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7" r:id="rId17"/>
    <p:sldId id="271" r:id="rId18"/>
    <p:sldId id="279" r:id="rId19"/>
    <p:sldId id="272" r:id="rId20"/>
    <p:sldId id="273" r:id="rId21"/>
    <p:sldId id="280" r:id="rId22"/>
    <p:sldId id="281" r:id="rId23"/>
    <p:sldId id="275" r:id="rId24"/>
  </p:sldIdLst>
  <p:sldSz cx="14630400" cy="8229600"/>
  <p:notesSz cx="8229600" cy="1463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53" d="100"/>
          <a:sy n="53" d="100"/>
        </p:scale>
        <p:origin x="676"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7786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2466245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2355827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958580" y="0"/>
            <a:ext cx="5760720" cy="8229600"/>
          </a:xfrm>
          <a:prstGeom prst="rect">
            <a:avLst/>
          </a:prstGeom>
        </p:spPr>
      </p:pic>
      <p:sp>
        <p:nvSpPr>
          <p:cNvPr id="3" name="Text 0"/>
          <p:cNvSpPr/>
          <p:nvPr/>
        </p:nvSpPr>
        <p:spPr>
          <a:xfrm>
            <a:off x="669464" y="546986"/>
            <a:ext cx="7556421" cy="1240155"/>
          </a:xfrm>
          <a:prstGeom prst="rect">
            <a:avLst/>
          </a:prstGeom>
          <a:noFill/>
          <a:ln/>
        </p:spPr>
        <p:txBody>
          <a:bodyPr wrap="square" lIns="0" tIns="0" rIns="0" bIns="0" rtlCol="0" anchor="t"/>
          <a:lstStyle/>
          <a:p>
            <a:pPr marL="0" indent="0" algn="just">
              <a:lnSpc>
                <a:spcPct val="150000"/>
              </a:lnSpc>
              <a:buNone/>
            </a:pPr>
            <a:r>
              <a:rPr lang="en-US" sz="3900" b="1">
                <a:solidFill>
                  <a:srgbClr val="403011"/>
                </a:solidFill>
                <a:latin typeface="Arial" panose="020B0604020202020204" pitchFamily="34" charset="0"/>
                <a:ea typeface="Brygada 1918 Semi Bold" pitchFamily="34" charset="-122"/>
                <a:cs typeface="Arial" panose="020B0604020202020204" pitchFamily="34" charset="0"/>
              </a:rPr>
              <a:t>TÌNH HÌNH THỰC HIỆN LUẬT TIẾP CẬN THÔNG TIN TẠI TỈNH QUẢNG TRỊ</a:t>
            </a:r>
            <a:endParaRPr lang="en-US" sz="3900" b="1"/>
          </a:p>
        </p:txBody>
      </p:sp>
      <p:sp>
        <p:nvSpPr>
          <p:cNvPr id="4" name="Text 1"/>
          <p:cNvSpPr/>
          <p:nvPr/>
        </p:nvSpPr>
        <p:spPr>
          <a:xfrm>
            <a:off x="669464" y="3429000"/>
            <a:ext cx="7556421" cy="1971700"/>
          </a:xfrm>
          <a:prstGeom prst="rect">
            <a:avLst/>
          </a:prstGeom>
          <a:noFill/>
          <a:ln/>
        </p:spPr>
        <p:txBody>
          <a:bodyPr wrap="square" lIns="0" tIns="0" rIns="0" bIns="0" rtlCol="0" anchor="t"/>
          <a:lstStyle/>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Luật Tiếp cận thông tin được Quốc hội khóa XIII thông qua ngày 06/4/2016, có hiệu lực từ ngày 01/7/2018. Luật cụ thể hóa quyền tiếp cận thông tin của công dân theo Hiến pháp năm 2013, quy định về việc thực hiện quyền tiếp cận thông tin, nguyên tắc, trình tự, thủ tục thực hiện quyền tiếp cận thông tin.</a:t>
            </a:r>
          </a:p>
          <a:p>
            <a:pPr marL="0" indent="0" algn="just">
              <a:lnSpc>
                <a:spcPct val="150000"/>
              </a:lnSpc>
              <a:buNone/>
            </a:pPr>
            <a:endParaRPr lang="en-US" sz="2200"/>
          </a:p>
        </p:txBody>
      </p:sp>
      <p:sp>
        <p:nvSpPr>
          <p:cNvPr id="5" name="Text 1">
            <a:extLst>
              <a:ext uri="{FF2B5EF4-FFF2-40B4-BE49-F238E27FC236}">
                <a16:creationId xmlns:a16="http://schemas.microsoft.com/office/drawing/2014/main" id="{6E352D15-1744-6D68-2972-60A0715ECAD5}"/>
              </a:ext>
            </a:extLst>
          </p:cNvPr>
          <p:cNvSpPr/>
          <p:nvPr/>
        </p:nvSpPr>
        <p:spPr>
          <a:xfrm>
            <a:off x="715732" y="6959441"/>
            <a:ext cx="7463884" cy="476075"/>
          </a:xfrm>
          <a:prstGeom prst="rect">
            <a:avLst/>
          </a:prstGeom>
          <a:noFill/>
          <a:ln/>
        </p:spPr>
        <p:txBody>
          <a:bodyPr wrap="square" lIns="0" tIns="0" rIns="0" bIns="0" rtlCol="0" anchor="t"/>
          <a:lstStyle/>
          <a:p>
            <a:pPr>
              <a:lnSpc>
                <a:spcPts val="3000"/>
              </a:lnSpc>
            </a:pPr>
            <a:r>
              <a:rPr lang="en-US" sz="2500" b="1"/>
              <a:t>Trương Quang Sáng – Phó Giám đốc Sở Tư pháp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1771769"/>
            <a:ext cx="5235773" cy="620078"/>
          </a:xfrm>
          <a:prstGeom prst="rect">
            <a:avLst/>
          </a:prstGeom>
          <a:noFill/>
          <a:ln/>
        </p:spPr>
        <p:txBody>
          <a:bodyPr wrap="none" lIns="0" tIns="0" rIns="0" bIns="0" rtlCol="0" anchor="t"/>
          <a:lstStyle/>
          <a:p>
            <a:pPr marL="0" indent="0" algn="l">
              <a:lnSpc>
                <a:spcPts val="4850"/>
              </a:lnSpc>
              <a:buNone/>
            </a:pPr>
            <a:r>
              <a:rPr lang="en-US" sz="3900" b="1">
                <a:solidFill>
                  <a:srgbClr val="403011"/>
                </a:solidFill>
                <a:latin typeface="Arial" panose="020B0604020202020204" pitchFamily="34" charset="0"/>
                <a:ea typeface="Brygada 1918 Semi Bold" pitchFamily="34" charset="-122"/>
                <a:cs typeface="Arial" panose="020B0604020202020204" pitchFamily="34" charset="0"/>
              </a:rPr>
              <a:t>CỔNG THÔNG TIN ĐIỆN TỬ</a:t>
            </a:r>
            <a:endParaRPr lang="en-US" sz="3900" b="1"/>
          </a:p>
        </p:txBody>
      </p:sp>
      <p:sp>
        <p:nvSpPr>
          <p:cNvPr id="3" name="Text 1"/>
          <p:cNvSpPr/>
          <p:nvPr/>
        </p:nvSpPr>
        <p:spPr>
          <a:xfrm>
            <a:off x="793790" y="2788682"/>
            <a:ext cx="13042821" cy="317540"/>
          </a:xfrm>
          <a:prstGeom prst="rect">
            <a:avLst/>
          </a:prstGeom>
          <a:noFill/>
          <a:ln/>
        </p:spPr>
        <p:txBody>
          <a:bodyPr wrap="none" lIns="0" tIns="0" rIns="0" bIns="0" rtlCol="0" anchor="t"/>
          <a:lstStyle/>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Tỉnh đã xây dựng và vận hành:</a:t>
            </a:r>
            <a:endParaRPr lang="en-US" sz="2200"/>
          </a:p>
        </p:txBody>
      </p:sp>
      <p:sp>
        <p:nvSpPr>
          <p:cNvPr id="4" name="Shape 2"/>
          <p:cNvSpPr/>
          <p:nvPr/>
        </p:nvSpPr>
        <p:spPr>
          <a:xfrm>
            <a:off x="793790" y="3329464"/>
            <a:ext cx="6422231" cy="1952387"/>
          </a:xfrm>
          <a:prstGeom prst="roundRect">
            <a:avLst>
              <a:gd name="adj" fmla="val 15249"/>
            </a:avLst>
          </a:prstGeom>
          <a:solidFill>
            <a:srgbClr val="626C3B"/>
          </a:solidFill>
          <a:ln w="7620">
            <a:solidFill>
              <a:srgbClr val="626C3B"/>
            </a:solidFill>
            <a:prstDash val="solid"/>
          </a:ln>
        </p:spPr>
      </p:sp>
      <p:sp>
        <p:nvSpPr>
          <p:cNvPr id="5" name="Shape 3"/>
          <p:cNvSpPr/>
          <p:nvPr/>
        </p:nvSpPr>
        <p:spPr>
          <a:xfrm>
            <a:off x="999768" y="3535442"/>
            <a:ext cx="595313" cy="595313"/>
          </a:xfrm>
          <a:prstGeom prst="roundRect">
            <a:avLst>
              <a:gd name="adj" fmla="val 15358451"/>
            </a:avLst>
          </a:prstGeom>
          <a:solidFill>
            <a:srgbClr val="626C3B"/>
          </a:solidFill>
          <a:ln/>
        </p:spPr>
      </p:sp>
      <p:pic>
        <p:nvPicPr>
          <p:cNvPr id="6" name="Image 0" descr="preencoded.png"/>
          <p:cNvPicPr>
            <a:picLocks noChangeAspect="1"/>
          </p:cNvPicPr>
          <p:nvPr/>
        </p:nvPicPr>
        <p:blipFill>
          <a:blip r:embed="rId3"/>
          <a:stretch>
            <a:fillRect/>
          </a:stretch>
        </p:blipFill>
        <p:spPr>
          <a:xfrm>
            <a:off x="1163479" y="3665577"/>
            <a:ext cx="267891" cy="334923"/>
          </a:xfrm>
          <a:prstGeom prst="rect">
            <a:avLst/>
          </a:prstGeom>
        </p:spPr>
      </p:pic>
      <p:sp>
        <p:nvSpPr>
          <p:cNvPr id="7" name="Text 4"/>
          <p:cNvSpPr/>
          <p:nvPr/>
        </p:nvSpPr>
        <p:spPr>
          <a:xfrm>
            <a:off x="999768" y="4329113"/>
            <a:ext cx="4386024" cy="310158"/>
          </a:xfrm>
          <a:prstGeom prst="rect">
            <a:avLst/>
          </a:prstGeom>
          <a:noFill/>
          <a:ln/>
        </p:spPr>
        <p:txBody>
          <a:bodyPr wrap="none" lIns="0" tIns="0" rIns="0" bIns="0" rtlCol="0" anchor="t"/>
          <a:lstStyle/>
          <a:p>
            <a:pPr marL="0" indent="0" algn="l">
              <a:lnSpc>
                <a:spcPts val="2400"/>
              </a:lnSpc>
              <a:buNone/>
            </a:pPr>
            <a:r>
              <a:rPr lang="en-US" sz="2500">
                <a:solidFill>
                  <a:srgbClr val="FFFFFF"/>
                </a:solidFill>
                <a:latin typeface="Arial" panose="020B0604020202020204" pitchFamily="34" charset="0"/>
                <a:ea typeface="Brygada 1918 Semi Bold" pitchFamily="34" charset="-122"/>
                <a:cs typeface="Arial" panose="020B0604020202020204" pitchFamily="34" charset="0"/>
              </a:rPr>
              <a:t>Cổng thông tin điện tử tỉnh Quảng Trị</a:t>
            </a:r>
            <a:endParaRPr lang="en-US" sz="2500"/>
          </a:p>
        </p:txBody>
      </p:sp>
      <p:sp>
        <p:nvSpPr>
          <p:cNvPr id="8" name="Text 5"/>
          <p:cNvSpPr/>
          <p:nvPr/>
        </p:nvSpPr>
        <p:spPr>
          <a:xfrm>
            <a:off x="999768" y="4758333"/>
            <a:ext cx="6010275" cy="317540"/>
          </a:xfrm>
          <a:prstGeom prst="rect">
            <a:avLst/>
          </a:prstGeom>
          <a:noFill/>
          <a:ln/>
        </p:spPr>
        <p:txBody>
          <a:bodyPr wrap="none" lIns="0" tIns="0" rIns="0" bIns="0" rtlCol="0" anchor="t"/>
          <a:lstStyle/>
          <a:p>
            <a:pPr marL="0" indent="0" algn="l">
              <a:lnSpc>
                <a:spcPts val="2500"/>
              </a:lnSpc>
              <a:buNone/>
            </a:pPr>
            <a:r>
              <a:rPr lang="en-US" sz="2200">
                <a:solidFill>
                  <a:srgbClr val="FFFFFF"/>
                </a:solidFill>
                <a:latin typeface="Arial" panose="020B0604020202020204" pitchFamily="34" charset="0"/>
                <a:ea typeface="Brygada 1918" pitchFamily="34" charset="-122"/>
                <a:cs typeface="Arial" panose="020B0604020202020204" pitchFamily="34" charset="0"/>
              </a:rPr>
              <a:t>www.quangtri.gov.vn</a:t>
            </a:r>
            <a:endParaRPr lang="en-US" sz="2200"/>
          </a:p>
        </p:txBody>
      </p:sp>
      <p:sp>
        <p:nvSpPr>
          <p:cNvPr id="9" name="Shape 6"/>
          <p:cNvSpPr/>
          <p:nvPr/>
        </p:nvSpPr>
        <p:spPr>
          <a:xfrm>
            <a:off x="7414379" y="3329464"/>
            <a:ext cx="6422231" cy="1952387"/>
          </a:xfrm>
          <a:prstGeom prst="roundRect">
            <a:avLst>
              <a:gd name="adj" fmla="val 15249"/>
            </a:avLst>
          </a:prstGeom>
          <a:solidFill>
            <a:srgbClr val="626C3B"/>
          </a:solidFill>
          <a:ln w="7620">
            <a:solidFill>
              <a:srgbClr val="83792E"/>
            </a:solidFill>
            <a:prstDash val="solid"/>
          </a:ln>
        </p:spPr>
      </p:sp>
      <p:sp>
        <p:nvSpPr>
          <p:cNvPr id="10" name="Shape 7"/>
          <p:cNvSpPr/>
          <p:nvPr/>
        </p:nvSpPr>
        <p:spPr>
          <a:xfrm>
            <a:off x="7620357" y="3535442"/>
            <a:ext cx="595313" cy="595313"/>
          </a:xfrm>
          <a:prstGeom prst="roundRect">
            <a:avLst>
              <a:gd name="adj" fmla="val 15358451"/>
            </a:avLst>
          </a:prstGeom>
          <a:solidFill>
            <a:srgbClr val="83792E"/>
          </a:solidFill>
          <a:ln/>
        </p:spPr>
      </p:sp>
      <p:pic>
        <p:nvPicPr>
          <p:cNvPr id="11" name="Image 1" descr="preencoded.png"/>
          <p:cNvPicPr>
            <a:picLocks noChangeAspect="1"/>
          </p:cNvPicPr>
          <p:nvPr/>
        </p:nvPicPr>
        <p:blipFill>
          <a:blip r:embed="rId4"/>
          <a:stretch>
            <a:fillRect/>
          </a:stretch>
        </p:blipFill>
        <p:spPr>
          <a:xfrm>
            <a:off x="7784068" y="3665577"/>
            <a:ext cx="267891" cy="334923"/>
          </a:xfrm>
          <a:prstGeom prst="rect">
            <a:avLst/>
          </a:prstGeom>
        </p:spPr>
      </p:pic>
      <p:sp>
        <p:nvSpPr>
          <p:cNvPr id="12" name="Text 8"/>
          <p:cNvSpPr/>
          <p:nvPr/>
        </p:nvSpPr>
        <p:spPr>
          <a:xfrm>
            <a:off x="7620357" y="4329113"/>
            <a:ext cx="2711291" cy="310158"/>
          </a:xfrm>
          <a:prstGeom prst="rect">
            <a:avLst/>
          </a:prstGeom>
          <a:noFill/>
          <a:ln/>
        </p:spPr>
        <p:txBody>
          <a:bodyPr wrap="none" lIns="0" tIns="0" rIns="0" bIns="0" rtlCol="0" anchor="t"/>
          <a:lstStyle/>
          <a:p>
            <a:pPr marL="0" indent="0" algn="l">
              <a:lnSpc>
                <a:spcPts val="2400"/>
              </a:lnSpc>
              <a:buNone/>
            </a:pPr>
            <a:r>
              <a:rPr lang="en-US" sz="2500">
                <a:solidFill>
                  <a:srgbClr val="FFFFFF"/>
                </a:solidFill>
                <a:latin typeface="Arial" panose="020B0604020202020204" pitchFamily="34" charset="0"/>
                <a:ea typeface="Brygada 1918 Semi Bold" pitchFamily="34" charset="-122"/>
                <a:cs typeface="Arial" panose="020B0604020202020204" pitchFamily="34" charset="0"/>
              </a:rPr>
              <a:t>Cổng Dịch vụ công tỉnh</a:t>
            </a:r>
            <a:endParaRPr lang="en-US" sz="2500"/>
          </a:p>
        </p:txBody>
      </p:sp>
      <p:sp>
        <p:nvSpPr>
          <p:cNvPr id="13" name="Text 9"/>
          <p:cNvSpPr/>
          <p:nvPr/>
        </p:nvSpPr>
        <p:spPr>
          <a:xfrm>
            <a:off x="7620357" y="4758333"/>
            <a:ext cx="6010275" cy="317540"/>
          </a:xfrm>
          <a:prstGeom prst="rect">
            <a:avLst/>
          </a:prstGeom>
          <a:noFill/>
          <a:ln/>
        </p:spPr>
        <p:txBody>
          <a:bodyPr wrap="none" lIns="0" tIns="0" rIns="0" bIns="0" rtlCol="0" anchor="t"/>
          <a:lstStyle/>
          <a:p>
            <a:pPr marL="0" indent="0" algn="l">
              <a:lnSpc>
                <a:spcPts val="2500"/>
              </a:lnSpc>
              <a:buNone/>
            </a:pPr>
            <a:r>
              <a:rPr lang="en-US" sz="2200">
                <a:solidFill>
                  <a:srgbClr val="FFFFFF"/>
                </a:solidFill>
                <a:latin typeface="Arial" panose="020B0604020202020204" pitchFamily="34" charset="0"/>
                <a:ea typeface="Brygada 1918" pitchFamily="34" charset="-122"/>
                <a:cs typeface="Arial" panose="020B0604020202020204" pitchFamily="34" charset="0"/>
              </a:rPr>
              <a:t>Kết nối với Cổng Dịch vụ công quốc gia</a:t>
            </a:r>
            <a:endParaRPr lang="en-US" sz="2200"/>
          </a:p>
        </p:txBody>
      </p:sp>
      <p:sp>
        <p:nvSpPr>
          <p:cNvPr id="14" name="Text 10"/>
          <p:cNvSpPr/>
          <p:nvPr/>
        </p:nvSpPr>
        <p:spPr>
          <a:xfrm>
            <a:off x="793790" y="5505093"/>
            <a:ext cx="13042821" cy="952619"/>
          </a:xfrm>
          <a:prstGeom prst="rect">
            <a:avLst/>
          </a:prstGeom>
          <a:noFill/>
          <a:ln/>
        </p:spPr>
        <p:txBody>
          <a:bodyPr wrap="square" lIns="0" tIns="0" rIns="0" bIns="0" rtlCol="0" anchor="t"/>
          <a:lstStyle/>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Trên Cổng thông tin điện tử của tỉnh đã bố trí các chuyên mục và đăng tải đầy đủ, công khai các thông tin có liên quan đến thủ tục hành chính, quy hoạch, giá, phí, lệ phí, văn bản QPPL, thông tin về kinh tế - xã hội, đầu tư, văn bản hành chính, thông tin liên hệ, tình hình ngân sách nhà nước, phổ biến giáo dục pháp luật, dự thảo văn bản QPPL cần lấy ý kiến, thông tin tuyển dụng, thông tin mời thầu, đấu giá...</a:t>
            </a:r>
            <a:endParaRPr lang="en-US" sz="22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1461074"/>
            <a:ext cx="10337006" cy="620078"/>
          </a:xfrm>
          <a:prstGeom prst="rect">
            <a:avLst/>
          </a:prstGeom>
          <a:noFill/>
          <a:ln/>
        </p:spPr>
        <p:txBody>
          <a:bodyPr wrap="none" lIns="0" tIns="0" rIns="0" bIns="0" rtlCol="0" anchor="t"/>
          <a:lstStyle/>
          <a:p>
            <a:pPr marL="0" indent="0" algn="l">
              <a:lnSpc>
                <a:spcPts val="4850"/>
              </a:lnSpc>
              <a:buNone/>
            </a:pPr>
            <a:r>
              <a:rPr lang="en-US" sz="3500" b="1">
                <a:solidFill>
                  <a:srgbClr val="403011"/>
                </a:solidFill>
                <a:latin typeface="Arial" panose="020B0604020202020204" pitchFamily="34" charset="0"/>
                <a:ea typeface="Brygada 1918 Semi Bold" pitchFamily="34" charset="-122"/>
                <a:cs typeface="Arial" panose="020B0604020202020204" pitchFamily="34" charset="0"/>
              </a:rPr>
              <a:t>TRANG THÔNG TIN ĐIỆN TỬ CẤP SỞ, NGÀNH, UBND CẤP XÃ</a:t>
            </a:r>
            <a:endParaRPr lang="en-US" sz="3500" b="1"/>
          </a:p>
        </p:txBody>
      </p:sp>
      <p:sp>
        <p:nvSpPr>
          <p:cNvPr id="3" name="Text 1"/>
          <p:cNvSpPr/>
          <p:nvPr/>
        </p:nvSpPr>
        <p:spPr>
          <a:xfrm>
            <a:off x="793790" y="2176313"/>
            <a:ext cx="13042821" cy="635079"/>
          </a:xfrm>
          <a:prstGeom prst="rect">
            <a:avLst/>
          </a:prstGeom>
          <a:noFill/>
          <a:ln/>
        </p:spPr>
        <p:txBody>
          <a:bodyPr wrap="square" lIns="0" tIns="0" rIns="0" bIns="0" rtlCol="0" anchor="t"/>
          <a:lstStyle/>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Tại cấp sở, ban, </a:t>
            </a:r>
            <a:r>
              <a:rPr lang="en-US" sz="2200" err="1">
                <a:solidFill>
                  <a:srgbClr val="403011"/>
                </a:solidFill>
                <a:latin typeface="Arial" panose="020B0604020202020204" pitchFamily="34" charset="0"/>
                <a:ea typeface="Brygada 1918" pitchFamily="34" charset="-122"/>
                <a:cs typeface="Arial" panose="020B0604020202020204" pitchFamily="34" charset="0"/>
              </a:rPr>
              <a:t>ngành</a:t>
            </a:r>
            <a:r>
              <a:rPr lang="en-US" sz="2200">
                <a:solidFill>
                  <a:srgbClr val="403011"/>
                </a:solidFill>
                <a:latin typeface="Arial" panose="020B0604020202020204" pitchFamily="34" charset="0"/>
                <a:ea typeface="Brygada 1918" pitchFamily="34" charset="-122"/>
                <a:cs typeface="Arial" panose="020B0604020202020204" pitchFamily="34" charset="0"/>
              </a:rPr>
              <a:t>, UBND </a:t>
            </a:r>
            <a:r>
              <a:rPr lang="en-US" sz="2200" err="1">
                <a:solidFill>
                  <a:srgbClr val="403011"/>
                </a:solidFill>
                <a:latin typeface="Arial" panose="020B0604020202020204" pitchFamily="34" charset="0"/>
                <a:ea typeface="Brygada 1918" pitchFamily="34" charset="-122"/>
                <a:cs typeface="Arial" panose="020B0604020202020204" pitchFamily="34" charset="0"/>
              </a:rPr>
              <a:t>cấp</a:t>
            </a:r>
            <a:r>
              <a:rPr lang="en-US" sz="2200">
                <a:solidFill>
                  <a:srgbClr val="403011"/>
                </a:solidFill>
                <a:latin typeface="Arial" panose="020B0604020202020204" pitchFamily="34" charset="0"/>
                <a:ea typeface="Brygada 1918" pitchFamily="34" charset="-122"/>
                <a:cs typeface="Arial" panose="020B0604020202020204" pitchFamily="34" charset="0"/>
              </a:rPr>
              <a:t> </a:t>
            </a:r>
            <a:r>
              <a:rPr lang="en-US" sz="2200" err="1">
                <a:solidFill>
                  <a:srgbClr val="403011"/>
                </a:solidFill>
                <a:latin typeface="Arial" panose="020B0604020202020204" pitchFamily="34" charset="0"/>
                <a:ea typeface="Brygada 1918" pitchFamily="34" charset="-122"/>
                <a:cs typeface="Arial" panose="020B0604020202020204" pitchFamily="34" charset="0"/>
              </a:rPr>
              <a:t>xã</a:t>
            </a:r>
            <a:r>
              <a:rPr lang="en-US" sz="2200">
                <a:solidFill>
                  <a:srgbClr val="403011"/>
                </a:solidFill>
                <a:latin typeface="Arial" panose="020B0604020202020204" pitchFamily="34" charset="0"/>
                <a:ea typeface="Brygada 1918" pitchFamily="34" charset="-122"/>
                <a:cs typeface="Arial" panose="020B0604020202020204" pitchFamily="34" charset="0"/>
              </a:rPr>
              <a:t>, hầu hết đều có trang/cổng thông tin riêng, tích hợp chuyên mục "Tiếp cận thông tin" hoặc "Công khai thông tin" với các danh mục bắt buộc như:</a:t>
            </a:r>
            <a:endParaRPr lang="en-US" sz="2200"/>
          </a:p>
        </p:txBody>
      </p:sp>
      <p:sp>
        <p:nvSpPr>
          <p:cNvPr id="4" name="Shape 2"/>
          <p:cNvSpPr/>
          <p:nvPr/>
        </p:nvSpPr>
        <p:spPr>
          <a:xfrm>
            <a:off x="793790" y="3515558"/>
            <a:ext cx="446484" cy="446484"/>
          </a:xfrm>
          <a:prstGeom prst="roundRect">
            <a:avLst>
              <a:gd name="adj" fmla="val 66679"/>
            </a:avLst>
          </a:prstGeom>
          <a:solidFill>
            <a:srgbClr val="626C3B"/>
          </a:solidFill>
          <a:ln w="7620">
            <a:solidFill>
              <a:srgbClr val="7B8554"/>
            </a:solidFill>
            <a:prstDash val="solid"/>
          </a:ln>
        </p:spPr>
      </p:sp>
      <p:sp>
        <p:nvSpPr>
          <p:cNvPr id="5" name="Text 3"/>
          <p:cNvSpPr/>
          <p:nvPr/>
        </p:nvSpPr>
        <p:spPr>
          <a:xfrm>
            <a:off x="1438632" y="3583781"/>
            <a:ext cx="2480905" cy="310158"/>
          </a:xfrm>
          <a:prstGeom prst="rect">
            <a:avLst/>
          </a:prstGeom>
          <a:noFill/>
          <a:ln/>
        </p:spPr>
        <p:txBody>
          <a:bodyPr wrap="none" lIns="0" tIns="0" rIns="0" bIns="0" rtlCol="0" anchor="t"/>
          <a:lstStyle/>
          <a:p>
            <a:pPr marL="0" indent="0" algn="l">
              <a:lnSpc>
                <a:spcPts val="2400"/>
              </a:lnSpc>
              <a:buNone/>
            </a:pPr>
            <a:r>
              <a:rPr lang="en-US" sz="2500" u="sng">
                <a:solidFill>
                  <a:srgbClr val="403011"/>
                </a:solidFill>
                <a:latin typeface="Arial" panose="020B0604020202020204" pitchFamily="34" charset="0"/>
                <a:ea typeface="Brygada 1918 Semi Bold" pitchFamily="34" charset="-122"/>
                <a:cs typeface="Arial" panose="020B0604020202020204" pitchFamily="34" charset="0"/>
              </a:rPr>
              <a:t>Thủ tục hành chính</a:t>
            </a:r>
            <a:endParaRPr lang="en-US" sz="2500" u="sng"/>
          </a:p>
        </p:txBody>
      </p:sp>
      <p:sp>
        <p:nvSpPr>
          <p:cNvPr id="6" name="Text 4"/>
          <p:cNvSpPr/>
          <p:nvPr/>
        </p:nvSpPr>
        <p:spPr>
          <a:xfrm>
            <a:off x="1438632" y="4013001"/>
            <a:ext cx="5752505" cy="635079"/>
          </a:xfrm>
          <a:prstGeom prst="rect">
            <a:avLst/>
          </a:prstGeom>
          <a:noFill/>
          <a:ln/>
        </p:spPr>
        <p:txBody>
          <a:bodyPr wrap="square" lIns="0" tIns="0" rIns="0" bIns="0" rtlCol="0" anchor="t"/>
          <a:lstStyle/>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Công khai đầy đủ các thủ tục hành chính thuộc thẩm quyền giải quyết</a:t>
            </a:r>
            <a:endParaRPr lang="en-US" sz="2200"/>
          </a:p>
        </p:txBody>
      </p:sp>
      <p:sp>
        <p:nvSpPr>
          <p:cNvPr id="7" name="Shape 5"/>
          <p:cNvSpPr/>
          <p:nvPr/>
        </p:nvSpPr>
        <p:spPr>
          <a:xfrm>
            <a:off x="7439144" y="3515558"/>
            <a:ext cx="446484" cy="446484"/>
          </a:xfrm>
          <a:prstGeom prst="roundRect">
            <a:avLst>
              <a:gd name="adj" fmla="val 66679"/>
            </a:avLst>
          </a:prstGeom>
          <a:solidFill>
            <a:srgbClr val="83792E"/>
          </a:solidFill>
          <a:ln w="7620">
            <a:solidFill>
              <a:srgbClr val="9C9247"/>
            </a:solidFill>
            <a:prstDash val="solid"/>
          </a:ln>
        </p:spPr>
      </p:sp>
      <p:sp>
        <p:nvSpPr>
          <p:cNvPr id="8" name="Text 6"/>
          <p:cNvSpPr/>
          <p:nvPr/>
        </p:nvSpPr>
        <p:spPr>
          <a:xfrm>
            <a:off x="8083987" y="3583781"/>
            <a:ext cx="3427809" cy="310158"/>
          </a:xfrm>
          <a:prstGeom prst="rect">
            <a:avLst/>
          </a:prstGeom>
          <a:noFill/>
          <a:ln/>
        </p:spPr>
        <p:txBody>
          <a:bodyPr wrap="none" lIns="0" tIns="0" rIns="0" bIns="0" rtlCol="0" anchor="t"/>
          <a:lstStyle/>
          <a:p>
            <a:pPr marL="0" indent="0" algn="l">
              <a:lnSpc>
                <a:spcPts val="2400"/>
              </a:lnSpc>
              <a:buNone/>
            </a:pPr>
            <a:r>
              <a:rPr lang="en-US" sz="2500" u="sng">
                <a:solidFill>
                  <a:srgbClr val="403011"/>
                </a:solidFill>
                <a:latin typeface="Arial" panose="020B0604020202020204" pitchFamily="34" charset="0"/>
                <a:ea typeface="Brygada 1918 Semi Bold" pitchFamily="34" charset="-122"/>
                <a:cs typeface="Arial" panose="020B0604020202020204" pitchFamily="34" charset="0"/>
              </a:rPr>
              <a:t>Kế hoạch, quyết định, báo cáo</a:t>
            </a:r>
            <a:endParaRPr lang="en-US" sz="2500" u="sng"/>
          </a:p>
        </p:txBody>
      </p:sp>
      <p:sp>
        <p:nvSpPr>
          <p:cNvPr id="9" name="Text 7"/>
          <p:cNvSpPr/>
          <p:nvPr/>
        </p:nvSpPr>
        <p:spPr>
          <a:xfrm>
            <a:off x="8083987" y="4013001"/>
            <a:ext cx="5752624" cy="635079"/>
          </a:xfrm>
          <a:prstGeom prst="rect">
            <a:avLst/>
          </a:prstGeom>
          <a:noFill/>
          <a:ln/>
        </p:spPr>
        <p:txBody>
          <a:bodyPr wrap="square" lIns="0" tIns="0" rIns="0" bIns="0" rtlCol="0" anchor="t"/>
          <a:lstStyle/>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Công khai các văn bản chỉ đạo, điều hành và báo cáo tình hình kinh tế - xã hội</a:t>
            </a:r>
            <a:endParaRPr lang="en-US" sz="2200"/>
          </a:p>
        </p:txBody>
      </p:sp>
      <p:sp>
        <p:nvSpPr>
          <p:cNvPr id="10" name="Shape 8"/>
          <p:cNvSpPr/>
          <p:nvPr/>
        </p:nvSpPr>
        <p:spPr>
          <a:xfrm>
            <a:off x="793790" y="5352247"/>
            <a:ext cx="446484" cy="446484"/>
          </a:xfrm>
          <a:prstGeom prst="roundRect">
            <a:avLst>
              <a:gd name="adj" fmla="val 66679"/>
            </a:avLst>
          </a:prstGeom>
          <a:solidFill>
            <a:srgbClr val="E8AF3B"/>
          </a:solidFill>
          <a:ln w="7620">
            <a:solidFill>
              <a:srgbClr val="CE9521"/>
            </a:solidFill>
            <a:prstDash val="solid"/>
          </a:ln>
        </p:spPr>
      </p:sp>
      <p:sp>
        <p:nvSpPr>
          <p:cNvPr id="11" name="Text 9"/>
          <p:cNvSpPr/>
          <p:nvPr/>
        </p:nvSpPr>
        <p:spPr>
          <a:xfrm>
            <a:off x="1438632" y="5420470"/>
            <a:ext cx="2601635" cy="310158"/>
          </a:xfrm>
          <a:prstGeom prst="rect">
            <a:avLst/>
          </a:prstGeom>
          <a:noFill/>
          <a:ln/>
        </p:spPr>
        <p:txBody>
          <a:bodyPr wrap="none" lIns="0" tIns="0" rIns="0" bIns="0" rtlCol="0" anchor="t"/>
          <a:lstStyle/>
          <a:p>
            <a:pPr marL="0" indent="0" algn="l">
              <a:lnSpc>
                <a:spcPts val="2400"/>
              </a:lnSpc>
              <a:buNone/>
            </a:pPr>
            <a:r>
              <a:rPr lang="en-US" sz="2500" u="sng">
                <a:solidFill>
                  <a:srgbClr val="403011"/>
                </a:solidFill>
                <a:latin typeface="Arial" panose="020B0604020202020204" pitchFamily="34" charset="0"/>
                <a:ea typeface="Brygada 1918 Semi Bold" pitchFamily="34" charset="-122"/>
                <a:cs typeface="Arial" panose="020B0604020202020204" pitchFamily="34" charset="0"/>
              </a:rPr>
              <a:t>Thông báo tuyển dụng</a:t>
            </a:r>
            <a:endParaRPr lang="en-US" sz="2500" u="sng"/>
          </a:p>
        </p:txBody>
      </p:sp>
      <p:sp>
        <p:nvSpPr>
          <p:cNvPr id="12" name="Text 10"/>
          <p:cNvSpPr/>
          <p:nvPr/>
        </p:nvSpPr>
        <p:spPr>
          <a:xfrm>
            <a:off x="1438632" y="5849690"/>
            <a:ext cx="5752505" cy="317540"/>
          </a:xfrm>
          <a:prstGeom prst="rect">
            <a:avLst/>
          </a:prstGeom>
          <a:noFill/>
          <a:ln/>
        </p:spPr>
        <p:txBody>
          <a:bodyPr wrap="none" lIns="0" tIns="0" rIns="0" bIns="0" rtlCol="0" anchor="t"/>
          <a:lstStyle/>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Công khai thông tin về tuyển dụng công chức,</a:t>
            </a:r>
          </a:p>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viên chức</a:t>
            </a:r>
            <a:endParaRPr lang="en-US" sz="2200"/>
          </a:p>
        </p:txBody>
      </p:sp>
      <p:sp>
        <p:nvSpPr>
          <p:cNvPr id="13" name="Shape 11"/>
          <p:cNvSpPr/>
          <p:nvPr/>
        </p:nvSpPr>
        <p:spPr>
          <a:xfrm>
            <a:off x="7439144" y="5352247"/>
            <a:ext cx="446484" cy="446484"/>
          </a:xfrm>
          <a:prstGeom prst="roundRect">
            <a:avLst>
              <a:gd name="adj" fmla="val 66679"/>
            </a:avLst>
          </a:prstGeom>
          <a:solidFill>
            <a:srgbClr val="CC914D"/>
          </a:solidFill>
          <a:ln w="7620">
            <a:solidFill>
              <a:srgbClr val="B27733"/>
            </a:solidFill>
            <a:prstDash val="solid"/>
          </a:ln>
        </p:spPr>
      </p:sp>
      <p:sp>
        <p:nvSpPr>
          <p:cNvPr id="14" name="Text 12"/>
          <p:cNvSpPr/>
          <p:nvPr/>
        </p:nvSpPr>
        <p:spPr>
          <a:xfrm>
            <a:off x="8083987" y="5420470"/>
            <a:ext cx="2480905" cy="310158"/>
          </a:xfrm>
          <a:prstGeom prst="rect">
            <a:avLst/>
          </a:prstGeom>
          <a:noFill/>
          <a:ln/>
        </p:spPr>
        <p:txBody>
          <a:bodyPr wrap="none" lIns="0" tIns="0" rIns="0" bIns="0" rtlCol="0" anchor="t"/>
          <a:lstStyle/>
          <a:p>
            <a:pPr marL="0" indent="0" algn="l">
              <a:lnSpc>
                <a:spcPts val="2400"/>
              </a:lnSpc>
              <a:buNone/>
            </a:pPr>
            <a:r>
              <a:rPr lang="en-US" sz="2500" u="sng">
                <a:solidFill>
                  <a:srgbClr val="403011"/>
                </a:solidFill>
                <a:latin typeface="Arial" panose="020B0604020202020204" pitchFamily="34" charset="0"/>
                <a:ea typeface="Brygada 1918 Semi Bold" pitchFamily="34" charset="-122"/>
                <a:cs typeface="Arial" panose="020B0604020202020204" pitchFamily="34" charset="0"/>
              </a:rPr>
              <a:t>Dự án đầu tư</a:t>
            </a:r>
            <a:endParaRPr lang="en-US" sz="2500" u="sng"/>
          </a:p>
        </p:txBody>
      </p:sp>
      <p:sp>
        <p:nvSpPr>
          <p:cNvPr id="15" name="Text 13"/>
          <p:cNvSpPr/>
          <p:nvPr/>
        </p:nvSpPr>
        <p:spPr>
          <a:xfrm>
            <a:off x="8083987" y="5849690"/>
            <a:ext cx="5752624" cy="317540"/>
          </a:xfrm>
          <a:prstGeom prst="rect">
            <a:avLst/>
          </a:prstGeom>
          <a:noFill/>
          <a:ln/>
        </p:spPr>
        <p:txBody>
          <a:bodyPr wrap="none" lIns="0" tIns="0" rIns="0" bIns="0" rtlCol="0" anchor="t"/>
          <a:lstStyle/>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Công khai thông tin về các dự án đầu tư trên </a:t>
            </a:r>
          </a:p>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địa bàn</a:t>
            </a:r>
            <a:endParaRPr lang="en-US" sz="2200"/>
          </a:p>
        </p:txBody>
      </p:sp>
      <p:sp>
        <p:nvSpPr>
          <p:cNvPr id="16" name="Text 14"/>
          <p:cNvSpPr/>
          <p:nvPr/>
        </p:nvSpPr>
        <p:spPr>
          <a:xfrm>
            <a:off x="793790" y="6981559"/>
            <a:ext cx="13042821" cy="317540"/>
          </a:xfrm>
          <a:prstGeom prst="rect">
            <a:avLst/>
          </a:prstGeom>
          <a:noFill/>
          <a:ln/>
        </p:spPr>
        <p:txBody>
          <a:bodyPr wrap="none" lIns="0" tIns="0" rIns="0" bIns="0" rtlCol="0" anchor="t"/>
          <a:lstStyle/>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Một số đơn vị đã tích hợp hệ thống tra cứu văn bản điện tử, tìm kiếm nhanh và biểu mẫu tải về để hỗ trợ</a:t>
            </a:r>
          </a:p>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người dân, doanh nghiệp.</a:t>
            </a:r>
            <a:endParaRPr lang="en-US" sz="22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620554" y="426601"/>
            <a:ext cx="6166604" cy="484823"/>
          </a:xfrm>
          <a:prstGeom prst="rect">
            <a:avLst/>
          </a:prstGeom>
          <a:noFill/>
          <a:ln/>
        </p:spPr>
        <p:txBody>
          <a:bodyPr wrap="none" lIns="0" tIns="0" rIns="0" bIns="0" rtlCol="0" anchor="t"/>
          <a:lstStyle/>
          <a:p>
            <a:pPr marL="0" indent="0" algn="l">
              <a:lnSpc>
                <a:spcPts val="3800"/>
              </a:lnSpc>
              <a:buNone/>
            </a:pPr>
            <a:r>
              <a:rPr lang="en-US" sz="3900" b="1">
                <a:solidFill>
                  <a:srgbClr val="403011"/>
                </a:solidFill>
                <a:latin typeface="Arial" panose="020B0604020202020204" pitchFamily="34" charset="0"/>
                <a:ea typeface="Brygada 1918 Semi Bold" pitchFamily="34" charset="-122"/>
                <a:cs typeface="Arial" panose="020B0604020202020204" pitchFamily="34" charset="0"/>
              </a:rPr>
              <a:t>CƠ SỞ HẠ TẦNG CÔNG NGHỆ THÔNG TIN</a:t>
            </a:r>
            <a:endParaRPr lang="en-US" sz="3900" b="1"/>
          </a:p>
        </p:txBody>
      </p:sp>
      <p:sp>
        <p:nvSpPr>
          <p:cNvPr id="3" name="Text 1"/>
          <p:cNvSpPr/>
          <p:nvPr/>
        </p:nvSpPr>
        <p:spPr>
          <a:xfrm>
            <a:off x="620554" y="1283613"/>
            <a:ext cx="6505456" cy="248126"/>
          </a:xfrm>
          <a:prstGeom prst="rect">
            <a:avLst/>
          </a:prstGeom>
          <a:noFill/>
          <a:ln/>
        </p:spPr>
        <p:txBody>
          <a:bodyPr wrap="none" lIns="0" tIns="0" rIns="0" bIns="0" rtlCol="0" anchor="t"/>
          <a:lstStyle/>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Các cơ quan chuyên môn cấp tỉnh được trang bị:</a:t>
            </a:r>
            <a:endParaRPr lang="en-US" sz="2200"/>
          </a:p>
        </p:txBody>
      </p:sp>
      <p:sp>
        <p:nvSpPr>
          <p:cNvPr id="4" name="Text 2"/>
          <p:cNvSpPr/>
          <p:nvPr/>
        </p:nvSpPr>
        <p:spPr>
          <a:xfrm>
            <a:off x="620554" y="1756936"/>
            <a:ext cx="6505456" cy="248126"/>
          </a:xfrm>
          <a:prstGeom prst="rect">
            <a:avLst/>
          </a:prstGeom>
          <a:noFill/>
          <a:ln/>
        </p:spPr>
        <p:txBody>
          <a:bodyPr wrap="none" lIns="0" tIns="0" rIns="0" bIns="0" rtlCol="0" anchor="t"/>
          <a:lstStyle/>
          <a:p>
            <a:pPr marL="342900" indent="-342900" algn="just">
              <a:lnSpc>
                <a:spcPct val="150000"/>
              </a:lnSpc>
              <a:buSzPct val="100000"/>
              <a:buChar char="•"/>
            </a:pPr>
            <a:r>
              <a:rPr lang="en-US" sz="2200">
                <a:solidFill>
                  <a:srgbClr val="403011"/>
                </a:solidFill>
                <a:latin typeface="Arial" panose="020B0604020202020204" pitchFamily="34" charset="0"/>
                <a:ea typeface="Brygada 1918" pitchFamily="34" charset="-122"/>
                <a:cs typeface="Arial" panose="020B0604020202020204" pitchFamily="34" charset="0"/>
              </a:rPr>
              <a:t>Máy chủ, hệ thống lưu trữ</a:t>
            </a:r>
            <a:endParaRPr lang="en-US" sz="2200"/>
          </a:p>
        </p:txBody>
      </p:sp>
      <p:sp>
        <p:nvSpPr>
          <p:cNvPr id="5" name="Text 3"/>
          <p:cNvSpPr/>
          <p:nvPr/>
        </p:nvSpPr>
        <p:spPr>
          <a:xfrm>
            <a:off x="620554" y="2230259"/>
            <a:ext cx="6505456" cy="248126"/>
          </a:xfrm>
          <a:prstGeom prst="rect">
            <a:avLst/>
          </a:prstGeom>
          <a:noFill/>
          <a:ln/>
        </p:spPr>
        <p:txBody>
          <a:bodyPr wrap="none" lIns="0" tIns="0" rIns="0" bIns="0" rtlCol="0" anchor="t"/>
          <a:lstStyle/>
          <a:p>
            <a:pPr marL="342900" indent="-342900" algn="just">
              <a:lnSpc>
                <a:spcPct val="150000"/>
              </a:lnSpc>
              <a:buSzPct val="100000"/>
              <a:buChar char="•"/>
            </a:pPr>
            <a:r>
              <a:rPr lang="en-US" sz="2200">
                <a:solidFill>
                  <a:srgbClr val="403011"/>
                </a:solidFill>
                <a:latin typeface="Arial" panose="020B0604020202020204" pitchFamily="34" charset="0"/>
                <a:ea typeface="Brygada 1918" pitchFamily="34" charset="-122"/>
                <a:cs typeface="Arial" panose="020B0604020202020204" pitchFamily="34" charset="0"/>
              </a:rPr>
              <a:t>Đường truyền Internet cáp quang</a:t>
            </a:r>
            <a:endParaRPr lang="en-US" sz="2200"/>
          </a:p>
        </p:txBody>
      </p:sp>
      <p:sp>
        <p:nvSpPr>
          <p:cNvPr id="6" name="Text 4"/>
          <p:cNvSpPr/>
          <p:nvPr/>
        </p:nvSpPr>
        <p:spPr>
          <a:xfrm>
            <a:off x="620554" y="2703582"/>
            <a:ext cx="6505456" cy="248126"/>
          </a:xfrm>
          <a:prstGeom prst="rect">
            <a:avLst/>
          </a:prstGeom>
          <a:noFill/>
          <a:ln/>
        </p:spPr>
        <p:txBody>
          <a:bodyPr wrap="none" lIns="0" tIns="0" rIns="0" bIns="0" rtlCol="0" anchor="t"/>
          <a:lstStyle/>
          <a:p>
            <a:pPr marL="342900" indent="-342900" algn="just">
              <a:lnSpc>
                <a:spcPct val="150000"/>
              </a:lnSpc>
              <a:buSzPct val="100000"/>
              <a:buChar char="•"/>
            </a:pPr>
            <a:r>
              <a:rPr lang="en-US" sz="2200">
                <a:solidFill>
                  <a:srgbClr val="403011"/>
                </a:solidFill>
                <a:latin typeface="Arial" panose="020B0604020202020204" pitchFamily="34" charset="0"/>
                <a:ea typeface="Brygada 1918" pitchFamily="34" charset="-122"/>
                <a:cs typeface="Arial" panose="020B0604020202020204" pitchFamily="34" charset="0"/>
              </a:rPr>
              <a:t>Máy tính cá nhân cho cán bộ phụ trách tiếp cận </a:t>
            </a:r>
          </a:p>
          <a:p>
            <a:pPr algn="just">
              <a:lnSpc>
                <a:spcPct val="150000"/>
              </a:lnSpc>
              <a:buSzPct val="100000"/>
            </a:pPr>
            <a:r>
              <a:rPr lang="en-US" sz="2200">
                <a:solidFill>
                  <a:srgbClr val="403011"/>
                </a:solidFill>
                <a:latin typeface="Arial" panose="020B0604020202020204" pitchFamily="34" charset="0"/>
                <a:ea typeface="Brygada 1918" pitchFamily="34" charset="-122"/>
                <a:cs typeface="Arial" panose="020B0604020202020204" pitchFamily="34" charset="0"/>
              </a:rPr>
              <a:t>thông tin</a:t>
            </a:r>
            <a:endParaRPr lang="en-US" sz="2200"/>
          </a:p>
        </p:txBody>
      </p:sp>
      <p:sp>
        <p:nvSpPr>
          <p:cNvPr id="7" name="Text 5"/>
          <p:cNvSpPr/>
          <p:nvPr/>
        </p:nvSpPr>
        <p:spPr>
          <a:xfrm>
            <a:off x="595690" y="3672205"/>
            <a:ext cx="6505456" cy="248126"/>
          </a:xfrm>
          <a:prstGeom prst="rect">
            <a:avLst/>
          </a:prstGeom>
          <a:noFill/>
          <a:ln/>
        </p:spPr>
        <p:txBody>
          <a:bodyPr wrap="none" lIns="0" tIns="0" rIns="0" bIns="0" rtlCol="0" anchor="t"/>
          <a:lstStyle/>
          <a:p>
            <a:pPr marL="342900" indent="-342900" algn="just">
              <a:lnSpc>
                <a:spcPct val="150000"/>
              </a:lnSpc>
              <a:buSzPct val="100000"/>
              <a:buChar char="•"/>
            </a:pPr>
            <a:r>
              <a:rPr lang="en-US" sz="2200">
                <a:solidFill>
                  <a:srgbClr val="403011"/>
                </a:solidFill>
                <a:latin typeface="Arial" panose="020B0604020202020204" pitchFamily="34" charset="0"/>
                <a:ea typeface="Brygada 1918" pitchFamily="34" charset="-122"/>
                <a:cs typeface="Arial" panose="020B0604020202020204" pitchFamily="34" charset="0"/>
              </a:rPr>
              <a:t>Phần mềm quản lý văn bản và điều hành</a:t>
            </a:r>
            <a:endParaRPr lang="en-US" sz="2200"/>
          </a:p>
        </p:txBody>
      </p:sp>
      <p:sp>
        <p:nvSpPr>
          <p:cNvPr id="8" name="Text 6"/>
          <p:cNvSpPr/>
          <p:nvPr/>
        </p:nvSpPr>
        <p:spPr>
          <a:xfrm>
            <a:off x="595690" y="4145528"/>
            <a:ext cx="6505456" cy="248126"/>
          </a:xfrm>
          <a:prstGeom prst="rect">
            <a:avLst/>
          </a:prstGeom>
          <a:noFill/>
          <a:ln/>
        </p:spPr>
        <p:txBody>
          <a:bodyPr wrap="none" lIns="0" tIns="0" rIns="0" bIns="0" rtlCol="0" anchor="t"/>
          <a:lstStyle/>
          <a:p>
            <a:pPr marL="342900" indent="-342900" algn="just">
              <a:lnSpc>
                <a:spcPct val="150000"/>
              </a:lnSpc>
              <a:buSzPct val="100000"/>
              <a:buChar char="•"/>
            </a:pPr>
            <a:r>
              <a:rPr lang="en-US" sz="2200">
                <a:solidFill>
                  <a:srgbClr val="403011"/>
                </a:solidFill>
                <a:latin typeface="Arial" panose="020B0604020202020204" pitchFamily="34" charset="0"/>
                <a:ea typeface="Brygada 1918" pitchFamily="34" charset="-122"/>
                <a:cs typeface="Arial" panose="020B0604020202020204" pitchFamily="34" charset="0"/>
              </a:rPr>
              <a:t>Chữ ký số, hộp thư công vụ</a:t>
            </a:r>
            <a:endParaRPr lang="en-US" sz="2200"/>
          </a:p>
        </p:txBody>
      </p:sp>
      <p:sp>
        <p:nvSpPr>
          <p:cNvPr id="9" name="Text 7"/>
          <p:cNvSpPr/>
          <p:nvPr/>
        </p:nvSpPr>
        <p:spPr>
          <a:xfrm>
            <a:off x="595690" y="4618851"/>
            <a:ext cx="6505456" cy="248126"/>
          </a:xfrm>
          <a:prstGeom prst="rect">
            <a:avLst/>
          </a:prstGeom>
          <a:noFill/>
          <a:ln/>
        </p:spPr>
        <p:txBody>
          <a:bodyPr wrap="none" lIns="0" tIns="0" rIns="0" bIns="0" rtlCol="0" anchor="t"/>
          <a:lstStyle/>
          <a:p>
            <a:pPr marL="342900" indent="-342900" algn="just">
              <a:lnSpc>
                <a:spcPct val="150000"/>
              </a:lnSpc>
              <a:buSzPct val="100000"/>
              <a:buChar char="•"/>
            </a:pPr>
            <a:r>
              <a:rPr lang="en-US" sz="2200">
                <a:solidFill>
                  <a:srgbClr val="403011"/>
                </a:solidFill>
                <a:latin typeface="Arial" panose="020B0604020202020204" pitchFamily="34" charset="0"/>
                <a:ea typeface="Brygada 1918" pitchFamily="34" charset="-122"/>
                <a:cs typeface="Arial" panose="020B0604020202020204" pitchFamily="34" charset="0"/>
              </a:rPr>
              <a:t>Hệ thống camera, máy quét (scanner) và thiết bị </a:t>
            </a:r>
          </a:p>
          <a:p>
            <a:pPr algn="just">
              <a:lnSpc>
                <a:spcPct val="150000"/>
              </a:lnSpc>
              <a:buSzPct val="100000"/>
            </a:pPr>
            <a:r>
              <a:rPr lang="en-US" sz="2200">
                <a:solidFill>
                  <a:srgbClr val="403011"/>
                </a:solidFill>
                <a:latin typeface="Arial" panose="020B0604020202020204" pitchFamily="34" charset="0"/>
                <a:ea typeface="Brygada 1918" pitchFamily="34" charset="-122"/>
                <a:cs typeface="Arial" panose="020B0604020202020204" pitchFamily="34" charset="0"/>
              </a:rPr>
              <a:t>số hóa hồ sơ</a:t>
            </a:r>
            <a:endParaRPr lang="en-US" sz="2200"/>
          </a:p>
        </p:txBody>
      </p:sp>
      <p:pic>
        <p:nvPicPr>
          <p:cNvPr id="10" name="Image 0" descr="preencoded.png"/>
          <p:cNvPicPr>
            <a:picLocks noChangeAspect="1"/>
          </p:cNvPicPr>
          <p:nvPr/>
        </p:nvPicPr>
        <p:blipFill>
          <a:blip r:embed="rId3"/>
          <a:stretch>
            <a:fillRect/>
          </a:stretch>
        </p:blipFill>
        <p:spPr>
          <a:xfrm>
            <a:off x="7512010" y="1318617"/>
            <a:ext cx="6505456" cy="6505456"/>
          </a:xfrm>
          <a:prstGeom prst="rect">
            <a:avLst/>
          </a:prstGeom>
        </p:spPr>
      </p:pic>
      <p:sp>
        <p:nvSpPr>
          <p:cNvPr id="11" name="Text 8"/>
          <p:cNvSpPr/>
          <p:nvPr/>
        </p:nvSpPr>
        <p:spPr>
          <a:xfrm>
            <a:off x="620554" y="8173164"/>
            <a:ext cx="13389293" cy="496253"/>
          </a:xfrm>
          <a:prstGeom prst="rect">
            <a:avLst/>
          </a:prstGeom>
          <a:noFill/>
          <a:ln/>
        </p:spPr>
        <p:txBody>
          <a:bodyPr wrap="square" lIns="0" tIns="0" rIns="0" bIns="0" rtlCol="0" anchor="t"/>
          <a:lstStyle/>
          <a:p>
            <a:pPr marL="0" indent="0" algn="l">
              <a:lnSpc>
                <a:spcPts val="1950"/>
              </a:lnSpc>
              <a:buNone/>
            </a:pPr>
            <a:r>
              <a:rPr lang="en-US" sz="1200">
                <a:solidFill>
                  <a:srgbClr val="403011"/>
                </a:solidFill>
                <a:latin typeface="Arial" panose="020B0604020202020204" pitchFamily="34" charset="0"/>
                <a:ea typeface="Brygada 1918" pitchFamily="34" charset="-122"/>
                <a:cs typeface="Arial" panose="020B0604020202020204" pitchFamily="34" charset="0"/>
              </a:rPr>
              <a:t>Các sở, ngành và cấp huyện (nay là cấp xã) cũng đã bố trí phòng tiếp công dân, phòng giao dịch một cửa, có trang bị đầy đủ cơ sở vật chất thiết yếu (máy tính kết nối internet, máy in, máy scan, máy photocopy, bàn ghế làm việc...) để người yêu cầu có thể trực tiếp đọc, xem, nghe, ghi chép, sao chép, chụp tài liệu.</a:t>
            </a:r>
            <a:endParaRPr lang="en-US" sz="12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778550"/>
            <a:ext cx="4964430" cy="620078"/>
          </a:xfrm>
          <a:prstGeom prst="rect">
            <a:avLst/>
          </a:prstGeom>
          <a:noFill/>
          <a:ln/>
        </p:spPr>
        <p:txBody>
          <a:bodyPr wrap="none" lIns="0" tIns="0" rIns="0" bIns="0" rtlCol="0" anchor="t"/>
          <a:lstStyle/>
          <a:p>
            <a:pPr marL="0" indent="0" algn="l">
              <a:lnSpc>
                <a:spcPts val="4850"/>
              </a:lnSpc>
              <a:buNone/>
            </a:pPr>
            <a:r>
              <a:rPr lang="en-US" sz="3900" b="1">
                <a:solidFill>
                  <a:srgbClr val="403011"/>
                </a:solidFill>
                <a:latin typeface="Arial" panose="020B0604020202020204" pitchFamily="34" charset="0"/>
                <a:ea typeface="Brygada 1918 Semi Bold" pitchFamily="34" charset="-122"/>
                <a:cs typeface="Arial" panose="020B0604020202020204" pitchFamily="34" charset="0"/>
              </a:rPr>
              <a:t>BỐ TRÍ CÁN BỘ ĐẦU MỐI</a:t>
            </a:r>
            <a:endParaRPr lang="en-US" sz="3900" b="1"/>
          </a:p>
        </p:txBody>
      </p:sp>
      <p:sp>
        <p:nvSpPr>
          <p:cNvPr id="3" name="Shape 1"/>
          <p:cNvSpPr/>
          <p:nvPr/>
        </p:nvSpPr>
        <p:spPr>
          <a:xfrm>
            <a:off x="793790" y="2093119"/>
            <a:ext cx="4215289" cy="2734270"/>
          </a:xfrm>
          <a:prstGeom prst="roundRect">
            <a:avLst>
              <a:gd name="adj" fmla="val 4013"/>
            </a:avLst>
          </a:prstGeom>
          <a:solidFill>
            <a:srgbClr val="F6EBD4"/>
          </a:solidFill>
          <a:ln/>
        </p:spPr>
      </p:sp>
      <p:sp>
        <p:nvSpPr>
          <p:cNvPr id="4" name="Shape 2"/>
          <p:cNvSpPr/>
          <p:nvPr/>
        </p:nvSpPr>
        <p:spPr>
          <a:xfrm>
            <a:off x="793790" y="2070259"/>
            <a:ext cx="4215289" cy="91440"/>
          </a:xfrm>
          <a:prstGeom prst="roundRect">
            <a:avLst>
              <a:gd name="adj" fmla="val 325581"/>
            </a:avLst>
          </a:prstGeom>
          <a:solidFill>
            <a:srgbClr val="626C3B"/>
          </a:solidFill>
          <a:ln/>
        </p:spPr>
      </p:sp>
      <p:sp>
        <p:nvSpPr>
          <p:cNvPr id="5" name="Shape 3"/>
          <p:cNvSpPr/>
          <p:nvPr/>
        </p:nvSpPr>
        <p:spPr>
          <a:xfrm>
            <a:off x="2591078" y="1795463"/>
            <a:ext cx="595313" cy="595313"/>
          </a:xfrm>
          <a:prstGeom prst="roundRect">
            <a:avLst>
              <a:gd name="adj" fmla="val 153600"/>
            </a:avLst>
          </a:prstGeom>
          <a:solidFill>
            <a:srgbClr val="626C3B"/>
          </a:solidFill>
          <a:ln/>
        </p:spPr>
      </p:sp>
      <p:sp>
        <p:nvSpPr>
          <p:cNvPr id="6" name="Text 4"/>
          <p:cNvSpPr/>
          <p:nvPr/>
        </p:nvSpPr>
        <p:spPr>
          <a:xfrm>
            <a:off x="2829620" y="1878925"/>
            <a:ext cx="713541" cy="565547"/>
          </a:xfrm>
          <a:prstGeom prst="rect">
            <a:avLst/>
          </a:prstGeom>
          <a:noFill/>
          <a:ln/>
        </p:spPr>
        <p:txBody>
          <a:bodyPr wrap="none" lIns="0" tIns="0" rIns="0" bIns="0" rtlCol="0" anchor="t"/>
          <a:lstStyle/>
          <a:p>
            <a:pPr marL="0" indent="0" algn="l">
              <a:lnSpc>
                <a:spcPts val="3000"/>
              </a:lnSpc>
              <a:buNone/>
            </a:pPr>
            <a:r>
              <a:rPr lang="en-US" sz="1850">
                <a:solidFill>
                  <a:srgbClr val="FFFFFF"/>
                </a:solidFill>
                <a:latin typeface="Arial" panose="020B0604020202020204" pitchFamily="34" charset="0"/>
                <a:ea typeface="Brygada 1918 Semi Bold" pitchFamily="34" charset="-122"/>
                <a:cs typeface="Arial" panose="020B0604020202020204" pitchFamily="34" charset="0"/>
              </a:rPr>
              <a:t>1</a:t>
            </a:r>
            <a:endParaRPr lang="en-US" sz="1850"/>
          </a:p>
        </p:txBody>
      </p:sp>
      <p:sp>
        <p:nvSpPr>
          <p:cNvPr id="7" name="Text 5"/>
          <p:cNvSpPr/>
          <p:nvPr/>
        </p:nvSpPr>
        <p:spPr>
          <a:xfrm>
            <a:off x="1015008" y="2589252"/>
            <a:ext cx="2480905" cy="310158"/>
          </a:xfrm>
          <a:prstGeom prst="rect">
            <a:avLst/>
          </a:prstGeom>
          <a:noFill/>
          <a:ln/>
        </p:spPr>
        <p:txBody>
          <a:bodyPr wrap="none" lIns="0" tIns="0" rIns="0" bIns="0" rtlCol="0" anchor="t"/>
          <a:lstStyle/>
          <a:p>
            <a:pPr marL="0" indent="0" algn="l">
              <a:lnSpc>
                <a:spcPts val="2400"/>
              </a:lnSpc>
              <a:buNone/>
            </a:pPr>
            <a:r>
              <a:rPr lang="en-US" sz="2500" u="sng">
                <a:solidFill>
                  <a:srgbClr val="403011"/>
                </a:solidFill>
                <a:latin typeface="Arial" panose="020B0604020202020204" pitchFamily="34" charset="0"/>
                <a:ea typeface="Brygada 1918 Semi Bold" pitchFamily="34" charset="-122"/>
                <a:cs typeface="Arial" panose="020B0604020202020204" pitchFamily="34" charset="0"/>
              </a:rPr>
              <a:t>Cấp tỉnh</a:t>
            </a:r>
            <a:endParaRPr lang="en-US" sz="2500" u="sng"/>
          </a:p>
        </p:txBody>
      </p:sp>
      <p:sp>
        <p:nvSpPr>
          <p:cNvPr id="8" name="Text 6"/>
          <p:cNvSpPr/>
          <p:nvPr/>
        </p:nvSpPr>
        <p:spPr>
          <a:xfrm>
            <a:off x="1015008" y="3018473"/>
            <a:ext cx="3772853" cy="952619"/>
          </a:xfrm>
          <a:prstGeom prst="rect">
            <a:avLst/>
          </a:prstGeom>
          <a:noFill/>
          <a:ln/>
        </p:spPr>
        <p:txBody>
          <a:bodyPr wrap="square" lIns="0" tIns="0" rIns="0" bIns="0" rtlCol="0" anchor="t"/>
          <a:lstStyle/>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Văn phòng UBND tỉnh có trách nhiệm cung cấp thông tin do UBND tỉnh, Chủ tịch UBND tỉnh tạo ra</a:t>
            </a:r>
            <a:endParaRPr lang="en-US" sz="2200"/>
          </a:p>
        </p:txBody>
      </p:sp>
      <p:sp>
        <p:nvSpPr>
          <p:cNvPr id="9" name="Shape 7"/>
          <p:cNvSpPr/>
          <p:nvPr/>
        </p:nvSpPr>
        <p:spPr>
          <a:xfrm>
            <a:off x="5207437" y="2093119"/>
            <a:ext cx="4215408" cy="2734270"/>
          </a:xfrm>
          <a:prstGeom prst="roundRect">
            <a:avLst>
              <a:gd name="adj" fmla="val 4013"/>
            </a:avLst>
          </a:prstGeom>
          <a:solidFill>
            <a:srgbClr val="F6EBD4"/>
          </a:solidFill>
          <a:ln/>
        </p:spPr>
      </p:sp>
      <p:sp>
        <p:nvSpPr>
          <p:cNvPr id="10" name="Shape 8"/>
          <p:cNvSpPr/>
          <p:nvPr/>
        </p:nvSpPr>
        <p:spPr>
          <a:xfrm>
            <a:off x="5207437" y="2070259"/>
            <a:ext cx="4215408" cy="91440"/>
          </a:xfrm>
          <a:prstGeom prst="roundRect">
            <a:avLst>
              <a:gd name="adj" fmla="val 325581"/>
            </a:avLst>
          </a:prstGeom>
          <a:solidFill>
            <a:srgbClr val="83792E"/>
          </a:solidFill>
          <a:ln/>
        </p:spPr>
      </p:sp>
      <p:sp>
        <p:nvSpPr>
          <p:cNvPr id="11" name="Shape 9"/>
          <p:cNvSpPr/>
          <p:nvPr/>
        </p:nvSpPr>
        <p:spPr>
          <a:xfrm>
            <a:off x="7017425" y="1795463"/>
            <a:ext cx="595313" cy="595313"/>
          </a:xfrm>
          <a:prstGeom prst="roundRect">
            <a:avLst>
              <a:gd name="adj" fmla="val 153600"/>
            </a:avLst>
          </a:prstGeom>
          <a:solidFill>
            <a:srgbClr val="83792E"/>
          </a:solidFill>
          <a:ln/>
        </p:spPr>
      </p:sp>
      <p:sp>
        <p:nvSpPr>
          <p:cNvPr id="12" name="Text 10"/>
          <p:cNvSpPr/>
          <p:nvPr/>
        </p:nvSpPr>
        <p:spPr>
          <a:xfrm>
            <a:off x="7255967" y="1862019"/>
            <a:ext cx="713542" cy="667702"/>
          </a:xfrm>
          <a:prstGeom prst="rect">
            <a:avLst/>
          </a:prstGeom>
          <a:noFill/>
          <a:ln/>
        </p:spPr>
        <p:txBody>
          <a:bodyPr wrap="none" lIns="0" tIns="0" rIns="0" bIns="0" rtlCol="0" anchor="t"/>
          <a:lstStyle/>
          <a:p>
            <a:pPr marL="0" indent="0" algn="l">
              <a:lnSpc>
                <a:spcPts val="3000"/>
              </a:lnSpc>
              <a:buNone/>
            </a:pPr>
            <a:r>
              <a:rPr lang="en-US" sz="1850">
                <a:solidFill>
                  <a:srgbClr val="FFFFFF"/>
                </a:solidFill>
                <a:latin typeface="Arial" panose="020B0604020202020204" pitchFamily="34" charset="0"/>
                <a:ea typeface="Brygada 1918 Semi Bold" pitchFamily="34" charset="-122"/>
                <a:cs typeface="Arial" panose="020B0604020202020204" pitchFamily="34" charset="0"/>
              </a:rPr>
              <a:t>2</a:t>
            </a:r>
            <a:endParaRPr lang="en-US" sz="1850"/>
          </a:p>
        </p:txBody>
      </p:sp>
      <p:sp>
        <p:nvSpPr>
          <p:cNvPr id="13" name="Text 11"/>
          <p:cNvSpPr/>
          <p:nvPr/>
        </p:nvSpPr>
        <p:spPr>
          <a:xfrm>
            <a:off x="5428655" y="2589252"/>
            <a:ext cx="2480905" cy="310158"/>
          </a:xfrm>
          <a:prstGeom prst="rect">
            <a:avLst/>
          </a:prstGeom>
          <a:noFill/>
          <a:ln/>
        </p:spPr>
        <p:txBody>
          <a:bodyPr wrap="none" lIns="0" tIns="0" rIns="0" bIns="0" rtlCol="0" anchor="t"/>
          <a:lstStyle/>
          <a:p>
            <a:pPr marL="0" indent="0" algn="l">
              <a:lnSpc>
                <a:spcPts val="2400"/>
              </a:lnSpc>
              <a:buNone/>
            </a:pPr>
            <a:r>
              <a:rPr lang="en-US" sz="2500" u="sng">
                <a:solidFill>
                  <a:srgbClr val="403011"/>
                </a:solidFill>
                <a:latin typeface="Arial" panose="020B0604020202020204" pitchFamily="34" charset="0"/>
                <a:ea typeface="Brygada 1918 Semi Bold" pitchFamily="34" charset="-122"/>
                <a:cs typeface="Arial" panose="020B0604020202020204" pitchFamily="34" charset="0"/>
              </a:rPr>
              <a:t>Cấp xã</a:t>
            </a:r>
            <a:endParaRPr lang="en-US" sz="2500" u="sng"/>
          </a:p>
        </p:txBody>
      </p:sp>
      <p:sp>
        <p:nvSpPr>
          <p:cNvPr id="14" name="Text 12"/>
          <p:cNvSpPr/>
          <p:nvPr/>
        </p:nvSpPr>
        <p:spPr>
          <a:xfrm>
            <a:off x="5428655" y="3018473"/>
            <a:ext cx="3772972" cy="1587698"/>
          </a:xfrm>
          <a:prstGeom prst="rect">
            <a:avLst/>
          </a:prstGeom>
          <a:noFill/>
          <a:ln/>
        </p:spPr>
        <p:txBody>
          <a:bodyPr wrap="square" lIns="0" tIns="0" rIns="0" bIns="0" rtlCol="0" anchor="t"/>
          <a:lstStyle/>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Việc cung cấp thông tin của HĐND, Thường trực HĐND, các cơ quan của HĐND, UBND, Chủ tịch UBND do Chánh Văn phòng HĐND - UBND cùng cấp thực hiện</a:t>
            </a:r>
            <a:endParaRPr lang="en-US" sz="2200"/>
          </a:p>
        </p:txBody>
      </p:sp>
      <p:sp>
        <p:nvSpPr>
          <p:cNvPr id="15" name="Shape 13"/>
          <p:cNvSpPr/>
          <p:nvPr/>
        </p:nvSpPr>
        <p:spPr>
          <a:xfrm>
            <a:off x="9621203" y="2093119"/>
            <a:ext cx="4215289" cy="2734270"/>
          </a:xfrm>
          <a:prstGeom prst="roundRect">
            <a:avLst>
              <a:gd name="adj" fmla="val 4013"/>
            </a:avLst>
          </a:prstGeom>
          <a:solidFill>
            <a:srgbClr val="F6EBD4"/>
          </a:solidFill>
          <a:ln/>
        </p:spPr>
      </p:sp>
      <p:sp>
        <p:nvSpPr>
          <p:cNvPr id="16" name="Shape 14"/>
          <p:cNvSpPr/>
          <p:nvPr/>
        </p:nvSpPr>
        <p:spPr>
          <a:xfrm>
            <a:off x="9621203" y="2070259"/>
            <a:ext cx="4215289" cy="91440"/>
          </a:xfrm>
          <a:prstGeom prst="roundRect">
            <a:avLst>
              <a:gd name="adj" fmla="val 325581"/>
            </a:avLst>
          </a:prstGeom>
          <a:solidFill>
            <a:srgbClr val="E8AF3B"/>
          </a:solidFill>
          <a:ln/>
        </p:spPr>
      </p:sp>
      <p:sp>
        <p:nvSpPr>
          <p:cNvPr id="17" name="Shape 15"/>
          <p:cNvSpPr/>
          <p:nvPr/>
        </p:nvSpPr>
        <p:spPr>
          <a:xfrm>
            <a:off x="11431191" y="1795463"/>
            <a:ext cx="595313" cy="595313"/>
          </a:xfrm>
          <a:prstGeom prst="roundRect">
            <a:avLst>
              <a:gd name="adj" fmla="val 153600"/>
            </a:avLst>
          </a:prstGeom>
          <a:solidFill>
            <a:srgbClr val="E8AF3B"/>
          </a:solidFill>
          <a:ln/>
        </p:spPr>
      </p:sp>
      <p:sp>
        <p:nvSpPr>
          <p:cNvPr id="18" name="Text 16"/>
          <p:cNvSpPr/>
          <p:nvPr/>
        </p:nvSpPr>
        <p:spPr>
          <a:xfrm>
            <a:off x="11660070" y="1848089"/>
            <a:ext cx="429538" cy="565547"/>
          </a:xfrm>
          <a:prstGeom prst="rect">
            <a:avLst/>
          </a:prstGeom>
          <a:noFill/>
          <a:ln/>
        </p:spPr>
        <p:txBody>
          <a:bodyPr wrap="none" lIns="0" tIns="0" rIns="0" bIns="0" rtlCol="0" anchor="t"/>
          <a:lstStyle/>
          <a:p>
            <a:pPr marL="0" indent="0" algn="l">
              <a:lnSpc>
                <a:spcPts val="3000"/>
              </a:lnSpc>
              <a:buNone/>
            </a:pPr>
            <a:r>
              <a:rPr lang="en-US" sz="1850">
                <a:solidFill>
                  <a:srgbClr val="000000"/>
                </a:solidFill>
                <a:latin typeface="Arial" panose="020B0604020202020204" pitchFamily="34" charset="0"/>
                <a:ea typeface="Brygada 1918 Semi Bold" pitchFamily="34" charset="-122"/>
                <a:cs typeface="Arial" panose="020B0604020202020204" pitchFamily="34" charset="0"/>
              </a:rPr>
              <a:t>3</a:t>
            </a:r>
            <a:endParaRPr lang="en-US" sz="1850"/>
          </a:p>
        </p:txBody>
      </p:sp>
      <p:sp>
        <p:nvSpPr>
          <p:cNvPr id="19" name="Text 17"/>
          <p:cNvSpPr/>
          <p:nvPr/>
        </p:nvSpPr>
        <p:spPr>
          <a:xfrm>
            <a:off x="9842421" y="2589252"/>
            <a:ext cx="2480905" cy="310158"/>
          </a:xfrm>
          <a:prstGeom prst="rect">
            <a:avLst/>
          </a:prstGeom>
          <a:noFill/>
          <a:ln/>
        </p:spPr>
        <p:txBody>
          <a:bodyPr wrap="none" lIns="0" tIns="0" rIns="0" bIns="0" rtlCol="0" anchor="t"/>
          <a:lstStyle/>
          <a:p>
            <a:pPr marL="0" indent="0" algn="l">
              <a:lnSpc>
                <a:spcPts val="2400"/>
              </a:lnSpc>
              <a:buNone/>
            </a:pPr>
            <a:r>
              <a:rPr lang="en-US" sz="2500" u="sng">
                <a:solidFill>
                  <a:srgbClr val="403011"/>
                </a:solidFill>
                <a:latin typeface="Arial" panose="020B0604020202020204" pitchFamily="34" charset="0"/>
                <a:ea typeface="Brygada 1918 Semi Bold" pitchFamily="34" charset="-122"/>
                <a:cs typeface="Arial" panose="020B0604020202020204" pitchFamily="34" charset="0"/>
              </a:rPr>
              <a:t>Cơ quan chuyên môn</a:t>
            </a:r>
            <a:endParaRPr lang="en-US" sz="2500" u="sng"/>
          </a:p>
        </p:txBody>
      </p:sp>
      <p:sp>
        <p:nvSpPr>
          <p:cNvPr id="20" name="Text 18"/>
          <p:cNvSpPr/>
          <p:nvPr/>
        </p:nvSpPr>
        <p:spPr>
          <a:xfrm>
            <a:off x="9842421" y="3018473"/>
            <a:ext cx="3772853" cy="1270159"/>
          </a:xfrm>
          <a:prstGeom prst="rect">
            <a:avLst/>
          </a:prstGeom>
          <a:noFill/>
          <a:ln/>
        </p:spPr>
        <p:txBody>
          <a:bodyPr wrap="square" lIns="0" tIns="0" rIns="0" bIns="0" rtlCol="0" anchor="t"/>
          <a:lstStyle/>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Tại các cơ quan chuyên môn cấp tỉnh, cấp xã do Thủ trưởng cơ quan chuyên môn phân công bố trí 01 cán bộ làm đầu mối kiêm nhiệm các nhiệm vụ khác</a:t>
            </a:r>
            <a:endParaRPr lang="en-US" sz="2200"/>
          </a:p>
        </p:txBody>
      </p:sp>
      <p:sp>
        <p:nvSpPr>
          <p:cNvPr id="21" name="Text 19"/>
          <p:cNvSpPr/>
          <p:nvPr/>
        </p:nvSpPr>
        <p:spPr>
          <a:xfrm>
            <a:off x="793790" y="6231850"/>
            <a:ext cx="13042821" cy="952619"/>
          </a:xfrm>
          <a:prstGeom prst="rect">
            <a:avLst/>
          </a:prstGeom>
          <a:noFill/>
          <a:ln/>
        </p:spPr>
        <p:txBody>
          <a:bodyPr wrap="square" lIns="0" tIns="0" rIns="0" bIns="0" rtlCol="0" anchor="t"/>
          <a:lstStyle/>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Thông tin của người làm đầu mối tiếp nhận yêu cầu cung cấp thông tin của các cơ quan, đơn vị được công khai trên Trang thông tin điện tử hoặc niêm yết tại trụ sở cơ quan. Việc thực hiện công tác cung cấp thông tin của các cơ quan, địa phương được lập Sổ theo dõi cung cấp thông tin theo yêu cầu.</a:t>
            </a:r>
            <a:endParaRPr lang="en-US" sz="22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48070" y="514350"/>
            <a:ext cx="9719667" cy="584359"/>
          </a:xfrm>
          <a:prstGeom prst="rect">
            <a:avLst/>
          </a:prstGeom>
          <a:noFill/>
          <a:ln/>
        </p:spPr>
        <p:txBody>
          <a:bodyPr wrap="none" lIns="0" tIns="0" rIns="0" bIns="0" rtlCol="0" anchor="t"/>
          <a:lstStyle/>
          <a:p>
            <a:pPr marL="0" indent="0" algn="l">
              <a:lnSpc>
                <a:spcPts val="4600"/>
              </a:lnSpc>
              <a:buNone/>
            </a:pPr>
            <a:r>
              <a:rPr lang="en-US" sz="3900" b="1">
                <a:solidFill>
                  <a:srgbClr val="403011"/>
                </a:solidFill>
                <a:latin typeface="Arial" panose="020B0604020202020204" pitchFamily="34" charset="0"/>
                <a:ea typeface="Brygada 1918 Semi Bold" pitchFamily="34" charset="-122"/>
                <a:cs typeface="Arial" panose="020B0604020202020204" pitchFamily="34" charset="0"/>
              </a:rPr>
              <a:t>QUY CHẾ NỘI BỘ VỀ TỔ CHỨC CUNG CẤP THÔNG TIN</a:t>
            </a:r>
            <a:endParaRPr lang="en-US" sz="3900" b="1"/>
          </a:p>
        </p:txBody>
      </p:sp>
      <p:sp>
        <p:nvSpPr>
          <p:cNvPr id="3" name="Text 1"/>
          <p:cNvSpPr/>
          <p:nvPr/>
        </p:nvSpPr>
        <p:spPr>
          <a:xfrm>
            <a:off x="748070" y="1547455"/>
            <a:ext cx="6339007" cy="1196816"/>
          </a:xfrm>
          <a:prstGeom prst="rect">
            <a:avLst/>
          </a:prstGeom>
          <a:noFill/>
          <a:ln/>
        </p:spPr>
        <p:txBody>
          <a:bodyPr wrap="square" lIns="0" tIns="0" rIns="0" bIns="0" rtlCol="0" anchor="t"/>
          <a:lstStyle/>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Các </a:t>
            </a:r>
            <a:r>
              <a:rPr lang="en-US" sz="2200" err="1">
                <a:solidFill>
                  <a:srgbClr val="403011"/>
                </a:solidFill>
                <a:latin typeface="Arial" panose="020B0604020202020204" pitchFamily="34" charset="0"/>
                <a:ea typeface="Brygada 1918" pitchFamily="34" charset="-122"/>
                <a:cs typeface="Arial" panose="020B0604020202020204" pitchFamily="34" charset="0"/>
              </a:rPr>
              <a:t>cơ</a:t>
            </a:r>
            <a:r>
              <a:rPr lang="en-US" sz="2200">
                <a:solidFill>
                  <a:srgbClr val="403011"/>
                </a:solidFill>
                <a:latin typeface="Arial" panose="020B0604020202020204" pitchFamily="34" charset="0"/>
                <a:ea typeface="Brygada 1918" pitchFamily="34" charset="-122"/>
                <a:cs typeface="Arial" panose="020B0604020202020204" pitchFamily="34" charset="0"/>
              </a:rPr>
              <a:t> </a:t>
            </a:r>
            <a:r>
              <a:rPr lang="en-US" sz="2200" err="1">
                <a:solidFill>
                  <a:srgbClr val="403011"/>
                </a:solidFill>
                <a:latin typeface="Arial" panose="020B0604020202020204" pitchFamily="34" charset="0"/>
                <a:ea typeface="Brygada 1918" pitchFamily="34" charset="-122"/>
                <a:cs typeface="Arial" panose="020B0604020202020204" pitchFamily="34" charset="0"/>
              </a:rPr>
              <a:t>quan</a:t>
            </a:r>
            <a:r>
              <a:rPr lang="en-US" sz="2200">
                <a:solidFill>
                  <a:srgbClr val="403011"/>
                </a:solidFill>
                <a:latin typeface="Arial" panose="020B0604020202020204" pitchFamily="34" charset="0"/>
                <a:ea typeface="Brygada 1918" pitchFamily="34" charset="-122"/>
                <a:cs typeface="Arial" panose="020B0604020202020204" pitchFamily="34" charset="0"/>
              </a:rPr>
              <a:t>, </a:t>
            </a:r>
            <a:r>
              <a:rPr lang="en-US" sz="2200" err="1">
                <a:solidFill>
                  <a:srgbClr val="403011"/>
                </a:solidFill>
                <a:latin typeface="Arial" panose="020B0604020202020204" pitchFamily="34" charset="0"/>
                <a:ea typeface="Brygada 1918" pitchFamily="34" charset="-122"/>
                <a:cs typeface="Arial" panose="020B0604020202020204" pitchFamily="34" charset="0"/>
              </a:rPr>
              <a:t>đơn</a:t>
            </a:r>
            <a:r>
              <a:rPr lang="en-US" sz="2200">
                <a:solidFill>
                  <a:srgbClr val="403011"/>
                </a:solidFill>
                <a:latin typeface="Arial" panose="020B0604020202020204" pitchFamily="34" charset="0"/>
                <a:ea typeface="Brygada 1918" pitchFamily="34" charset="-122"/>
                <a:cs typeface="Arial" panose="020B0604020202020204" pitchFamily="34" charset="0"/>
              </a:rPr>
              <a:t> </a:t>
            </a:r>
            <a:r>
              <a:rPr lang="en-US" sz="2200" err="1">
                <a:solidFill>
                  <a:srgbClr val="403011"/>
                </a:solidFill>
                <a:latin typeface="Arial" panose="020B0604020202020204" pitchFamily="34" charset="0"/>
                <a:ea typeface="Brygada 1918" pitchFamily="34" charset="-122"/>
                <a:cs typeface="Arial" panose="020B0604020202020204" pitchFamily="34" charset="0"/>
              </a:rPr>
              <a:t>vị</a:t>
            </a:r>
            <a:r>
              <a:rPr lang="en-US" sz="2200">
                <a:solidFill>
                  <a:srgbClr val="403011"/>
                </a:solidFill>
                <a:latin typeface="Arial" panose="020B0604020202020204" pitchFamily="34" charset="0"/>
                <a:ea typeface="Brygada 1918" pitchFamily="34" charset="-122"/>
                <a:cs typeface="Arial" panose="020B0604020202020204" pitchFamily="34" charset="0"/>
              </a:rPr>
              <a:t> </a:t>
            </a:r>
            <a:r>
              <a:rPr lang="en-US" sz="2200" err="1">
                <a:solidFill>
                  <a:srgbClr val="403011"/>
                </a:solidFill>
                <a:latin typeface="Arial" panose="020B0604020202020204" pitchFamily="34" charset="0"/>
                <a:ea typeface="Brygada 1918" pitchFamily="34" charset="-122"/>
                <a:cs typeface="Arial" panose="020B0604020202020204" pitchFamily="34" charset="0"/>
              </a:rPr>
              <a:t>cấp</a:t>
            </a:r>
            <a:r>
              <a:rPr lang="en-US" sz="2200">
                <a:solidFill>
                  <a:srgbClr val="403011"/>
                </a:solidFill>
                <a:latin typeface="Arial" panose="020B0604020202020204" pitchFamily="34" charset="0"/>
                <a:ea typeface="Brygada 1918" pitchFamily="34" charset="-122"/>
                <a:cs typeface="Arial" panose="020B0604020202020204" pitchFamily="34" charset="0"/>
              </a:rPr>
              <a:t> </a:t>
            </a:r>
            <a:r>
              <a:rPr lang="en-US" sz="2200" err="1">
                <a:solidFill>
                  <a:srgbClr val="403011"/>
                </a:solidFill>
                <a:latin typeface="Arial" panose="020B0604020202020204" pitchFamily="34" charset="0"/>
                <a:ea typeface="Brygada 1918" pitchFamily="34" charset="-122"/>
                <a:cs typeface="Arial" panose="020B0604020202020204" pitchFamily="34" charset="0"/>
              </a:rPr>
              <a:t>tỉnh</a:t>
            </a:r>
            <a:r>
              <a:rPr lang="en-US" sz="2200">
                <a:solidFill>
                  <a:srgbClr val="403011"/>
                </a:solidFill>
                <a:latin typeface="Arial" panose="020B0604020202020204" pitchFamily="34" charset="0"/>
                <a:ea typeface="Brygada 1918" pitchFamily="34" charset="-122"/>
                <a:cs typeface="Arial" panose="020B0604020202020204" pitchFamily="34" charset="0"/>
              </a:rPr>
              <a:t> </a:t>
            </a:r>
            <a:r>
              <a:rPr lang="en-US" sz="2200" err="1">
                <a:solidFill>
                  <a:srgbClr val="403011"/>
                </a:solidFill>
                <a:latin typeface="Arial" panose="020B0604020202020204" pitchFamily="34" charset="0"/>
                <a:ea typeface="Brygada 1918" pitchFamily="34" charset="-122"/>
                <a:cs typeface="Arial" panose="020B0604020202020204" pitchFamily="34" charset="0"/>
              </a:rPr>
              <a:t>và</a:t>
            </a:r>
            <a:r>
              <a:rPr lang="en-US" sz="2200">
                <a:solidFill>
                  <a:srgbClr val="403011"/>
                </a:solidFill>
                <a:latin typeface="Arial" panose="020B0604020202020204" pitchFamily="34" charset="0"/>
                <a:ea typeface="Brygada 1918" pitchFamily="34" charset="-122"/>
                <a:cs typeface="Arial" panose="020B0604020202020204" pitchFamily="34" charset="0"/>
              </a:rPr>
              <a:t> UBND </a:t>
            </a:r>
            <a:r>
              <a:rPr lang="en-US" sz="2200" err="1">
                <a:solidFill>
                  <a:srgbClr val="403011"/>
                </a:solidFill>
                <a:latin typeface="Arial" panose="020B0604020202020204" pitchFamily="34" charset="0"/>
                <a:ea typeface="Brygada 1918" pitchFamily="34" charset="-122"/>
                <a:cs typeface="Arial" panose="020B0604020202020204" pitchFamily="34" charset="0"/>
              </a:rPr>
              <a:t>cấp</a:t>
            </a:r>
            <a:r>
              <a:rPr lang="en-US" sz="2200">
                <a:solidFill>
                  <a:srgbClr val="403011"/>
                </a:solidFill>
                <a:latin typeface="Arial" panose="020B0604020202020204" pitchFamily="34" charset="0"/>
                <a:ea typeface="Brygada 1918" pitchFamily="34" charset="-122"/>
                <a:cs typeface="Arial" panose="020B0604020202020204" pitchFamily="34" charset="0"/>
              </a:rPr>
              <a:t> xã đã ban hành, triển khai thực hiện Quy chế nội bộ về cung cấp thông tin của cơ quan, địa phương trong đó quy định rõ trách nhiệm của cơ quan nhà nước trong việc cung cấp thông tin </a:t>
            </a:r>
            <a:r>
              <a:rPr lang="en-US" sz="2200" err="1">
                <a:solidFill>
                  <a:srgbClr val="403011"/>
                </a:solidFill>
                <a:latin typeface="Arial" panose="020B0604020202020204" pitchFamily="34" charset="0"/>
                <a:ea typeface="Brygada 1918" pitchFamily="34" charset="-122"/>
                <a:cs typeface="Arial" panose="020B0604020202020204" pitchFamily="34" charset="0"/>
              </a:rPr>
              <a:t>cho</a:t>
            </a:r>
            <a:r>
              <a:rPr lang="en-US" sz="2200">
                <a:solidFill>
                  <a:srgbClr val="403011"/>
                </a:solidFill>
                <a:latin typeface="Arial" panose="020B0604020202020204" pitchFamily="34" charset="0"/>
                <a:ea typeface="Brygada 1918" pitchFamily="34" charset="-122"/>
                <a:cs typeface="Arial" panose="020B0604020202020204" pitchFamily="34" charset="0"/>
              </a:rPr>
              <a:t> công dân.</a:t>
            </a:r>
            <a:endParaRPr lang="en-US" sz="2200"/>
          </a:p>
        </p:txBody>
      </p:sp>
      <p:sp>
        <p:nvSpPr>
          <p:cNvPr id="4" name="Text 2"/>
          <p:cNvSpPr/>
          <p:nvPr/>
        </p:nvSpPr>
        <p:spPr>
          <a:xfrm>
            <a:off x="748070" y="4114800"/>
            <a:ext cx="6339007" cy="897612"/>
          </a:xfrm>
          <a:prstGeom prst="rect">
            <a:avLst/>
          </a:prstGeom>
          <a:noFill/>
          <a:ln/>
        </p:spPr>
        <p:txBody>
          <a:bodyPr wrap="square" lIns="0" tIns="0" rIns="0" bIns="0" rtlCol="0" anchor="t"/>
          <a:lstStyle/>
          <a:p>
            <a:pPr marL="0" indent="0" algn="just">
              <a:lnSpc>
                <a:spcPct val="150000"/>
              </a:lnSpc>
              <a:buNone/>
            </a:pPr>
            <a:r>
              <a:rPr lang="en-US" sz="2200" err="1">
                <a:solidFill>
                  <a:srgbClr val="403011"/>
                </a:solidFill>
                <a:latin typeface="Arial" panose="020B0604020202020204" pitchFamily="34" charset="0"/>
                <a:ea typeface="Brygada 1918" pitchFamily="34" charset="-122"/>
                <a:cs typeface="Arial" panose="020B0604020202020204" pitchFamily="34" charset="0"/>
              </a:rPr>
              <a:t>Bên</a:t>
            </a:r>
            <a:r>
              <a:rPr lang="en-US" sz="2200">
                <a:solidFill>
                  <a:srgbClr val="403011"/>
                </a:solidFill>
                <a:latin typeface="Arial" panose="020B0604020202020204" pitchFamily="34" charset="0"/>
                <a:ea typeface="Brygada 1918" pitchFamily="34" charset="-122"/>
                <a:cs typeface="Arial" panose="020B0604020202020204" pitchFamily="34" charset="0"/>
              </a:rPr>
              <a:t> </a:t>
            </a:r>
            <a:r>
              <a:rPr lang="en-US" sz="2200" err="1">
                <a:solidFill>
                  <a:srgbClr val="403011"/>
                </a:solidFill>
                <a:latin typeface="Arial" panose="020B0604020202020204" pitchFamily="34" charset="0"/>
                <a:ea typeface="Brygada 1918" pitchFamily="34" charset="-122"/>
                <a:cs typeface="Arial" panose="020B0604020202020204" pitchFamily="34" charset="0"/>
              </a:rPr>
              <a:t>cạnh</a:t>
            </a:r>
            <a:r>
              <a:rPr lang="en-US" sz="2200">
                <a:solidFill>
                  <a:srgbClr val="403011"/>
                </a:solidFill>
                <a:latin typeface="Arial" panose="020B0604020202020204" pitchFamily="34" charset="0"/>
                <a:ea typeface="Brygada 1918" pitchFamily="34" charset="-122"/>
                <a:cs typeface="Arial" panose="020B0604020202020204" pitchFamily="34" charset="0"/>
              </a:rPr>
              <a:t> </a:t>
            </a:r>
            <a:r>
              <a:rPr lang="en-US" sz="2200" err="1">
                <a:solidFill>
                  <a:srgbClr val="403011"/>
                </a:solidFill>
                <a:latin typeface="Arial" panose="020B0604020202020204" pitchFamily="34" charset="0"/>
                <a:ea typeface="Brygada 1918" pitchFamily="34" charset="-122"/>
                <a:cs typeface="Arial" panose="020B0604020202020204" pitchFamily="34" charset="0"/>
              </a:rPr>
              <a:t>đó</a:t>
            </a:r>
            <a:r>
              <a:rPr lang="en-US" sz="2200">
                <a:solidFill>
                  <a:srgbClr val="403011"/>
                </a:solidFill>
                <a:latin typeface="Arial" panose="020B0604020202020204" pitchFamily="34" charset="0"/>
                <a:ea typeface="Brygada 1918" pitchFamily="34" charset="-122"/>
                <a:cs typeface="Arial" panose="020B0604020202020204" pitchFamily="34" charset="0"/>
              </a:rPr>
              <a:t>, </a:t>
            </a:r>
            <a:r>
              <a:rPr lang="en-US" sz="2200" err="1">
                <a:solidFill>
                  <a:srgbClr val="403011"/>
                </a:solidFill>
                <a:latin typeface="Arial" panose="020B0604020202020204" pitchFamily="34" charset="0"/>
                <a:ea typeface="Brygada 1918" pitchFamily="34" charset="-122"/>
                <a:cs typeface="Arial" panose="020B0604020202020204" pitchFamily="34" charset="0"/>
              </a:rPr>
              <a:t>một</a:t>
            </a:r>
            <a:r>
              <a:rPr lang="en-US" sz="2200">
                <a:solidFill>
                  <a:srgbClr val="403011"/>
                </a:solidFill>
                <a:latin typeface="Arial" panose="020B0604020202020204" pitchFamily="34" charset="0"/>
                <a:ea typeface="Brygada 1918" pitchFamily="34" charset="-122"/>
                <a:cs typeface="Arial" panose="020B0604020202020204" pitchFamily="34" charset="0"/>
              </a:rPr>
              <a:t> </a:t>
            </a:r>
            <a:r>
              <a:rPr lang="en-US" sz="2200" err="1">
                <a:solidFill>
                  <a:srgbClr val="403011"/>
                </a:solidFill>
                <a:latin typeface="Arial" panose="020B0604020202020204" pitchFamily="34" charset="0"/>
                <a:ea typeface="Brygada 1918" pitchFamily="34" charset="-122"/>
                <a:cs typeface="Arial" panose="020B0604020202020204" pitchFamily="34" charset="0"/>
              </a:rPr>
              <a:t>số</a:t>
            </a:r>
            <a:r>
              <a:rPr lang="en-US" sz="2200">
                <a:solidFill>
                  <a:srgbClr val="403011"/>
                </a:solidFill>
                <a:latin typeface="Arial" panose="020B0604020202020204" pitchFamily="34" charset="0"/>
                <a:ea typeface="Brygada 1918" pitchFamily="34" charset="-122"/>
                <a:cs typeface="Arial" panose="020B0604020202020204" pitchFamily="34" charset="0"/>
              </a:rPr>
              <a:t> cơ quan, địa phương chưa ban hành Quy chế nội bộ về cung cấp thông tin, tuy nhiên cũng đã có quy định về việc cung cấp thông tin thông qua Quy chế làm việc, Công văn chỉ đạo...</a:t>
            </a:r>
            <a:endParaRPr lang="en-US" sz="2200"/>
          </a:p>
        </p:txBody>
      </p:sp>
      <p:pic>
        <p:nvPicPr>
          <p:cNvPr id="5" name="Image 0" descr="preencoded.png"/>
          <p:cNvPicPr>
            <a:picLocks noChangeAspect="1"/>
          </p:cNvPicPr>
          <p:nvPr/>
        </p:nvPicPr>
        <p:blipFill>
          <a:blip r:embed="rId3"/>
          <a:stretch>
            <a:fillRect/>
          </a:stretch>
        </p:blipFill>
        <p:spPr>
          <a:xfrm>
            <a:off x="7550944" y="1589603"/>
            <a:ext cx="6339007" cy="633900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048827"/>
          </a:xfrm>
          <a:prstGeom prst="rect">
            <a:avLst/>
          </a:prstGeom>
        </p:spPr>
      </p:pic>
      <p:sp>
        <p:nvSpPr>
          <p:cNvPr id="3" name="Text 0"/>
          <p:cNvSpPr/>
          <p:nvPr/>
        </p:nvSpPr>
        <p:spPr>
          <a:xfrm>
            <a:off x="624364" y="2204918"/>
            <a:ext cx="4677370" cy="487799"/>
          </a:xfrm>
          <a:prstGeom prst="rect">
            <a:avLst/>
          </a:prstGeom>
          <a:noFill/>
          <a:ln/>
        </p:spPr>
        <p:txBody>
          <a:bodyPr wrap="none" lIns="0" tIns="0" rIns="0" bIns="0" rtlCol="0" anchor="t"/>
          <a:lstStyle/>
          <a:p>
            <a:pPr marL="0" indent="0" algn="l">
              <a:lnSpc>
                <a:spcPts val="3800"/>
              </a:lnSpc>
              <a:buNone/>
            </a:pPr>
            <a:r>
              <a:rPr lang="en-US" sz="3900" b="1">
                <a:solidFill>
                  <a:srgbClr val="403011"/>
                </a:solidFill>
                <a:latin typeface="Arial" panose="020B0604020202020204" pitchFamily="34" charset="0"/>
                <a:ea typeface="Brygada 1918 Semi Bold" pitchFamily="34" charset="-122"/>
                <a:cs typeface="Arial" panose="020B0604020202020204" pitchFamily="34" charset="0"/>
              </a:rPr>
              <a:t>CHI PHÍ TIẾP CẬN THÔNG TIN</a:t>
            </a:r>
            <a:endParaRPr lang="en-US" sz="3900" b="1"/>
          </a:p>
        </p:txBody>
      </p:sp>
      <p:sp>
        <p:nvSpPr>
          <p:cNvPr id="4" name="Text 1"/>
          <p:cNvSpPr/>
          <p:nvPr/>
        </p:nvSpPr>
        <p:spPr>
          <a:xfrm>
            <a:off x="624364" y="2926794"/>
            <a:ext cx="13381673" cy="249674"/>
          </a:xfrm>
          <a:prstGeom prst="rect">
            <a:avLst/>
          </a:prstGeom>
          <a:noFill/>
          <a:ln/>
        </p:spPr>
        <p:txBody>
          <a:bodyPr wrap="none" lIns="0" tIns="0" rIns="0" bIns="0" rtlCol="0" anchor="t"/>
          <a:lstStyle/>
          <a:p>
            <a:pPr marL="0" indent="0" algn="l">
              <a:lnSpc>
                <a:spcPts val="195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Các cơ quan, địa phương nghiêm túc thực hiện chi phí in, sao, chụp và gửi thông tin theo quy định của </a:t>
            </a:r>
          </a:p>
          <a:p>
            <a:pPr marL="0" indent="0" algn="l">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Bộ Tài chính.</a:t>
            </a:r>
            <a:endParaRPr lang="en-US" sz="2200"/>
          </a:p>
        </p:txBody>
      </p:sp>
      <p:pic>
        <p:nvPicPr>
          <p:cNvPr id="5" name="Image 1" descr="preencoded.png"/>
          <p:cNvPicPr>
            <a:picLocks noChangeAspect="1"/>
          </p:cNvPicPr>
          <p:nvPr/>
        </p:nvPicPr>
        <p:blipFill>
          <a:blip r:embed="rId4"/>
          <a:stretch>
            <a:fillRect/>
          </a:stretch>
        </p:blipFill>
        <p:spPr>
          <a:xfrm>
            <a:off x="2021721" y="3700890"/>
            <a:ext cx="3798610" cy="2347679"/>
          </a:xfrm>
          <a:prstGeom prst="rect">
            <a:avLst/>
          </a:prstGeom>
        </p:spPr>
      </p:pic>
      <p:sp>
        <p:nvSpPr>
          <p:cNvPr id="6" name="Text 2"/>
          <p:cNvSpPr/>
          <p:nvPr/>
        </p:nvSpPr>
        <p:spPr>
          <a:xfrm>
            <a:off x="624364" y="6158508"/>
            <a:ext cx="6271736" cy="499348"/>
          </a:xfrm>
          <a:prstGeom prst="rect">
            <a:avLst/>
          </a:prstGeom>
          <a:noFill/>
          <a:ln/>
        </p:spPr>
        <p:txBody>
          <a:bodyPr wrap="square" lIns="0" tIns="0" rIns="0" bIns="0" rtlCol="0" anchor="t"/>
          <a:lstStyle/>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Niêm yết công khai trên Trang thông tin điện tử: Mức thu chi phí được công khai trên website của cơ quan, địa phương để người dân dễ dàng tra cứu.</a:t>
            </a:r>
            <a:endParaRPr lang="en-US" sz="2200"/>
          </a:p>
        </p:txBody>
      </p:sp>
      <p:pic>
        <p:nvPicPr>
          <p:cNvPr id="7" name="Image 2" descr="preencoded.png"/>
          <p:cNvPicPr>
            <a:picLocks noChangeAspect="1"/>
          </p:cNvPicPr>
          <p:nvPr/>
        </p:nvPicPr>
        <p:blipFill>
          <a:blip r:embed="rId5"/>
          <a:stretch>
            <a:fillRect/>
          </a:stretch>
        </p:blipFill>
        <p:spPr>
          <a:xfrm>
            <a:off x="8810071" y="3527703"/>
            <a:ext cx="4078831" cy="2520866"/>
          </a:xfrm>
          <a:prstGeom prst="rect">
            <a:avLst/>
          </a:prstGeom>
        </p:spPr>
      </p:pic>
      <p:sp>
        <p:nvSpPr>
          <p:cNvPr id="8" name="Text 3"/>
          <p:cNvSpPr/>
          <p:nvPr/>
        </p:nvSpPr>
        <p:spPr>
          <a:xfrm>
            <a:off x="7603212" y="6158508"/>
            <a:ext cx="6271736" cy="499348"/>
          </a:xfrm>
          <a:prstGeom prst="rect">
            <a:avLst/>
          </a:prstGeom>
          <a:noFill/>
          <a:ln/>
        </p:spPr>
        <p:txBody>
          <a:bodyPr wrap="square" lIns="0" tIns="0" rIns="0" bIns="0" rtlCol="0" anchor="t"/>
          <a:lstStyle/>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Niêm yết công khai tại trụ sở làm việc: Mức thu chi phí cũng được niêm yết rõ ràng tại văn phòng cơ quan nhà nước, đảm bảo mọi công dân đều có thể tiếp cận.</a:t>
            </a:r>
            <a:endParaRPr lang="en-US" sz="22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0" y="894636"/>
            <a:ext cx="14630400" cy="620078"/>
          </a:xfrm>
          <a:prstGeom prst="rect">
            <a:avLst/>
          </a:prstGeom>
          <a:noFill/>
          <a:ln/>
        </p:spPr>
        <p:txBody>
          <a:bodyPr wrap="none" lIns="0" tIns="0" rIns="0" bIns="0" rtlCol="0" anchor="t"/>
          <a:lstStyle/>
          <a:p>
            <a:pPr marL="0" indent="0" algn="ctr">
              <a:lnSpc>
                <a:spcPts val="4850"/>
              </a:lnSpc>
              <a:buNone/>
            </a:pPr>
            <a:r>
              <a:rPr lang="en-US" sz="3900" b="1">
                <a:solidFill>
                  <a:srgbClr val="403011"/>
                </a:solidFill>
                <a:latin typeface="Arial" panose="020B0604020202020204" pitchFamily="34" charset="0"/>
                <a:ea typeface="Brygada 1918 Semi Bold" pitchFamily="34" charset="-122"/>
                <a:cs typeface="Arial" panose="020B0604020202020204" pitchFamily="34" charset="0"/>
              </a:rPr>
              <a:t>Ý NGHĨA CỦA LUẬT TIẾP CẬN THÔNG TIN</a:t>
            </a:r>
            <a:endParaRPr lang="en-US" sz="3900" b="1"/>
          </a:p>
        </p:txBody>
      </p:sp>
      <p:sp>
        <p:nvSpPr>
          <p:cNvPr id="3" name="Text 1"/>
          <p:cNvSpPr/>
          <p:nvPr/>
        </p:nvSpPr>
        <p:spPr>
          <a:xfrm>
            <a:off x="2218134" y="2525554"/>
            <a:ext cx="2516862" cy="310158"/>
          </a:xfrm>
          <a:prstGeom prst="rect">
            <a:avLst/>
          </a:prstGeom>
          <a:noFill/>
          <a:ln/>
        </p:spPr>
        <p:txBody>
          <a:bodyPr wrap="none" lIns="0" tIns="0" rIns="0" bIns="0" rtlCol="0" anchor="t"/>
          <a:lstStyle/>
          <a:p>
            <a:pPr marL="0" indent="0" algn="r">
              <a:lnSpc>
                <a:spcPts val="2400"/>
              </a:lnSpc>
              <a:buNone/>
            </a:pPr>
            <a:r>
              <a:rPr lang="en-US" sz="2500" u="sng">
                <a:solidFill>
                  <a:srgbClr val="403011"/>
                </a:solidFill>
                <a:latin typeface="Arial" panose="020B0604020202020204" pitchFamily="34" charset="0"/>
                <a:ea typeface="Brygada 1918 Semi Bold" pitchFamily="34" charset="-122"/>
                <a:cs typeface="Arial" panose="020B0604020202020204" pitchFamily="34" charset="0"/>
              </a:rPr>
              <a:t>Cụ thể hóa Hiến pháp</a:t>
            </a:r>
            <a:endParaRPr lang="en-US" sz="2500" u="sng"/>
          </a:p>
        </p:txBody>
      </p:sp>
      <p:sp>
        <p:nvSpPr>
          <p:cNvPr id="4" name="Text 2"/>
          <p:cNvSpPr/>
          <p:nvPr/>
        </p:nvSpPr>
        <p:spPr>
          <a:xfrm>
            <a:off x="793790" y="2954774"/>
            <a:ext cx="3941207" cy="635079"/>
          </a:xfrm>
          <a:prstGeom prst="rect">
            <a:avLst/>
          </a:prstGeom>
          <a:noFill/>
          <a:ln/>
        </p:spPr>
        <p:txBody>
          <a:bodyPr wrap="square" lIns="0" tIns="0" rIns="0" bIns="0" rtlCol="0" anchor="t"/>
          <a:lstStyle/>
          <a:p>
            <a:pPr marL="0" indent="0" algn="r">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Cụ thể hóa quyền công dân được quy định trong Hiến pháp</a:t>
            </a:r>
            <a:endParaRPr lang="en-US" sz="2200"/>
          </a:p>
        </p:txBody>
      </p:sp>
      <p:pic>
        <p:nvPicPr>
          <p:cNvPr id="5" name="Image 0" descr="preencoded.png"/>
          <p:cNvPicPr>
            <a:picLocks noChangeAspect="1"/>
          </p:cNvPicPr>
          <p:nvPr/>
        </p:nvPicPr>
        <p:blipFill>
          <a:blip r:embed="rId3"/>
          <a:stretch>
            <a:fillRect/>
          </a:stretch>
        </p:blipFill>
        <p:spPr>
          <a:xfrm>
            <a:off x="5032653" y="1911548"/>
            <a:ext cx="4564975" cy="4564975"/>
          </a:xfrm>
          <a:prstGeom prst="rect">
            <a:avLst/>
          </a:prstGeom>
        </p:spPr>
      </p:pic>
      <p:pic>
        <p:nvPicPr>
          <p:cNvPr id="6" name="Image 1" descr="preencoded.png"/>
          <p:cNvPicPr>
            <a:picLocks noChangeAspect="1"/>
          </p:cNvPicPr>
          <p:nvPr/>
        </p:nvPicPr>
        <p:blipFill>
          <a:blip r:embed="rId4"/>
          <a:stretch>
            <a:fillRect/>
          </a:stretch>
        </p:blipFill>
        <p:spPr>
          <a:xfrm>
            <a:off x="6036766" y="2878634"/>
            <a:ext cx="296942" cy="371118"/>
          </a:xfrm>
          <a:prstGeom prst="rect">
            <a:avLst/>
          </a:prstGeom>
        </p:spPr>
      </p:pic>
      <p:sp>
        <p:nvSpPr>
          <p:cNvPr id="7" name="Text 3"/>
          <p:cNvSpPr/>
          <p:nvPr/>
        </p:nvSpPr>
        <p:spPr>
          <a:xfrm>
            <a:off x="9895284" y="2366843"/>
            <a:ext cx="2551509" cy="310158"/>
          </a:xfrm>
          <a:prstGeom prst="rect">
            <a:avLst/>
          </a:prstGeom>
          <a:noFill/>
          <a:ln/>
        </p:spPr>
        <p:txBody>
          <a:bodyPr wrap="none" lIns="0" tIns="0" rIns="0" bIns="0" rtlCol="0" anchor="t"/>
          <a:lstStyle/>
          <a:p>
            <a:pPr marL="0" indent="0" algn="l">
              <a:lnSpc>
                <a:spcPts val="2400"/>
              </a:lnSpc>
              <a:buNone/>
            </a:pPr>
            <a:r>
              <a:rPr lang="en-US" sz="2500" u="sng">
                <a:solidFill>
                  <a:srgbClr val="403011"/>
                </a:solidFill>
                <a:latin typeface="Arial" panose="020B0604020202020204" pitchFamily="34" charset="0"/>
                <a:ea typeface="Brygada 1918 Semi Bold" pitchFamily="34" charset="-122"/>
                <a:cs typeface="Arial" panose="020B0604020202020204" pitchFamily="34" charset="0"/>
              </a:rPr>
              <a:t>Tăng hiệu quả quản lý</a:t>
            </a:r>
            <a:endParaRPr lang="en-US" sz="2500" u="sng"/>
          </a:p>
        </p:txBody>
      </p:sp>
      <p:sp>
        <p:nvSpPr>
          <p:cNvPr id="8" name="Text 4"/>
          <p:cNvSpPr/>
          <p:nvPr/>
        </p:nvSpPr>
        <p:spPr>
          <a:xfrm>
            <a:off x="9895284" y="2796064"/>
            <a:ext cx="3941326" cy="952619"/>
          </a:xfrm>
          <a:prstGeom prst="rect">
            <a:avLst/>
          </a:prstGeom>
          <a:noFill/>
          <a:ln/>
        </p:spPr>
        <p:txBody>
          <a:bodyPr wrap="square" lIns="0" tIns="0" rIns="0" bIns="0" rtlCol="0" anchor="t"/>
          <a:lstStyle/>
          <a:p>
            <a:pPr marL="0" indent="0" algn="l">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Giúp tăng hiệu quả quản lý nhà nước, cải thiện mối quan hệ giữa nhà nước và công dân</a:t>
            </a:r>
            <a:endParaRPr lang="en-US" sz="2200"/>
          </a:p>
        </p:txBody>
      </p:sp>
      <p:pic>
        <p:nvPicPr>
          <p:cNvPr id="9" name="Image 2" descr="preencoded.png"/>
          <p:cNvPicPr>
            <a:picLocks noChangeAspect="1"/>
          </p:cNvPicPr>
          <p:nvPr/>
        </p:nvPicPr>
        <p:blipFill>
          <a:blip r:embed="rId5"/>
          <a:stretch>
            <a:fillRect/>
          </a:stretch>
        </p:blipFill>
        <p:spPr>
          <a:xfrm>
            <a:off x="5032653" y="1911548"/>
            <a:ext cx="4564975" cy="4564975"/>
          </a:xfrm>
          <a:prstGeom prst="rect">
            <a:avLst/>
          </a:prstGeom>
        </p:spPr>
      </p:pic>
      <p:pic>
        <p:nvPicPr>
          <p:cNvPr id="10" name="Image 3" descr="preencoded.png"/>
          <p:cNvPicPr>
            <a:picLocks noChangeAspect="1"/>
          </p:cNvPicPr>
          <p:nvPr/>
        </p:nvPicPr>
        <p:blipFill>
          <a:blip r:embed="rId6"/>
          <a:stretch>
            <a:fillRect/>
          </a:stretch>
        </p:blipFill>
        <p:spPr>
          <a:xfrm>
            <a:off x="8296335" y="2878634"/>
            <a:ext cx="296942" cy="371118"/>
          </a:xfrm>
          <a:prstGeom prst="rect">
            <a:avLst/>
          </a:prstGeom>
        </p:spPr>
      </p:pic>
      <p:sp>
        <p:nvSpPr>
          <p:cNvPr id="11" name="Text 5"/>
          <p:cNvSpPr/>
          <p:nvPr/>
        </p:nvSpPr>
        <p:spPr>
          <a:xfrm>
            <a:off x="9895284" y="4956929"/>
            <a:ext cx="3004185" cy="310158"/>
          </a:xfrm>
          <a:prstGeom prst="rect">
            <a:avLst/>
          </a:prstGeom>
          <a:noFill/>
          <a:ln/>
        </p:spPr>
        <p:txBody>
          <a:bodyPr wrap="none" lIns="0" tIns="0" rIns="0" bIns="0" rtlCol="0" anchor="t"/>
          <a:lstStyle/>
          <a:p>
            <a:pPr marL="0" indent="0" algn="l">
              <a:lnSpc>
                <a:spcPts val="2400"/>
              </a:lnSpc>
              <a:buNone/>
            </a:pPr>
            <a:r>
              <a:rPr lang="en-US" sz="2500" u="sng">
                <a:solidFill>
                  <a:srgbClr val="403011"/>
                </a:solidFill>
                <a:latin typeface="Arial" panose="020B0604020202020204" pitchFamily="34" charset="0"/>
                <a:ea typeface="Brygada 1918 Semi Bold" pitchFamily="34" charset="-122"/>
                <a:cs typeface="Arial" panose="020B0604020202020204" pitchFamily="34" charset="0"/>
              </a:rPr>
              <a:t>Nâng cao ý thức pháp luật</a:t>
            </a:r>
            <a:endParaRPr lang="en-US" sz="2500" u="sng"/>
          </a:p>
        </p:txBody>
      </p:sp>
      <p:sp>
        <p:nvSpPr>
          <p:cNvPr id="12" name="Text 6"/>
          <p:cNvSpPr/>
          <p:nvPr/>
        </p:nvSpPr>
        <p:spPr>
          <a:xfrm>
            <a:off x="9895284" y="5386149"/>
            <a:ext cx="3941326" cy="635079"/>
          </a:xfrm>
          <a:prstGeom prst="rect">
            <a:avLst/>
          </a:prstGeom>
          <a:noFill/>
          <a:ln/>
        </p:spPr>
        <p:txBody>
          <a:bodyPr wrap="square" lIns="0" tIns="0" rIns="0" bIns="0" rtlCol="0" anchor="t"/>
          <a:lstStyle/>
          <a:p>
            <a:pPr marL="0" indent="0" algn="l">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Nâng cao ý thức tuân thủ pháp luật của cán bộ, công chức, người dân, doanh nghiệp</a:t>
            </a:r>
            <a:endParaRPr lang="en-US" sz="2200"/>
          </a:p>
        </p:txBody>
      </p:sp>
      <p:pic>
        <p:nvPicPr>
          <p:cNvPr id="13" name="Image 4" descr="preencoded.png"/>
          <p:cNvPicPr>
            <a:picLocks noChangeAspect="1"/>
          </p:cNvPicPr>
          <p:nvPr/>
        </p:nvPicPr>
        <p:blipFill>
          <a:blip r:embed="rId7"/>
          <a:stretch>
            <a:fillRect/>
          </a:stretch>
        </p:blipFill>
        <p:spPr>
          <a:xfrm>
            <a:off x="5032653" y="1911548"/>
            <a:ext cx="4564975" cy="4564975"/>
          </a:xfrm>
          <a:prstGeom prst="rect">
            <a:avLst/>
          </a:prstGeom>
        </p:spPr>
      </p:pic>
      <p:pic>
        <p:nvPicPr>
          <p:cNvPr id="14" name="Image 5" descr="preencoded.png"/>
          <p:cNvPicPr>
            <a:picLocks noChangeAspect="1"/>
          </p:cNvPicPr>
          <p:nvPr/>
        </p:nvPicPr>
        <p:blipFill>
          <a:blip r:embed="rId8"/>
          <a:stretch>
            <a:fillRect/>
          </a:stretch>
        </p:blipFill>
        <p:spPr>
          <a:xfrm>
            <a:off x="8296335" y="5138202"/>
            <a:ext cx="296942" cy="371118"/>
          </a:xfrm>
          <a:prstGeom prst="rect">
            <a:avLst/>
          </a:prstGeom>
        </p:spPr>
      </p:pic>
      <p:sp>
        <p:nvSpPr>
          <p:cNvPr id="15" name="Text 7"/>
          <p:cNvSpPr/>
          <p:nvPr/>
        </p:nvSpPr>
        <p:spPr>
          <a:xfrm>
            <a:off x="1710690" y="4956929"/>
            <a:ext cx="3024307" cy="310158"/>
          </a:xfrm>
          <a:prstGeom prst="rect">
            <a:avLst/>
          </a:prstGeom>
          <a:noFill/>
          <a:ln/>
        </p:spPr>
        <p:txBody>
          <a:bodyPr wrap="none" lIns="0" tIns="0" rIns="0" bIns="0" rtlCol="0" anchor="t"/>
          <a:lstStyle/>
          <a:p>
            <a:pPr marL="0" indent="0" algn="r">
              <a:lnSpc>
                <a:spcPts val="2400"/>
              </a:lnSpc>
              <a:buNone/>
            </a:pPr>
            <a:r>
              <a:rPr lang="en-US" sz="2500" u="sng">
                <a:solidFill>
                  <a:srgbClr val="403011"/>
                </a:solidFill>
                <a:latin typeface="Arial" panose="020B0604020202020204" pitchFamily="34" charset="0"/>
                <a:ea typeface="Brygada 1918 Semi Bold" pitchFamily="34" charset="-122"/>
                <a:cs typeface="Arial" panose="020B0604020202020204" pitchFamily="34" charset="0"/>
              </a:rPr>
              <a:t>Phòng chống tham nhũng</a:t>
            </a:r>
            <a:endParaRPr lang="en-US" sz="2500" u="sng"/>
          </a:p>
        </p:txBody>
      </p:sp>
      <p:sp>
        <p:nvSpPr>
          <p:cNvPr id="16" name="Text 8"/>
          <p:cNvSpPr/>
          <p:nvPr/>
        </p:nvSpPr>
        <p:spPr>
          <a:xfrm>
            <a:off x="793790" y="5386149"/>
            <a:ext cx="3941207" cy="635079"/>
          </a:xfrm>
          <a:prstGeom prst="rect">
            <a:avLst/>
          </a:prstGeom>
          <a:noFill/>
          <a:ln/>
        </p:spPr>
        <p:txBody>
          <a:bodyPr wrap="square" lIns="0" tIns="0" rIns="0" bIns="0" rtlCol="0" anchor="t"/>
          <a:lstStyle/>
          <a:p>
            <a:pPr marL="0" indent="0" algn="r">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Góp phần phòng, chống tiêu cực, tham nhũng</a:t>
            </a:r>
            <a:endParaRPr lang="en-US" sz="2200"/>
          </a:p>
        </p:txBody>
      </p:sp>
      <p:pic>
        <p:nvPicPr>
          <p:cNvPr id="17" name="Image 6" descr="preencoded.png"/>
          <p:cNvPicPr>
            <a:picLocks noChangeAspect="1"/>
          </p:cNvPicPr>
          <p:nvPr/>
        </p:nvPicPr>
        <p:blipFill>
          <a:blip r:embed="rId9"/>
          <a:stretch>
            <a:fillRect/>
          </a:stretch>
        </p:blipFill>
        <p:spPr>
          <a:xfrm>
            <a:off x="5032653" y="1911548"/>
            <a:ext cx="4564975" cy="4564975"/>
          </a:xfrm>
          <a:prstGeom prst="rect">
            <a:avLst/>
          </a:prstGeom>
        </p:spPr>
      </p:pic>
      <p:pic>
        <p:nvPicPr>
          <p:cNvPr id="18" name="Image 7" descr="preencoded.png"/>
          <p:cNvPicPr>
            <a:picLocks noChangeAspect="1"/>
          </p:cNvPicPr>
          <p:nvPr/>
        </p:nvPicPr>
        <p:blipFill>
          <a:blip r:embed="rId10"/>
          <a:stretch>
            <a:fillRect/>
          </a:stretch>
        </p:blipFill>
        <p:spPr>
          <a:xfrm>
            <a:off x="6036766" y="5138202"/>
            <a:ext cx="296942" cy="371118"/>
          </a:xfrm>
          <a:prstGeom prst="rect">
            <a:avLst/>
          </a:prstGeom>
        </p:spPr>
      </p:pic>
      <p:sp>
        <p:nvSpPr>
          <p:cNvPr id="19" name="Text 9"/>
          <p:cNvSpPr/>
          <p:nvPr/>
        </p:nvSpPr>
        <p:spPr>
          <a:xfrm>
            <a:off x="793790" y="6977716"/>
            <a:ext cx="13042821" cy="635079"/>
          </a:xfrm>
          <a:prstGeom prst="rect">
            <a:avLst/>
          </a:prstGeom>
          <a:noFill/>
          <a:ln/>
        </p:spPr>
        <p:txBody>
          <a:bodyPr wrap="square" lIns="0" tIns="0" rIns="0" bIns="0" rtlCol="0" anchor="t"/>
          <a:lstStyle/>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Việc thực hiện Luật Tiếp cận thông tin và các văn bản hướng dẫn thi hành có những tác động tích cực đến cơ quan nhà nước, người dân và doanh nghiệp.</a:t>
            </a:r>
            <a:endParaRPr lang="en-US" sz="2200"/>
          </a:p>
        </p:txBody>
      </p:sp>
    </p:spTree>
    <p:extLst>
      <p:ext uri="{BB962C8B-B14F-4D97-AF65-F5344CB8AC3E}">
        <p14:creationId xmlns:p14="http://schemas.microsoft.com/office/powerpoint/2010/main" val="1816658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0" y="1343223"/>
            <a:ext cx="14630400" cy="620078"/>
          </a:xfrm>
          <a:prstGeom prst="rect">
            <a:avLst/>
          </a:prstGeom>
          <a:noFill/>
          <a:ln/>
        </p:spPr>
        <p:txBody>
          <a:bodyPr wrap="none" lIns="0" tIns="0" rIns="0" bIns="0" rtlCol="0" anchor="t"/>
          <a:lstStyle/>
          <a:p>
            <a:pPr marL="0" indent="0" algn="ctr">
              <a:lnSpc>
                <a:spcPts val="4850"/>
              </a:lnSpc>
              <a:buNone/>
            </a:pPr>
            <a:r>
              <a:rPr lang="en-US" sz="3900" b="1">
                <a:solidFill>
                  <a:srgbClr val="403011"/>
                </a:solidFill>
                <a:latin typeface="Arial" panose="020B0604020202020204" pitchFamily="34" charset="0"/>
                <a:ea typeface="Brygada 1918 Semi Bold" pitchFamily="34" charset="-122"/>
                <a:cs typeface="Arial" panose="020B0604020202020204" pitchFamily="34" charset="0"/>
              </a:rPr>
              <a:t>KHÓ KHĂN, VƯỚNG MẮC – TỪ QUY ĐỊNH CỦA LUẬT TIẾP </a:t>
            </a:r>
          </a:p>
          <a:p>
            <a:pPr marL="0" indent="0" algn="ctr">
              <a:lnSpc>
                <a:spcPts val="4850"/>
              </a:lnSpc>
              <a:buNone/>
            </a:pPr>
            <a:r>
              <a:rPr lang="en-US" sz="3900" b="1">
                <a:solidFill>
                  <a:srgbClr val="403011"/>
                </a:solidFill>
                <a:latin typeface="Arial" panose="020B0604020202020204" pitchFamily="34" charset="0"/>
                <a:ea typeface="Brygada 1918 Semi Bold" pitchFamily="34" charset="-122"/>
                <a:cs typeface="Arial" panose="020B0604020202020204" pitchFamily="34" charset="0"/>
              </a:rPr>
              <a:t>CẬN THÔNG TIN VÀ VĂN BẢN HƯỚNG DẪN THI HÀNH</a:t>
            </a:r>
          </a:p>
          <a:p>
            <a:pPr marL="0" indent="0" algn="ctr">
              <a:lnSpc>
                <a:spcPts val="4850"/>
              </a:lnSpc>
              <a:buNone/>
            </a:pPr>
            <a:endParaRPr lang="en-US" sz="3900" b="1"/>
          </a:p>
        </p:txBody>
      </p:sp>
      <p:sp>
        <p:nvSpPr>
          <p:cNvPr id="3" name="Text 1"/>
          <p:cNvSpPr/>
          <p:nvPr/>
        </p:nvSpPr>
        <p:spPr>
          <a:xfrm>
            <a:off x="793790" y="2439551"/>
            <a:ext cx="6279356" cy="952619"/>
          </a:xfrm>
          <a:prstGeom prst="rect">
            <a:avLst/>
          </a:prstGeom>
          <a:noFill/>
          <a:ln/>
        </p:spPr>
        <p:txBody>
          <a:bodyPr wrap="square" lIns="0" tIns="0" rIns="0" bIns="0" rtlCol="0" anchor="t"/>
          <a:lstStyle/>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a:t>
            </a:r>
            <a:endParaRPr lang="en-US" sz="2200"/>
          </a:p>
        </p:txBody>
      </p:sp>
      <p:sp>
        <p:nvSpPr>
          <p:cNvPr id="4" name="Text 2"/>
          <p:cNvSpPr/>
          <p:nvPr/>
        </p:nvSpPr>
        <p:spPr>
          <a:xfrm>
            <a:off x="793790" y="4114800"/>
            <a:ext cx="6279356" cy="952619"/>
          </a:xfrm>
          <a:prstGeom prst="rect">
            <a:avLst/>
          </a:prstGeom>
          <a:noFill/>
          <a:ln/>
        </p:spPr>
        <p:txBody>
          <a:bodyPr wrap="square" lIns="0" tIns="0" rIns="0" bIns="0" rtlCol="0" anchor="t"/>
          <a:lstStyle/>
          <a:p>
            <a:pPr marL="0" indent="0" algn="just">
              <a:lnSpc>
                <a:spcPct val="150000"/>
              </a:lnSpc>
              <a:buNone/>
            </a:pPr>
            <a:endParaRPr lang="en-US" sz="2200"/>
          </a:p>
        </p:txBody>
      </p:sp>
      <p:sp>
        <p:nvSpPr>
          <p:cNvPr id="5" name="Text 3"/>
          <p:cNvSpPr/>
          <p:nvPr/>
        </p:nvSpPr>
        <p:spPr>
          <a:xfrm>
            <a:off x="7564874" y="2439551"/>
            <a:ext cx="6279356" cy="1270159"/>
          </a:xfrm>
          <a:prstGeom prst="rect">
            <a:avLst/>
          </a:prstGeom>
          <a:noFill/>
          <a:ln/>
        </p:spPr>
        <p:txBody>
          <a:bodyPr wrap="square" lIns="0" tIns="0" rIns="0" bIns="0" rtlCol="0" anchor="t"/>
          <a:lstStyle/>
          <a:p>
            <a:pPr marL="0" indent="0" algn="just">
              <a:lnSpc>
                <a:spcPct val="150000"/>
              </a:lnSpc>
              <a:buNone/>
            </a:pPr>
            <a:endParaRPr lang="en-US" sz="2200"/>
          </a:p>
        </p:txBody>
      </p:sp>
      <p:sp>
        <p:nvSpPr>
          <p:cNvPr id="6" name="Text 4"/>
          <p:cNvSpPr/>
          <p:nvPr/>
        </p:nvSpPr>
        <p:spPr>
          <a:xfrm>
            <a:off x="7564874" y="5552003"/>
            <a:ext cx="6279356" cy="635079"/>
          </a:xfrm>
          <a:prstGeom prst="rect">
            <a:avLst/>
          </a:prstGeom>
          <a:noFill/>
          <a:ln/>
        </p:spPr>
        <p:txBody>
          <a:bodyPr wrap="square" lIns="0" tIns="0" rIns="0" bIns="0" rtlCol="0" anchor="t"/>
          <a:lstStyle/>
          <a:p>
            <a:pPr marL="0" indent="0" algn="just">
              <a:lnSpc>
                <a:spcPct val="150000"/>
              </a:lnSpc>
              <a:buNone/>
            </a:pPr>
            <a:endParaRPr lang="en-US" sz="2200"/>
          </a:p>
        </p:txBody>
      </p:sp>
      <p:sp>
        <p:nvSpPr>
          <p:cNvPr id="7" name="Rounded Rectangle 6"/>
          <p:cNvSpPr/>
          <p:nvPr/>
        </p:nvSpPr>
        <p:spPr>
          <a:xfrm>
            <a:off x="1158013" y="2851161"/>
            <a:ext cx="12813722" cy="53004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spcBef>
                <a:spcPts val="600"/>
              </a:spcBef>
            </a:pPr>
            <a:r>
              <a:rPr lang="en-US" sz="2400"/>
              <a:t>- </a:t>
            </a:r>
            <a:r>
              <a:rPr lang="en-US" sz="2400" err="1"/>
              <a:t>Phạm</a:t>
            </a:r>
            <a:r>
              <a:rPr lang="en-US" sz="2400"/>
              <a:t> vi </a:t>
            </a:r>
            <a:r>
              <a:rPr lang="en-US" sz="2400" err="1"/>
              <a:t>và</a:t>
            </a:r>
            <a:r>
              <a:rPr lang="en-US" sz="2400"/>
              <a:t> </a:t>
            </a:r>
            <a:r>
              <a:rPr lang="en-US" sz="2400" err="1"/>
              <a:t>trách</a:t>
            </a:r>
            <a:r>
              <a:rPr lang="en-US" sz="2400"/>
              <a:t> </a:t>
            </a:r>
            <a:r>
              <a:rPr lang="en-US" sz="2400" err="1"/>
              <a:t>nhiệm</a:t>
            </a:r>
            <a:r>
              <a:rPr lang="en-US" sz="2400"/>
              <a:t> </a:t>
            </a:r>
            <a:r>
              <a:rPr lang="en-US" sz="2400" err="1"/>
              <a:t>cung</a:t>
            </a:r>
            <a:r>
              <a:rPr lang="en-US" sz="2400"/>
              <a:t> </a:t>
            </a:r>
            <a:r>
              <a:rPr lang="en-US" sz="2400" err="1"/>
              <a:t>cấp</a:t>
            </a:r>
            <a:r>
              <a:rPr lang="en-US" sz="2400"/>
              <a:t> </a:t>
            </a:r>
            <a:r>
              <a:rPr lang="en-US" sz="2400" err="1"/>
              <a:t>thông</a:t>
            </a:r>
            <a:r>
              <a:rPr lang="en-US" sz="2400"/>
              <a:t> tin </a:t>
            </a:r>
            <a:r>
              <a:rPr lang="en-US" sz="2400" err="1"/>
              <a:t>tại</a:t>
            </a:r>
            <a:r>
              <a:rPr lang="en-US" sz="2400"/>
              <a:t> </a:t>
            </a:r>
            <a:r>
              <a:rPr lang="en-US" sz="2400" err="1"/>
              <a:t>Điều</a:t>
            </a:r>
            <a:r>
              <a:rPr lang="en-US" sz="2400"/>
              <a:t> 9 </a:t>
            </a:r>
            <a:r>
              <a:rPr lang="en-US" sz="2400" err="1"/>
              <a:t>Luật</a:t>
            </a:r>
            <a:r>
              <a:rPr lang="en-US" sz="2400"/>
              <a:t> </a:t>
            </a:r>
            <a:r>
              <a:rPr lang="en-US" sz="2400" err="1"/>
              <a:t>Tiếp</a:t>
            </a:r>
            <a:r>
              <a:rPr lang="en-US" sz="2400"/>
              <a:t> </a:t>
            </a:r>
            <a:r>
              <a:rPr lang="en-US" sz="2400" err="1"/>
              <a:t>cận</a:t>
            </a:r>
            <a:r>
              <a:rPr lang="en-US" sz="2400"/>
              <a:t> </a:t>
            </a:r>
            <a:r>
              <a:rPr lang="en-US" sz="2400" err="1"/>
              <a:t>thông</a:t>
            </a:r>
            <a:r>
              <a:rPr lang="en-US" sz="2400"/>
              <a:t> tin </a:t>
            </a:r>
            <a:r>
              <a:rPr lang="en-US" sz="2400" err="1"/>
              <a:t>quy</a:t>
            </a:r>
            <a:r>
              <a:rPr lang="en-US" sz="2400"/>
              <a:t> </a:t>
            </a:r>
            <a:r>
              <a:rPr lang="en-US" sz="2400" err="1"/>
              <a:t>định</a:t>
            </a:r>
            <a:r>
              <a:rPr lang="en-US" sz="2400"/>
              <a:t> </a:t>
            </a:r>
            <a:r>
              <a:rPr lang="en-US" sz="2400" err="1"/>
              <a:t>khá</a:t>
            </a:r>
            <a:r>
              <a:rPr lang="en-US" sz="2400"/>
              <a:t> </a:t>
            </a:r>
            <a:r>
              <a:rPr lang="en-US" sz="2400" err="1"/>
              <a:t>rộng</a:t>
            </a:r>
            <a:r>
              <a:rPr lang="en-US" sz="2400"/>
              <a:t>, </a:t>
            </a:r>
            <a:r>
              <a:rPr lang="en-US" sz="2400" err="1"/>
              <a:t>nhất</a:t>
            </a:r>
            <a:r>
              <a:rPr lang="en-US" sz="2400"/>
              <a:t> </a:t>
            </a:r>
            <a:r>
              <a:rPr lang="en-US" sz="2400" err="1"/>
              <a:t>là</a:t>
            </a:r>
            <a:r>
              <a:rPr lang="en-US" sz="2400"/>
              <a:t> </a:t>
            </a:r>
            <a:r>
              <a:rPr lang="en-US" sz="2400" err="1"/>
              <a:t>trách</a:t>
            </a:r>
            <a:r>
              <a:rPr lang="en-US" sz="2400"/>
              <a:t> </a:t>
            </a:r>
            <a:r>
              <a:rPr lang="en-US" sz="2400" err="1"/>
              <a:t>nhiệm</a:t>
            </a:r>
            <a:r>
              <a:rPr lang="en-US" sz="2400"/>
              <a:t> </a:t>
            </a:r>
            <a:r>
              <a:rPr lang="en-US" sz="2400" err="1"/>
              <a:t>của</a:t>
            </a:r>
            <a:r>
              <a:rPr lang="en-US" sz="2400"/>
              <a:t> UBND </a:t>
            </a:r>
            <a:r>
              <a:rPr lang="en-US" sz="2400" err="1"/>
              <a:t>cấp</a:t>
            </a:r>
            <a:r>
              <a:rPr lang="en-US" sz="2400"/>
              <a:t> </a:t>
            </a:r>
            <a:r>
              <a:rPr lang="en-US" sz="2400" err="1"/>
              <a:t>xã</a:t>
            </a:r>
            <a:r>
              <a:rPr lang="en-US" sz="2400"/>
              <a:t> </a:t>
            </a:r>
            <a:r>
              <a:rPr lang="en-US" sz="2400" err="1"/>
              <a:t>trong</a:t>
            </a:r>
            <a:r>
              <a:rPr lang="en-US" sz="2400"/>
              <a:t> </a:t>
            </a:r>
            <a:r>
              <a:rPr lang="en-US" sz="2400" err="1"/>
              <a:t>việc</a:t>
            </a:r>
            <a:r>
              <a:rPr lang="en-US" sz="2400"/>
              <a:t> </a:t>
            </a:r>
            <a:r>
              <a:rPr lang="en-US" sz="2400" err="1"/>
              <a:t>cung</a:t>
            </a:r>
            <a:r>
              <a:rPr lang="en-US" sz="2400"/>
              <a:t> </a:t>
            </a:r>
            <a:r>
              <a:rPr lang="en-US" sz="2400" err="1"/>
              <a:t>cấp</a:t>
            </a:r>
            <a:r>
              <a:rPr lang="en-US" sz="2400"/>
              <a:t> </a:t>
            </a:r>
            <a:r>
              <a:rPr lang="en-US" sz="2400" err="1"/>
              <a:t>thông</a:t>
            </a:r>
            <a:r>
              <a:rPr lang="en-US" sz="2400"/>
              <a:t> tin do </a:t>
            </a:r>
            <a:r>
              <a:rPr lang="en-US" sz="2400" err="1"/>
              <a:t>mình</a:t>
            </a:r>
            <a:r>
              <a:rPr lang="en-US" sz="2400"/>
              <a:t> </a:t>
            </a:r>
            <a:r>
              <a:rPr lang="en-US" sz="2400" err="1"/>
              <a:t>nhận</a:t>
            </a:r>
            <a:r>
              <a:rPr lang="en-US" sz="2400"/>
              <a:t> </a:t>
            </a:r>
            <a:r>
              <a:rPr lang="en-US" sz="2400" err="1"/>
              <a:t>được</a:t>
            </a:r>
            <a:r>
              <a:rPr lang="en-US" sz="2400"/>
              <a:t>.</a:t>
            </a:r>
          </a:p>
          <a:p>
            <a:pPr indent="457200" algn="just">
              <a:spcBef>
                <a:spcPts val="600"/>
              </a:spcBef>
            </a:pPr>
            <a:r>
              <a:rPr lang="en-US" sz="2400"/>
              <a:t>- </a:t>
            </a:r>
            <a:r>
              <a:rPr lang="en-US" sz="2400" err="1"/>
              <a:t>Số</a:t>
            </a:r>
            <a:r>
              <a:rPr lang="en-US" sz="2400"/>
              <a:t> </a:t>
            </a:r>
            <a:r>
              <a:rPr lang="en-US" sz="2400" err="1"/>
              <a:t>lượng</a:t>
            </a:r>
            <a:r>
              <a:rPr lang="en-US" sz="2400"/>
              <a:t> </a:t>
            </a:r>
            <a:r>
              <a:rPr lang="en-US" sz="2400" err="1"/>
              <a:t>thông</a:t>
            </a:r>
            <a:r>
              <a:rPr lang="en-US" sz="2400"/>
              <a:t> tin </a:t>
            </a:r>
            <a:r>
              <a:rPr lang="en-US" sz="2400" err="1"/>
              <a:t>phải</a:t>
            </a:r>
            <a:r>
              <a:rPr lang="en-US" sz="2400"/>
              <a:t> </a:t>
            </a:r>
            <a:r>
              <a:rPr lang="en-US" sz="2400" err="1"/>
              <a:t>được</a:t>
            </a:r>
            <a:r>
              <a:rPr lang="en-US" sz="2400"/>
              <a:t> </a:t>
            </a:r>
            <a:r>
              <a:rPr lang="en-US" sz="2400" err="1"/>
              <a:t>công</a:t>
            </a:r>
            <a:r>
              <a:rPr lang="en-US" sz="2400"/>
              <a:t> </a:t>
            </a:r>
            <a:r>
              <a:rPr lang="en-US" sz="2400" err="1"/>
              <a:t>khai</a:t>
            </a:r>
            <a:r>
              <a:rPr lang="en-US" sz="2400"/>
              <a:t> </a:t>
            </a:r>
            <a:r>
              <a:rPr lang="en-US" sz="2400" err="1"/>
              <a:t>quy</a:t>
            </a:r>
            <a:r>
              <a:rPr lang="en-US" sz="2400"/>
              <a:t> </a:t>
            </a:r>
            <a:r>
              <a:rPr lang="en-US" sz="2400" err="1"/>
              <a:t>định</a:t>
            </a:r>
            <a:r>
              <a:rPr lang="en-US" sz="2400"/>
              <a:t> </a:t>
            </a:r>
            <a:r>
              <a:rPr lang="en-US" sz="2400" err="1"/>
              <a:t>tại</a:t>
            </a:r>
            <a:r>
              <a:rPr lang="en-US" sz="2400"/>
              <a:t> </a:t>
            </a:r>
            <a:r>
              <a:rPr lang="en-US" sz="2400" err="1"/>
              <a:t>Điều</a:t>
            </a:r>
            <a:r>
              <a:rPr lang="en-US" sz="2400"/>
              <a:t> 17 </a:t>
            </a:r>
            <a:r>
              <a:rPr lang="en-US" sz="2400" err="1"/>
              <a:t>Luật</a:t>
            </a:r>
            <a:r>
              <a:rPr lang="en-US" sz="2400"/>
              <a:t> </a:t>
            </a:r>
            <a:r>
              <a:rPr lang="en-US" sz="2400" err="1"/>
              <a:t>Tiếp</a:t>
            </a:r>
            <a:r>
              <a:rPr lang="en-US" sz="2400"/>
              <a:t> </a:t>
            </a:r>
            <a:r>
              <a:rPr lang="en-US" sz="2400" err="1"/>
              <a:t>cận</a:t>
            </a:r>
            <a:r>
              <a:rPr lang="en-US" sz="2400"/>
              <a:t> </a:t>
            </a:r>
            <a:r>
              <a:rPr lang="en-US" sz="2400" err="1"/>
              <a:t>thông</a:t>
            </a:r>
            <a:r>
              <a:rPr lang="en-US" sz="2400"/>
              <a:t> tin </a:t>
            </a:r>
            <a:r>
              <a:rPr lang="en-US" sz="2400" err="1"/>
              <a:t>nhiều</a:t>
            </a:r>
            <a:r>
              <a:rPr lang="en-US" sz="2400"/>
              <a:t>, </a:t>
            </a:r>
            <a:r>
              <a:rPr lang="en-US" sz="2400" err="1"/>
              <a:t>trong</a:t>
            </a:r>
            <a:r>
              <a:rPr lang="en-US" sz="2400"/>
              <a:t> </a:t>
            </a:r>
            <a:r>
              <a:rPr lang="en-US" sz="2400" err="1"/>
              <a:t>khi</a:t>
            </a:r>
            <a:r>
              <a:rPr lang="en-US" sz="2400"/>
              <a:t> </a:t>
            </a:r>
            <a:r>
              <a:rPr lang="en-US" sz="2400" err="1"/>
              <a:t>nguồn</a:t>
            </a:r>
            <a:r>
              <a:rPr lang="en-US" sz="2400"/>
              <a:t> </a:t>
            </a:r>
            <a:r>
              <a:rPr lang="en-US" sz="2400" err="1"/>
              <a:t>nhân</a:t>
            </a:r>
            <a:r>
              <a:rPr lang="en-US" sz="2400"/>
              <a:t> </a:t>
            </a:r>
            <a:r>
              <a:rPr lang="en-US" sz="2400" err="1"/>
              <a:t>lực</a:t>
            </a:r>
            <a:r>
              <a:rPr lang="en-US" sz="2400"/>
              <a:t> </a:t>
            </a:r>
            <a:r>
              <a:rPr lang="en-US" sz="2400" err="1"/>
              <a:t>trực</a:t>
            </a:r>
            <a:r>
              <a:rPr lang="en-US" sz="2400"/>
              <a:t> </a:t>
            </a:r>
            <a:r>
              <a:rPr lang="en-US" sz="2400" err="1"/>
              <a:t>tiếp</a:t>
            </a:r>
            <a:r>
              <a:rPr lang="en-US" sz="2400"/>
              <a:t> </a:t>
            </a:r>
            <a:r>
              <a:rPr lang="en-US" sz="2400" err="1"/>
              <a:t>thực</a:t>
            </a:r>
            <a:r>
              <a:rPr lang="en-US" sz="2400"/>
              <a:t> </a:t>
            </a:r>
            <a:r>
              <a:rPr lang="en-US" sz="2400" err="1"/>
              <a:t>hiện</a:t>
            </a:r>
            <a:r>
              <a:rPr lang="en-US" sz="2400"/>
              <a:t> </a:t>
            </a:r>
            <a:r>
              <a:rPr lang="en-US" sz="2400" err="1"/>
              <a:t>công</a:t>
            </a:r>
            <a:r>
              <a:rPr lang="en-US" sz="2400"/>
              <a:t> </a:t>
            </a:r>
            <a:r>
              <a:rPr lang="en-US" sz="2400" err="1"/>
              <a:t>tác</a:t>
            </a:r>
            <a:r>
              <a:rPr lang="en-US" sz="2400"/>
              <a:t> </a:t>
            </a:r>
            <a:r>
              <a:rPr lang="en-US" sz="2400" err="1"/>
              <a:t>cung</a:t>
            </a:r>
            <a:r>
              <a:rPr lang="en-US" sz="2400"/>
              <a:t> </a:t>
            </a:r>
            <a:r>
              <a:rPr lang="en-US" sz="2400" err="1"/>
              <a:t>cấp</a:t>
            </a:r>
            <a:r>
              <a:rPr lang="en-US" sz="2400"/>
              <a:t> </a:t>
            </a:r>
            <a:r>
              <a:rPr lang="en-US" sz="2400" err="1"/>
              <a:t>thông</a:t>
            </a:r>
            <a:r>
              <a:rPr lang="en-US" sz="2400"/>
              <a:t> tin </a:t>
            </a:r>
            <a:r>
              <a:rPr lang="en-US" sz="2400" err="1"/>
              <a:t>tại</a:t>
            </a:r>
            <a:r>
              <a:rPr lang="en-US" sz="2400"/>
              <a:t> </a:t>
            </a:r>
            <a:r>
              <a:rPr lang="en-US" sz="2400" err="1"/>
              <a:t>một</a:t>
            </a:r>
            <a:r>
              <a:rPr lang="en-US" sz="2400"/>
              <a:t> </a:t>
            </a:r>
            <a:r>
              <a:rPr lang="en-US" sz="2400" err="1"/>
              <a:t>số</a:t>
            </a:r>
            <a:r>
              <a:rPr lang="en-US" sz="2400"/>
              <a:t> </a:t>
            </a:r>
            <a:r>
              <a:rPr lang="en-US" sz="2400" err="1"/>
              <a:t>cơ</a:t>
            </a:r>
            <a:r>
              <a:rPr lang="en-US" sz="2400"/>
              <a:t> </a:t>
            </a:r>
            <a:r>
              <a:rPr lang="en-US" sz="2400" err="1"/>
              <a:t>quan</a:t>
            </a:r>
            <a:r>
              <a:rPr lang="en-US" sz="2400"/>
              <a:t>, </a:t>
            </a:r>
            <a:r>
              <a:rPr lang="en-US" sz="2400" err="1"/>
              <a:t>địa</a:t>
            </a:r>
            <a:r>
              <a:rPr lang="en-US" sz="2400"/>
              <a:t> </a:t>
            </a:r>
            <a:r>
              <a:rPr lang="en-US" sz="2400" err="1"/>
              <a:t>phương</a:t>
            </a:r>
            <a:r>
              <a:rPr lang="en-US" sz="2400"/>
              <a:t> </a:t>
            </a:r>
            <a:r>
              <a:rPr lang="en-US" sz="2400" err="1"/>
              <a:t>còn</a:t>
            </a:r>
            <a:r>
              <a:rPr lang="en-US" sz="2400"/>
              <a:t> </a:t>
            </a:r>
            <a:r>
              <a:rPr lang="en-US" sz="2400" err="1"/>
              <a:t>mỏng</a:t>
            </a:r>
            <a:r>
              <a:rPr lang="en-US" sz="2400"/>
              <a:t>, </a:t>
            </a:r>
            <a:r>
              <a:rPr lang="en-US" sz="2400" err="1"/>
              <a:t>kiêm</a:t>
            </a:r>
            <a:r>
              <a:rPr lang="en-US" sz="2400"/>
              <a:t> </a:t>
            </a:r>
            <a:r>
              <a:rPr lang="en-US" sz="2400" err="1"/>
              <a:t>nhiệm</a:t>
            </a:r>
            <a:r>
              <a:rPr lang="en-US" sz="2400"/>
              <a:t> </a:t>
            </a:r>
            <a:r>
              <a:rPr lang="en-US" sz="2400" err="1"/>
              <a:t>nhiều</a:t>
            </a:r>
            <a:r>
              <a:rPr lang="en-US" sz="2400"/>
              <a:t> </a:t>
            </a:r>
            <a:r>
              <a:rPr lang="en-US" sz="2400" err="1"/>
              <a:t>nhiệm</a:t>
            </a:r>
            <a:r>
              <a:rPr lang="en-US" sz="2400"/>
              <a:t> </a:t>
            </a:r>
            <a:r>
              <a:rPr lang="en-US" sz="2400" err="1"/>
              <a:t>vụ</a:t>
            </a:r>
            <a:r>
              <a:rPr lang="en-US" sz="2400"/>
              <a:t>.</a:t>
            </a:r>
          </a:p>
          <a:p>
            <a:pPr indent="457200" algn="just">
              <a:spcBef>
                <a:spcPts val="600"/>
              </a:spcBef>
            </a:pPr>
            <a:r>
              <a:rPr lang="en-US" sz="2400"/>
              <a:t>- </a:t>
            </a:r>
            <a:r>
              <a:rPr lang="en-US" sz="2400" err="1"/>
              <a:t>Một</a:t>
            </a:r>
            <a:r>
              <a:rPr lang="en-US" sz="2400"/>
              <a:t> </a:t>
            </a:r>
            <a:r>
              <a:rPr lang="en-US" sz="2400" err="1"/>
              <a:t>số</a:t>
            </a:r>
            <a:r>
              <a:rPr lang="en-US" sz="2400"/>
              <a:t> </a:t>
            </a:r>
            <a:r>
              <a:rPr lang="en-US" sz="2400" err="1"/>
              <a:t>nhu</a:t>
            </a:r>
            <a:r>
              <a:rPr lang="en-US" sz="2400"/>
              <a:t> </a:t>
            </a:r>
            <a:r>
              <a:rPr lang="en-US" sz="2400" err="1"/>
              <a:t>cầu</a:t>
            </a:r>
            <a:r>
              <a:rPr lang="en-US" sz="2400"/>
              <a:t> </a:t>
            </a:r>
            <a:r>
              <a:rPr lang="en-US" sz="2400" err="1"/>
              <a:t>cung</a:t>
            </a:r>
            <a:r>
              <a:rPr lang="en-US" sz="2400"/>
              <a:t> </a:t>
            </a:r>
            <a:r>
              <a:rPr lang="en-US" sz="2400" err="1"/>
              <a:t>cấp</a:t>
            </a:r>
            <a:r>
              <a:rPr lang="en-US" sz="2400"/>
              <a:t> </a:t>
            </a:r>
            <a:r>
              <a:rPr lang="en-US" sz="2400" err="1"/>
              <a:t>thông</a:t>
            </a:r>
            <a:r>
              <a:rPr lang="en-US" sz="2400"/>
              <a:t> tin </a:t>
            </a:r>
            <a:r>
              <a:rPr lang="en-US" sz="2400" err="1"/>
              <a:t>của</a:t>
            </a:r>
            <a:r>
              <a:rPr lang="en-US" sz="2400"/>
              <a:t> </a:t>
            </a:r>
            <a:r>
              <a:rPr lang="en-US" sz="2400" err="1"/>
              <a:t>người</a:t>
            </a:r>
            <a:r>
              <a:rPr lang="en-US" sz="2400"/>
              <a:t> </a:t>
            </a:r>
            <a:r>
              <a:rPr lang="en-US" sz="2400" err="1"/>
              <a:t>dân</a:t>
            </a:r>
            <a:r>
              <a:rPr lang="en-US" sz="2400"/>
              <a:t> </a:t>
            </a:r>
            <a:r>
              <a:rPr lang="en-US" sz="2400" err="1"/>
              <a:t>đơn</a:t>
            </a:r>
            <a:r>
              <a:rPr lang="en-US" sz="2400"/>
              <a:t> </a:t>
            </a:r>
            <a:r>
              <a:rPr lang="en-US" sz="2400" err="1"/>
              <a:t>giản</a:t>
            </a:r>
            <a:r>
              <a:rPr lang="en-US" sz="2400"/>
              <a:t> </a:t>
            </a:r>
            <a:r>
              <a:rPr lang="en-US" sz="2400" err="1"/>
              <a:t>nhưng</a:t>
            </a:r>
            <a:r>
              <a:rPr lang="en-US" sz="2400"/>
              <a:t> </a:t>
            </a:r>
            <a:r>
              <a:rPr lang="en-US" sz="2400" err="1"/>
              <a:t>trình</a:t>
            </a:r>
            <a:r>
              <a:rPr lang="en-US" sz="2400"/>
              <a:t>, </a:t>
            </a:r>
            <a:r>
              <a:rPr lang="en-US" sz="2400" err="1"/>
              <a:t>thủ</a:t>
            </a:r>
            <a:r>
              <a:rPr lang="en-US" sz="2400"/>
              <a:t> </a:t>
            </a:r>
            <a:r>
              <a:rPr lang="en-US" sz="2400" err="1"/>
              <a:t>tục</a:t>
            </a:r>
            <a:r>
              <a:rPr lang="en-US" sz="2400"/>
              <a:t>, chi </a:t>
            </a:r>
            <a:r>
              <a:rPr lang="en-US" sz="2400" err="1"/>
              <a:t>phí</a:t>
            </a:r>
            <a:r>
              <a:rPr lang="en-US" sz="2400"/>
              <a:t> </a:t>
            </a:r>
            <a:r>
              <a:rPr lang="en-US" sz="2400" err="1"/>
              <a:t>quy</a:t>
            </a:r>
            <a:r>
              <a:rPr lang="en-US" sz="2400"/>
              <a:t> </a:t>
            </a:r>
            <a:r>
              <a:rPr lang="en-US" sz="2400" err="1"/>
              <a:t>định</a:t>
            </a:r>
            <a:r>
              <a:rPr lang="en-US" sz="2400"/>
              <a:t> </a:t>
            </a:r>
            <a:r>
              <a:rPr lang="en-US" sz="2400" err="1"/>
              <a:t>hiện</a:t>
            </a:r>
            <a:r>
              <a:rPr lang="en-US" sz="2400"/>
              <a:t> nay </a:t>
            </a:r>
            <a:r>
              <a:rPr lang="en-US" sz="2400" err="1"/>
              <a:t>chưa</a:t>
            </a:r>
            <a:r>
              <a:rPr lang="en-US" sz="2400"/>
              <a:t> </a:t>
            </a:r>
            <a:r>
              <a:rPr lang="en-US" sz="2400" err="1"/>
              <a:t>thật</a:t>
            </a:r>
            <a:r>
              <a:rPr lang="en-US" sz="2400"/>
              <a:t> </a:t>
            </a:r>
            <a:r>
              <a:rPr lang="en-US" sz="2400" err="1"/>
              <a:t>sự</a:t>
            </a:r>
            <a:r>
              <a:rPr lang="en-US" sz="2400"/>
              <a:t> </a:t>
            </a:r>
            <a:r>
              <a:rPr lang="en-US" sz="2400" err="1"/>
              <a:t>thuận</a:t>
            </a:r>
            <a:r>
              <a:rPr lang="en-US" sz="2400"/>
              <a:t> </a:t>
            </a:r>
            <a:r>
              <a:rPr lang="en-US" sz="2400" err="1"/>
              <a:t>lợi</a:t>
            </a:r>
            <a:r>
              <a:rPr lang="en-US" sz="2400"/>
              <a:t> (</a:t>
            </a:r>
            <a:r>
              <a:rPr lang="en-US" sz="2400" err="1"/>
              <a:t>điền</a:t>
            </a:r>
            <a:r>
              <a:rPr lang="en-US" sz="2400"/>
              <a:t> </a:t>
            </a:r>
            <a:r>
              <a:rPr lang="en-US" sz="2400" err="1"/>
              <a:t>Phiếu</a:t>
            </a:r>
            <a:r>
              <a:rPr lang="en-US" sz="2400"/>
              <a:t> </a:t>
            </a:r>
            <a:r>
              <a:rPr lang="en-US" sz="2400" err="1"/>
              <a:t>yêu</a:t>
            </a:r>
            <a:r>
              <a:rPr lang="en-US" sz="2400"/>
              <a:t> </a:t>
            </a:r>
            <a:r>
              <a:rPr lang="en-US" sz="2400" err="1"/>
              <a:t>cầu</a:t>
            </a:r>
            <a:r>
              <a:rPr lang="en-US" sz="2400"/>
              <a:t> </a:t>
            </a:r>
            <a:r>
              <a:rPr lang="en-US" sz="2400" err="1"/>
              <a:t>cung</a:t>
            </a:r>
            <a:r>
              <a:rPr lang="en-US" sz="2400"/>
              <a:t> </a:t>
            </a:r>
            <a:r>
              <a:rPr lang="en-US" sz="2400" err="1"/>
              <a:t>cấp</a:t>
            </a:r>
            <a:r>
              <a:rPr lang="en-US" sz="2400"/>
              <a:t> </a:t>
            </a:r>
            <a:r>
              <a:rPr lang="en-US" sz="2400" err="1"/>
              <a:t>thông</a:t>
            </a:r>
            <a:r>
              <a:rPr lang="en-US" sz="2400"/>
              <a:t> tin, </a:t>
            </a:r>
            <a:r>
              <a:rPr lang="en-US" sz="2400" err="1"/>
              <a:t>thời</a:t>
            </a:r>
            <a:r>
              <a:rPr lang="en-US" sz="2400"/>
              <a:t> </a:t>
            </a:r>
            <a:r>
              <a:rPr lang="en-US" sz="2400" err="1"/>
              <a:t>hạn</a:t>
            </a:r>
            <a:r>
              <a:rPr lang="en-US" sz="2400"/>
              <a:t> </a:t>
            </a:r>
            <a:r>
              <a:rPr lang="en-US" sz="2400" err="1"/>
              <a:t>giải</a:t>
            </a:r>
            <a:r>
              <a:rPr lang="en-US" sz="2400"/>
              <a:t> </a:t>
            </a:r>
            <a:r>
              <a:rPr lang="en-US" sz="2400" err="1"/>
              <a:t>quyết</a:t>
            </a:r>
            <a:r>
              <a:rPr lang="en-US" sz="2400"/>
              <a:t> </a:t>
            </a:r>
            <a:r>
              <a:rPr lang="en-US" sz="2400" err="1"/>
              <a:t>dài</a:t>
            </a:r>
            <a:r>
              <a:rPr lang="en-US" sz="2400"/>
              <a:t>…). </a:t>
            </a:r>
          </a:p>
          <a:p>
            <a:pPr indent="457200" algn="just">
              <a:spcBef>
                <a:spcPts val="600"/>
              </a:spcBef>
            </a:pPr>
            <a:r>
              <a:rPr lang="en-US" sz="2400"/>
              <a:t>- </a:t>
            </a:r>
            <a:r>
              <a:rPr lang="en-US" sz="2400" err="1"/>
              <a:t>Phạm</a:t>
            </a:r>
            <a:r>
              <a:rPr lang="en-US" sz="2400"/>
              <a:t> vi </a:t>
            </a:r>
            <a:r>
              <a:rPr lang="en-US" sz="2400" err="1"/>
              <a:t>điều</a:t>
            </a:r>
            <a:r>
              <a:rPr lang="en-US" sz="2400"/>
              <a:t> </a:t>
            </a:r>
            <a:r>
              <a:rPr lang="en-US" sz="2400" err="1"/>
              <a:t>chỉnh</a:t>
            </a:r>
            <a:r>
              <a:rPr lang="en-US" sz="2400"/>
              <a:t> </a:t>
            </a:r>
            <a:r>
              <a:rPr lang="en-US" sz="2400" err="1"/>
              <a:t>của</a:t>
            </a:r>
            <a:r>
              <a:rPr lang="en-US" sz="2400"/>
              <a:t> </a:t>
            </a:r>
            <a:r>
              <a:rPr lang="en-US" sz="2400" err="1"/>
              <a:t>Luật</a:t>
            </a:r>
            <a:r>
              <a:rPr lang="en-US" sz="2400"/>
              <a:t> </a:t>
            </a:r>
            <a:r>
              <a:rPr lang="en-US" sz="2400" err="1"/>
              <a:t>Tiếp</a:t>
            </a:r>
            <a:r>
              <a:rPr lang="en-US" sz="2400"/>
              <a:t> </a:t>
            </a:r>
            <a:r>
              <a:rPr lang="en-US" sz="2400" err="1"/>
              <a:t>cận</a:t>
            </a:r>
            <a:r>
              <a:rPr lang="en-US" sz="2400"/>
              <a:t> </a:t>
            </a:r>
            <a:r>
              <a:rPr lang="en-US" sz="2400" err="1"/>
              <a:t>thông</a:t>
            </a:r>
            <a:r>
              <a:rPr lang="en-US" sz="2400"/>
              <a:t> tin </a:t>
            </a:r>
            <a:r>
              <a:rPr lang="en-US" sz="2400" err="1"/>
              <a:t>hiện</a:t>
            </a:r>
            <a:r>
              <a:rPr lang="en-US" sz="2400"/>
              <a:t> nay </a:t>
            </a:r>
            <a:r>
              <a:rPr lang="en-US" sz="2400" err="1"/>
              <a:t>mới</a:t>
            </a:r>
            <a:r>
              <a:rPr lang="en-US" sz="2400"/>
              <a:t> </a:t>
            </a:r>
            <a:r>
              <a:rPr lang="en-US" sz="2400" err="1"/>
              <a:t>tập</a:t>
            </a:r>
            <a:r>
              <a:rPr lang="en-US" sz="2400"/>
              <a:t> </a:t>
            </a:r>
            <a:r>
              <a:rPr lang="en-US" sz="2400" err="1"/>
              <a:t>trung</a:t>
            </a:r>
            <a:r>
              <a:rPr lang="en-US" sz="2400"/>
              <a:t> </a:t>
            </a:r>
            <a:r>
              <a:rPr lang="en-US" sz="2400" err="1"/>
              <a:t>vào</a:t>
            </a:r>
            <a:r>
              <a:rPr lang="en-US" sz="2400"/>
              <a:t> </a:t>
            </a:r>
            <a:r>
              <a:rPr lang="en-US" sz="2400" err="1"/>
              <a:t>việc</a:t>
            </a:r>
            <a:r>
              <a:rPr lang="en-US" sz="2400"/>
              <a:t> </a:t>
            </a:r>
            <a:r>
              <a:rPr lang="en-US" sz="2400" err="1"/>
              <a:t>cung</a:t>
            </a:r>
            <a:r>
              <a:rPr lang="en-US" sz="2400"/>
              <a:t> </a:t>
            </a:r>
            <a:r>
              <a:rPr lang="en-US" sz="2400" err="1"/>
              <a:t>cấp</a:t>
            </a:r>
            <a:r>
              <a:rPr lang="en-US" sz="2400"/>
              <a:t> </a:t>
            </a:r>
            <a:r>
              <a:rPr lang="en-US" sz="2400" err="1"/>
              <a:t>thông</a:t>
            </a:r>
            <a:r>
              <a:rPr lang="en-US" sz="2400"/>
              <a:t> tin </a:t>
            </a:r>
            <a:r>
              <a:rPr lang="en-US" sz="2400" err="1"/>
              <a:t>của</a:t>
            </a:r>
            <a:r>
              <a:rPr lang="en-US" sz="2400"/>
              <a:t> </a:t>
            </a:r>
            <a:r>
              <a:rPr lang="en-US" sz="2400" err="1"/>
              <a:t>cơ</a:t>
            </a:r>
            <a:r>
              <a:rPr lang="en-US" sz="2400"/>
              <a:t> </a:t>
            </a:r>
            <a:r>
              <a:rPr lang="en-US" sz="2400" err="1"/>
              <a:t>quan</a:t>
            </a:r>
            <a:r>
              <a:rPr lang="en-US" sz="2400"/>
              <a:t> </a:t>
            </a:r>
            <a:r>
              <a:rPr lang="en-US" sz="2400" err="1"/>
              <a:t>nhà</a:t>
            </a:r>
            <a:r>
              <a:rPr lang="en-US" sz="2400"/>
              <a:t> </a:t>
            </a:r>
            <a:r>
              <a:rPr lang="en-US" sz="2400" err="1"/>
              <a:t>nước</a:t>
            </a:r>
            <a:r>
              <a:rPr lang="en-US" sz="2400"/>
              <a:t>, </a:t>
            </a:r>
            <a:r>
              <a:rPr lang="en-US" sz="2400" err="1"/>
              <a:t>chưa</a:t>
            </a:r>
            <a:r>
              <a:rPr lang="en-US" sz="2400"/>
              <a:t> </a:t>
            </a:r>
            <a:r>
              <a:rPr lang="en-US" sz="2400" err="1"/>
              <a:t>đề</a:t>
            </a:r>
            <a:r>
              <a:rPr lang="en-US" sz="2400"/>
              <a:t> </a:t>
            </a:r>
            <a:r>
              <a:rPr lang="en-US" sz="2400" err="1"/>
              <a:t>cập</a:t>
            </a:r>
            <a:r>
              <a:rPr lang="en-US" sz="2400"/>
              <a:t> </a:t>
            </a:r>
            <a:r>
              <a:rPr lang="en-US" sz="2400" err="1"/>
              <a:t>đầy</a:t>
            </a:r>
            <a:r>
              <a:rPr lang="en-US" sz="2400"/>
              <a:t> </a:t>
            </a:r>
            <a:r>
              <a:rPr lang="en-US" sz="2400" err="1"/>
              <a:t>đủ</a:t>
            </a:r>
            <a:r>
              <a:rPr lang="en-US" sz="2400"/>
              <a:t> </a:t>
            </a:r>
            <a:r>
              <a:rPr lang="en-US" sz="2400" err="1"/>
              <a:t>đến</a:t>
            </a:r>
            <a:r>
              <a:rPr lang="en-US" sz="2400"/>
              <a:t> </a:t>
            </a:r>
            <a:r>
              <a:rPr lang="en-US" sz="2400" err="1"/>
              <a:t>việc</a:t>
            </a:r>
            <a:r>
              <a:rPr lang="en-US" sz="2400"/>
              <a:t> </a:t>
            </a:r>
            <a:r>
              <a:rPr lang="en-US" sz="2400" err="1"/>
              <a:t>cung</a:t>
            </a:r>
            <a:r>
              <a:rPr lang="en-US" sz="2400"/>
              <a:t> </a:t>
            </a:r>
            <a:r>
              <a:rPr lang="en-US" sz="2400" err="1"/>
              <a:t>cấp</a:t>
            </a:r>
            <a:r>
              <a:rPr lang="en-US" sz="2400"/>
              <a:t> </a:t>
            </a:r>
            <a:r>
              <a:rPr lang="en-US" sz="2400" err="1"/>
              <a:t>thông</a:t>
            </a:r>
            <a:r>
              <a:rPr lang="en-US" sz="2400"/>
              <a:t> tin </a:t>
            </a:r>
            <a:r>
              <a:rPr lang="en-US" sz="2400" err="1"/>
              <a:t>được</a:t>
            </a:r>
            <a:r>
              <a:rPr lang="en-US" sz="2400"/>
              <a:t> </a:t>
            </a:r>
            <a:r>
              <a:rPr lang="en-US" sz="2400" err="1"/>
              <a:t>tạo</a:t>
            </a:r>
            <a:r>
              <a:rPr lang="en-US" sz="2400"/>
              <a:t> </a:t>
            </a:r>
            <a:r>
              <a:rPr lang="en-US" sz="2400" err="1"/>
              <a:t>ra</a:t>
            </a:r>
            <a:r>
              <a:rPr lang="en-US" sz="2400"/>
              <a:t>, </a:t>
            </a:r>
            <a:r>
              <a:rPr lang="en-US" sz="2400" err="1"/>
              <a:t>nắm</a:t>
            </a:r>
            <a:r>
              <a:rPr lang="en-US" sz="2400"/>
              <a:t> </a:t>
            </a:r>
            <a:r>
              <a:rPr lang="en-US" sz="2400" err="1"/>
              <a:t>giữ</a:t>
            </a:r>
            <a:r>
              <a:rPr lang="en-US" sz="2400"/>
              <a:t> </a:t>
            </a:r>
            <a:r>
              <a:rPr lang="en-US" sz="2400" err="1"/>
              <a:t>bởi</a:t>
            </a:r>
            <a:r>
              <a:rPr lang="en-US" sz="2400"/>
              <a:t> </a:t>
            </a:r>
            <a:r>
              <a:rPr lang="en-US" sz="2400" err="1"/>
              <a:t>các</a:t>
            </a:r>
            <a:r>
              <a:rPr lang="en-US" sz="2400"/>
              <a:t> </a:t>
            </a:r>
            <a:r>
              <a:rPr lang="en-US" sz="2400" err="1"/>
              <a:t>tổ</a:t>
            </a:r>
            <a:r>
              <a:rPr lang="en-US" sz="2400"/>
              <a:t> </a:t>
            </a:r>
            <a:r>
              <a:rPr lang="en-US" sz="2400" err="1"/>
              <a:t>chức</a:t>
            </a:r>
            <a:r>
              <a:rPr lang="en-US" sz="2400"/>
              <a:t>, </a:t>
            </a:r>
            <a:r>
              <a:rPr lang="en-US" sz="2400" err="1"/>
              <a:t>doanh</a:t>
            </a:r>
            <a:r>
              <a:rPr lang="en-US" sz="2400"/>
              <a:t> </a:t>
            </a:r>
            <a:r>
              <a:rPr lang="en-US" sz="2400" err="1"/>
              <a:t>nghiệp</a:t>
            </a:r>
            <a:r>
              <a:rPr lang="en-US" sz="2400"/>
              <a:t>… </a:t>
            </a:r>
            <a:r>
              <a:rPr lang="en-US" sz="2400" err="1"/>
              <a:t>nên</a:t>
            </a:r>
            <a:r>
              <a:rPr lang="en-US" sz="2400"/>
              <a:t> </a:t>
            </a:r>
            <a:r>
              <a:rPr lang="en-US" sz="2400" err="1"/>
              <a:t>hạn</a:t>
            </a:r>
            <a:r>
              <a:rPr lang="en-US" sz="2400"/>
              <a:t> </a:t>
            </a:r>
            <a:r>
              <a:rPr lang="en-US" sz="2400" err="1"/>
              <a:t>chế</a:t>
            </a:r>
            <a:r>
              <a:rPr lang="en-US" sz="2400"/>
              <a:t> </a:t>
            </a:r>
            <a:r>
              <a:rPr lang="en-US" sz="2400" err="1"/>
              <a:t>cho</a:t>
            </a:r>
            <a:r>
              <a:rPr lang="en-US" sz="2400"/>
              <a:t> </a:t>
            </a:r>
            <a:r>
              <a:rPr lang="en-US" sz="2400" err="1"/>
              <a:t>việc</a:t>
            </a:r>
            <a:r>
              <a:rPr lang="en-US" sz="2400"/>
              <a:t> </a:t>
            </a:r>
            <a:r>
              <a:rPr lang="en-US" sz="2400" err="1"/>
              <a:t>tiếp</a:t>
            </a:r>
            <a:r>
              <a:rPr lang="en-US" sz="2400"/>
              <a:t> </a:t>
            </a:r>
            <a:r>
              <a:rPr lang="en-US" sz="2400" err="1"/>
              <a:t>cận</a:t>
            </a:r>
            <a:r>
              <a:rPr lang="en-US" sz="2400"/>
              <a:t> </a:t>
            </a:r>
            <a:r>
              <a:rPr lang="en-US" sz="2400" err="1"/>
              <a:t>thông</a:t>
            </a:r>
            <a:r>
              <a:rPr lang="en-US" sz="2400"/>
              <a:t> tin </a:t>
            </a:r>
            <a:r>
              <a:rPr lang="en-US" sz="2400" err="1"/>
              <a:t>của</a:t>
            </a:r>
            <a:r>
              <a:rPr lang="en-US" sz="2400"/>
              <a:t> </a:t>
            </a:r>
            <a:r>
              <a:rPr lang="en-US" sz="2400" err="1"/>
              <a:t>công</a:t>
            </a:r>
            <a:r>
              <a:rPr lang="en-US" sz="2400"/>
              <a:t> </a:t>
            </a:r>
            <a:r>
              <a:rPr lang="en-US" sz="2400" err="1"/>
              <a:t>dân</a:t>
            </a:r>
            <a:r>
              <a:rPr lang="en-US" sz="2400"/>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0" y="1343223"/>
            <a:ext cx="14630400" cy="620078"/>
          </a:xfrm>
          <a:prstGeom prst="rect">
            <a:avLst/>
          </a:prstGeom>
          <a:noFill/>
          <a:ln/>
        </p:spPr>
        <p:txBody>
          <a:bodyPr wrap="none" lIns="0" tIns="0" rIns="0" bIns="0" rtlCol="0" anchor="t"/>
          <a:lstStyle/>
          <a:p>
            <a:pPr marL="0" indent="0" algn="ctr">
              <a:lnSpc>
                <a:spcPts val="4850"/>
              </a:lnSpc>
              <a:buNone/>
            </a:pPr>
            <a:r>
              <a:rPr lang="en-US" sz="3900" b="1">
                <a:solidFill>
                  <a:srgbClr val="403011"/>
                </a:solidFill>
                <a:latin typeface="Arial" panose="020B0604020202020204" pitchFamily="34" charset="0"/>
                <a:ea typeface="Brygada 1918 Semi Bold" pitchFamily="34" charset="-122"/>
                <a:cs typeface="Arial" panose="020B0604020202020204" pitchFamily="34" charset="0"/>
              </a:rPr>
              <a:t>KHÓ KHĂN, VƯỚNG MẮC – TỪ QUY ĐỊNH CỦA LUẬT TIẾP </a:t>
            </a:r>
          </a:p>
          <a:p>
            <a:pPr marL="0" indent="0" algn="ctr">
              <a:lnSpc>
                <a:spcPts val="4850"/>
              </a:lnSpc>
              <a:buNone/>
            </a:pPr>
            <a:r>
              <a:rPr lang="en-US" sz="3900" b="1">
                <a:solidFill>
                  <a:srgbClr val="403011"/>
                </a:solidFill>
                <a:latin typeface="Arial" panose="020B0604020202020204" pitchFamily="34" charset="0"/>
                <a:ea typeface="Brygada 1918 Semi Bold" pitchFamily="34" charset="-122"/>
                <a:cs typeface="Arial" panose="020B0604020202020204" pitchFamily="34" charset="0"/>
              </a:rPr>
              <a:t>CẬN THÔNG TIN VÀ VĂN BẢN HƯỚNG DẪN THI HÀNH</a:t>
            </a:r>
          </a:p>
          <a:p>
            <a:pPr marL="0" indent="0" algn="ctr">
              <a:lnSpc>
                <a:spcPts val="4850"/>
              </a:lnSpc>
              <a:buNone/>
            </a:pPr>
            <a:endParaRPr lang="en-US" sz="3900" b="1"/>
          </a:p>
        </p:txBody>
      </p:sp>
      <p:sp>
        <p:nvSpPr>
          <p:cNvPr id="3" name="Text 1"/>
          <p:cNvSpPr/>
          <p:nvPr/>
        </p:nvSpPr>
        <p:spPr>
          <a:xfrm>
            <a:off x="793790" y="2439551"/>
            <a:ext cx="6279356" cy="952619"/>
          </a:xfrm>
          <a:prstGeom prst="rect">
            <a:avLst/>
          </a:prstGeom>
          <a:noFill/>
          <a:ln/>
        </p:spPr>
        <p:txBody>
          <a:bodyPr wrap="square" lIns="0" tIns="0" rIns="0" bIns="0" rtlCol="0" anchor="t"/>
          <a:lstStyle/>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a:t>
            </a:r>
            <a:endParaRPr lang="en-US" sz="2200"/>
          </a:p>
        </p:txBody>
      </p:sp>
      <p:sp>
        <p:nvSpPr>
          <p:cNvPr id="4" name="Text 2"/>
          <p:cNvSpPr/>
          <p:nvPr/>
        </p:nvSpPr>
        <p:spPr>
          <a:xfrm>
            <a:off x="793790" y="4114800"/>
            <a:ext cx="6279356" cy="952619"/>
          </a:xfrm>
          <a:prstGeom prst="rect">
            <a:avLst/>
          </a:prstGeom>
          <a:noFill/>
          <a:ln/>
        </p:spPr>
        <p:txBody>
          <a:bodyPr wrap="square" lIns="0" tIns="0" rIns="0" bIns="0" rtlCol="0" anchor="t"/>
          <a:lstStyle/>
          <a:p>
            <a:pPr marL="0" indent="0" algn="just">
              <a:lnSpc>
                <a:spcPct val="150000"/>
              </a:lnSpc>
              <a:buNone/>
            </a:pPr>
            <a:endParaRPr lang="en-US" sz="2200"/>
          </a:p>
        </p:txBody>
      </p:sp>
      <p:sp>
        <p:nvSpPr>
          <p:cNvPr id="5" name="Text 3"/>
          <p:cNvSpPr/>
          <p:nvPr/>
        </p:nvSpPr>
        <p:spPr>
          <a:xfrm>
            <a:off x="7564874" y="2439551"/>
            <a:ext cx="6279356" cy="1270159"/>
          </a:xfrm>
          <a:prstGeom prst="rect">
            <a:avLst/>
          </a:prstGeom>
          <a:noFill/>
          <a:ln/>
        </p:spPr>
        <p:txBody>
          <a:bodyPr wrap="square" lIns="0" tIns="0" rIns="0" bIns="0" rtlCol="0" anchor="t"/>
          <a:lstStyle/>
          <a:p>
            <a:pPr marL="0" indent="0" algn="just">
              <a:lnSpc>
                <a:spcPct val="150000"/>
              </a:lnSpc>
              <a:buNone/>
            </a:pPr>
            <a:endParaRPr lang="en-US" sz="2200"/>
          </a:p>
        </p:txBody>
      </p:sp>
      <p:sp>
        <p:nvSpPr>
          <p:cNvPr id="6" name="Text 4"/>
          <p:cNvSpPr/>
          <p:nvPr/>
        </p:nvSpPr>
        <p:spPr>
          <a:xfrm>
            <a:off x="7564874" y="5552003"/>
            <a:ext cx="6279356" cy="635079"/>
          </a:xfrm>
          <a:prstGeom prst="rect">
            <a:avLst/>
          </a:prstGeom>
          <a:noFill/>
          <a:ln/>
        </p:spPr>
        <p:txBody>
          <a:bodyPr wrap="square" lIns="0" tIns="0" rIns="0" bIns="0" rtlCol="0" anchor="t"/>
          <a:lstStyle/>
          <a:p>
            <a:pPr marL="0" indent="0" algn="just">
              <a:lnSpc>
                <a:spcPct val="150000"/>
              </a:lnSpc>
              <a:buNone/>
            </a:pPr>
            <a:endParaRPr lang="en-US" sz="2200"/>
          </a:p>
        </p:txBody>
      </p:sp>
      <p:sp>
        <p:nvSpPr>
          <p:cNvPr id="7" name="Rounded Rectangle 6"/>
          <p:cNvSpPr/>
          <p:nvPr/>
        </p:nvSpPr>
        <p:spPr>
          <a:xfrm>
            <a:off x="1030508" y="2789695"/>
            <a:ext cx="12813722" cy="53004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spcBef>
                <a:spcPts val="600"/>
              </a:spcBef>
            </a:pPr>
            <a:r>
              <a:rPr lang="en-US" sz="2400">
                <a:solidFill>
                  <a:srgbClr val="FFFF00"/>
                </a:solidFill>
              </a:rPr>
              <a:t>- Chưa quy định cụ thể cơ quan giúp UBND tỉnh tham mưu </a:t>
            </a:r>
            <a:r>
              <a:rPr lang="vi-VN" sz="2400">
                <a:solidFill>
                  <a:srgbClr val="FFFF00"/>
                </a:solidFill>
              </a:rPr>
              <a:t>quản lý nhà nước</a:t>
            </a:r>
            <a:r>
              <a:rPr lang="en-US" sz="2400">
                <a:solidFill>
                  <a:srgbClr val="FFFF00"/>
                </a:solidFill>
              </a:rPr>
              <a:t> công tác này</a:t>
            </a:r>
            <a:r>
              <a:rPr lang="vi-VN" sz="2400">
                <a:solidFill>
                  <a:srgbClr val="FFFF00"/>
                </a:solidFill>
              </a:rPr>
              <a:t> trên địa bàn</a:t>
            </a:r>
            <a:r>
              <a:rPr lang="en-US" sz="2400">
                <a:solidFill>
                  <a:srgbClr val="FFFF00"/>
                </a:solidFill>
              </a:rPr>
              <a:t>, cũng như chưa quy định rõ tổ chức, đơn vị nào thuộc cơ quan nhà nước làm đầu mối thực hiện nhiệm vụ cung cấp thông tin.</a:t>
            </a:r>
          </a:p>
          <a:p>
            <a:pPr indent="457200" algn="just">
              <a:spcBef>
                <a:spcPts val="600"/>
              </a:spcBef>
            </a:pPr>
            <a:r>
              <a:rPr lang="en-US" sz="2400">
                <a:solidFill>
                  <a:srgbClr val="FFFF00"/>
                </a:solidFill>
              </a:rPr>
              <a:t>- </a:t>
            </a:r>
            <a:r>
              <a:rPr lang="en-US" sz="2400" err="1">
                <a:solidFill>
                  <a:srgbClr val="FFFF00"/>
                </a:solidFill>
              </a:rPr>
              <a:t>Việc</a:t>
            </a:r>
            <a:r>
              <a:rPr lang="en-US" sz="2400">
                <a:solidFill>
                  <a:srgbClr val="FFFF00"/>
                </a:solidFill>
              </a:rPr>
              <a:t> </a:t>
            </a:r>
            <a:r>
              <a:rPr lang="en-US" sz="2400" err="1">
                <a:solidFill>
                  <a:srgbClr val="FFFF00"/>
                </a:solidFill>
              </a:rPr>
              <a:t>xác</a:t>
            </a:r>
            <a:r>
              <a:rPr lang="en-US" sz="2400">
                <a:solidFill>
                  <a:srgbClr val="FFFF00"/>
                </a:solidFill>
              </a:rPr>
              <a:t> </a:t>
            </a:r>
            <a:r>
              <a:rPr lang="en-US" sz="2400" err="1">
                <a:solidFill>
                  <a:srgbClr val="FFFF00"/>
                </a:solidFill>
              </a:rPr>
              <a:t>định</a:t>
            </a:r>
            <a:r>
              <a:rPr lang="en-US" sz="2400">
                <a:solidFill>
                  <a:srgbClr val="FFFF00"/>
                </a:solidFill>
              </a:rPr>
              <a:t> “</a:t>
            </a:r>
            <a:r>
              <a:rPr lang="en-US" sz="2400" err="1">
                <a:solidFill>
                  <a:srgbClr val="FFFF00"/>
                </a:solidFill>
              </a:rPr>
              <a:t>thông</a:t>
            </a:r>
            <a:r>
              <a:rPr lang="en-US" sz="2400">
                <a:solidFill>
                  <a:srgbClr val="FFFF00"/>
                </a:solidFill>
              </a:rPr>
              <a:t> tin mà </a:t>
            </a:r>
            <a:r>
              <a:rPr lang="en-US" sz="2400" err="1">
                <a:solidFill>
                  <a:srgbClr val="FFFF00"/>
                </a:solidFill>
              </a:rPr>
              <a:t>nếu</a:t>
            </a:r>
            <a:r>
              <a:rPr lang="en-US" sz="2400">
                <a:solidFill>
                  <a:srgbClr val="FFFF00"/>
                </a:solidFill>
              </a:rPr>
              <a:t> </a:t>
            </a:r>
            <a:r>
              <a:rPr lang="en-US" sz="2400" err="1">
                <a:solidFill>
                  <a:srgbClr val="FFFF00"/>
                </a:solidFill>
              </a:rPr>
              <a:t>để</a:t>
            </a:r>
            <a:r>
              <a:rPr lang="en-US" sz="2400">
                <a:solidFill>
                  <a:srgbClr val="FFFF00"/>
                </a:solidFill>
              </a:rPr>
              <a:t> </a:t>
            </a:r>
            <a:r>
              <a:rPr lang="en-US" sz="2400" err="1">
                <a:solidFill>
                  <a:srgbClr val="FFFF00"/>
                </a:solidFill>
              </a:rPr>
              <a:t>tiếp</a:t>
            </a:r>
            <a:r>
              <a:rPr lang="en-US" sz="2400">
                <a:solidFill>
                  <a:srgbClr val="FFFF00"/>
                </a:solidFill>
              </a:rPr>
              <a:t> </a:t>
            </a:r>
            <a:r>
              <a:rPr lang="en-US" sz="2400" err="1">
                <a:solidFill>
                  <a:srgbClr val="FFFF00"/>
                </a:solidFill>
              </a:rPr>
              <a:t>cận</a:t>
            </a:r>
            <a:r>
              <a:rPr lang="en-US" sz="2400">
                <a:solidFill>
                  <a:srgbClr val="FFFF00"/>
                </a:solidFill>
              </a:rPr>
              <a:t> </a:t>
            </a:r>
            <a:r>
              <a:rPr lang="en-US" sz="2400" err="1">
                <a:solidFill>
                  <a:srgbClr val="FFFF00"/>
                </a:solidFill>
              </a:rPr>
              <a:t>sẽ</a:t>
            </a:r>
            <a:r>
              <a:rPr lang="en-US" sz="2400">
                <a:solidFill>
                  <a:srgbClr val="FFFF00"/>
                </a:solidFill>
              </a:rPr>
              <a:t> </a:t>
            </a:r>
            <a:r>
              <a:rPr lang="en-US" sz="2400" err="1">
                <a:solidFill>
                  <a:srgbClr val="FFFF00"/>
                </a:solidFill>
              </a:rPr>
              <a:t>gây</a:t>
            </a:r>
            <a:r>
              <a:rPr lang="en-US" sz="2400">
                <a:solidFill>
                  <a:srgbClr val="FFFF00"/>
                </a:solidFill>
              </a:rPr>
              <a:t> </a:t>
            </a:r>
            <a:r>
              <a:rPr lang="en-US" sz="2400" err="1">
                <a:solidFill>
                  <a:srgbClr val="FFFF00"/>
                </a:solidFill>
              </a:rPr>
              <a:t>nguy</a:t>
            </a:r>
            <a:r>
              <a:rPr lang="en-US" sz="2400">
                <a:solidFill>
                  <a:srgbClr val="FFFF00"/>
                </a:solidFill>
              </a:rPr>
              <a:t> </a:t>
            </a:r>
            <a:r>
              <a:rPr lang="en-US" sz="2400" err="1">
                <a:solidFill>
                  <a:srgbClr val="FFFF00"/>
                </a:solidFill>
              </a:rPr>
              <a:t>hại</a:t>
            </a:r>
            <a:r>
              <a:rPr lang="en-US" sz="2400">
                <a:solidFill>
                  <a:srgbClr val="FFFF00"/>
                </a:solidFill>
              </a:rPr>
              <a:t> </a:t>
            </a:r>
            <a:r>
              <a:rPr lang="en-US" sz="2400" err="1">
                <a:solidFill>
                  <a:srgbClr val="FFFF00"/>
                </a:solidFill>
              </a:rPr>
              <a:t>đến</a:t>
            </a:r>
            <a:r>
              <a:rPr lang="en-US" sz="2400">
                <a:solidFill>
                  <a:srgbClr val="FFFF00"/>
                </a:solidFill>
              </a:rPr>
              <a:t> </a:t>
            </a:r>
            <a:r>
              <a:rPr lang="en-US" sz="2400" err="1">
                <a:solidFill>
                  <a:srgbClr val="FFFF00"/>
                </a:solidFill>
              </a:rPr>
              <a:t>lợi</a:t>
            </a:r>
            <a:r>
              <a:rPr lang="en-US" sz="2400">
                <a:solidFill>
                  <a:srgbClr val="FFFF00"/>
                </a:solidFill>
              </a:rPr>
              <a:t> </a:t>
            </a:r>
            <a:r>
              <a:rPr lang="en-US" sz="2400" err="1">
                <a:solidFill>
                  <a:srgbClr val="FFFF00"/>
                </a:solidFill>
              </a:rPr>
              <a:t>ích</a:t>
            </a:r>
            <a:r>
              <a:rPr lang="en-US" sz="2400">
                <a:solidFill>
                  <a:srgbClr val="FFFF00"/>
                </a:solidFill>
              </a:rPr>
              <a:t> </a:t>
            </a:r>
            <a:r>
              <a:rPr lang="en-US" sz="2400" err="1">
                <a:solidFill>
                  <a:srgbClr val="FFFF00"/>
                </a:solidFill>
              </a:rPr>
              <a:t>của</a:t>
            </a:r>
            <a:r>
              <a:rPr lang="en-US" sz="2400">
                <a:solidFill>
                  <a:srgbClr val="FFFF00"/>
                </a:solidFill>
              </a:rPr>
              <a:t> </a:t>
            </a:r>
            <a:r>
              <a:rPr lang="en-US" sz="2400" err="1">
                <a:solidFill>
                  <a:srgbClr val="FFFF00"/>
                </a:solidFill>
              </a:rPr>
              <a:t>Nhà</a:t>
            </a:r>
            <a:r>
              <a:rPr lang="en-US" sz="2400">
                <a:solidFill>
                  <a:srgbClr val="FFFF00"/>
                </a:solidFill>
              </a:rPr>
              <a:t> </a:t>
            </a:r>
            <a:r>
              <a:rPr lang="en-US" sz="2400" err="1">
                <a:solidFill>
                  <a:srgbClr val="FFFF00"/>
                </a:solidFill>
              </a:rPr>
              <a:t>nước</a:t>
            </a:r>
            <a:r>
              <a:rPr lang="en-US" sz="2400">
                <a:solidFill>
                  <a:srgbClr val="FFFF00"/>
                </a:solidFill>
              </a:rPr>
              <a:t>, </a:t>
            </a:r>
            <a:r>
              <a:rPr lang="en-US" sz="2400" err="1">
                <a:solidFill>
                  <a:srgbClr val="FFFF00"/>
                </a:solidFill>
              </a:rPr>
              <a:t>ảnh</a:t>
            </a:r>
            <a:r>
              <a:rPr lang="en-US" sz="2400">
                <a:solidFill>
                  <a:srgbClr val="FFFF00"/>
                </a:solidFill>
              </a:rPr>
              <a:t> </a:t>
            </a:r>
            <a:r>
              <a:rPr lang="en-US" sz="2400" err="1">
                <a:solidFill>
                  <a:srgbClr val="FFFF00"/>
                </a:solidFill>
              </a:rPr>
              <a:t>hưởng</a:t>
            </a:r>
            <a:r>
              <a:rPr lang="en-US" sz="2400">
                <a:solidFill>
                  <a:srgbClr val="FFFF00"/>
                </a:solidFill>
              </a:rPr>
              <a:t> </a:t>
            </a:r>
            <a:r>
              <a:rPr lang="en-US" sz="2400" err="1">
                <a:solidFill>
                  <a:srgbClr val="FFFF00"/>
                </a:solidFill>
              </a:rPr>
              <a:t>xấu</a:t>
            </a:r>
            <a:r>
              <a:rPr lang="en-US" sz="2400">
                <a:solidFill>
                  <a:srgbClr val="FFFF00"/>
                </a:solidFill>
              </a:rPr>
              <a:t> </a:t>
            </a:r>
            <a:r>
              <a:rPr lang="en-US" sz="2400" err="1">
                <a:solidFill>
                  <a:srgbClr val="FFFF00"/>
                </a:solidFill>
              </a:rPr>
              <a:t>đến</a:t>
            </a:r>
            <a:r>
              <a:rPr lang="en-US" sz="2400">
                <a:solidFill>
                  <a:srgbClr val="FFFF00"/>
                </a:solidFill>
              </a:rPr>
              <a:t> </a:t>
            </a:r>
            <a:r>
              <a:rPr lang="en-US" sz="2400" err="1">
                <a:solidFill>
                  <a:srgbClr val="FFFF00"/>
                </a:solidFill>
              </a:rPr>
              <a:t>quốc</a:t>
            </a:r>
            <a:r>
              <a:rPr lang="en-US" sz="2400">
                <a:solidFill>
                  <a:srgbClr val="FFFF00"/>
                </a:solidFill>
              </a:rPr>
              <a:t> </a:t>
            </a:r>
            <a:r>
              <a:rPr lang="en-US" sz="2400" err="1">
                <a:solidFill>
                  <a:srgbClr val="FFFF00"/>
                </a:solidFill>
              </a:rPr>
              <a:t>phòng</a:t>
            </a:r>
            <a:r>
              <a:rPr lang="en-US" sz="2400">
                <a:solidFill>
                  <a:srgbClr val="FFFF00"/>
                </a:solidFill>
              </a:rPr>
              <a:t>, an </a:t>
            </a:r>
            <a:r>
              <a:rPr lang="en-US" sz="2400" err="1">
                <a:solidFill>
                  <a:srgbClr val="FFFF00"/>
                </a:solidFill>
              </a:rPr>
              <a:t>ninh</a:t>
            </a:r>
            <a:r>
              <a:rPr lang="en-US" sz="2400">
                <a:solidFill>
                  <a:srgbClr val="FFFF00"/>
                </a:solidFill>
              </a:rPr>
              <a:t> </a:t>
            </a:r>
            <a:r>
              <a:rPr lang="en-US" sz="2400" err="1">
                <a:solidFill>
                  <a:srgbClr val="FFFF00"/>
                </a:solidFill>
              </a:rPr>
              <a:t>quốc</a:t>
            </a:r>
            <a:r>
              <a:rPr lang="en-US" sz="2400">
                <a:solidFill>
                  <a:srgbClr val="FFFF00"/>
                </a:solidFill>
              </a:rPr>
              <a:t> </a:t>
            </a:r>
            <a:r>
              <a:rPr lang="en-US" sz="2400" err="1">
                <a:solidFill>
                  <a:srgbClr val="FFFF00"/>
                </a:solidFill>
              </a:rPr>
              <a:t>gia</a:t>
            </a:r>
            <a:r>
              <a:rPr lang="en-US" sz="2400">
                <a:solidFill>
                  <a:srgbClr val="FFFF00"/>
                </a:solidFill>
              </a:rPr>
              <a:t>, </a:t>
            </a:r>
            <a:r>
              <a:rPr lang="en-US" sz="2400" err="1">
                <a:solidFill>
                  <a:srgbClr val="FFFF00"/>
                </a:solidFill>
              </a:rPr>
              <a:t>quan</a:t>
            </a:r>
            <a:r>
              <a:rPr lang="en-US" sz="2400">
                <a:solidFill>
                  <a:srgbClr val="FFFF00"/>
                </a:solidFill>
              </a:rPr>
              <a:t> </a:t>
            </a:r>
            <a:r>
              <a:rPr lang="en-US" sz="2400" err="1">
                <a:solidFill>
                  <a:srgbClr val="FFFF00"/>
                </a:solidFill>
              </a:rPr>
              <a:t>hê</a:t>
            </a:r>
            <a:r>
              <a:rPr lang="en-US" sz="2400">
                <a:solidFill>
                  <a:srgbClr val="FFFF00"/>
                </a:solidFill>
              </a:rPr>
              <a:t>̣ </a:t>
            </a:r>
            <a:r>
              <a:rPr lang="en-US" sz="2400" err="1">
                <a:solidFill>
                  <a:srgbClr val="FFFF00"/>
                </a:solidFill>
              </a:rPr>
              <a:t>quốc</a:t>
            </a:r>
            <a:r>
              <a:rPr lang="en-US" sz="2400">
                <a:solidFill>
                  <a:srgbClr val="FFFF00"/>
                </a:solidFill>
              </a:rPr>
              <a:t> </a:t>
            </a:r>
            <a:r>
              <a:rPr lang="en-US" sz="2400" err="1">
                <a:solidFill>
                  <a:srgbClr val="FFFF00"/>
                </a:solidFill>
              </a:rPr>
              <a:t>tế</a:t>
            </a:r>
            <a:r>
              <a:rPr lang="en-US" sz="2400">
                <a:solidFill>
                  <a:srgbClr val="FFFF00"/>
                </a:solidFill>
              </a:rPr>
              <a:t>, </a:t>
            </a:r>
            <a:r>
              <a:rPr lang="en-US" sz="2400" err="1">
                <a:solidFill>
                  <a:srgbClr val="FFFF00"/>
                </a:solidFill>
              </a:rPr>
              <a:t>trật</a:t>
            </a:r>
            <a:r>
              <a:rPr lang="en-US" sz="2400">
                <a:solidFill>
                  <a:srgbClr val="FFFF00"/>
                </a:solidFill>
              </a:rPr>
              <a:t> </a:t>
            </a:r>
            <a:r>
              <a:rPr lang="en-US" sz="2400" err="1">
                <a:solidFill>
                  <a:srgbClr val="FFFF00"/>
                </a:solidFill>
              </a:rPr>
              <a:t>tư</a:t>
            </a:r>
            <a:r>
              <a:rPr lang="en-US" sz="2400">
                <a:solidFill>
                  <a:srgbClr val="FFFF00"/>
                </a:solidFill>
              </a:rPr>
              <a:t>̣, an </a:t>
            </a:r>
            <a:r>
              <a:rPr lang="en-US" sz="2400" err="1">
                <a:solidFill>
                  <a:srgbClr val="FFFF00"/>
                </a:solidFill>
              </a:rPr>
              <a:t>toàn</a:t>
            </a:r>
            <a:r>
              <a:rPr lang="en-US" sz="2400">
                <a:solidFill>
                  <a:srgbClr val="FFFF00"/>
                </a:solidFill>
              </a:rPr>
              <a:t> </a:t>
            </a:r>
            <a:r>
              <a:rPr lang="en-US" sz="2400" err="1">
                <a:solidFill>
                  <a:srgbClr val="FFFF00"/>
                </a:solidFill>
              </a:rPr>
              <a:t>xã</a:t>
            </a:r>
            <a:r>
              <a:rPr lang="en-US" sz="2400">
                <a:solidFill>
                  <a:srgbClr val="FFFF00"/>
                </a:solidFill>
              </a:rPr>
              <a:t> </a:t>
            </a:r>
            <a:r>
              <a:rPr lang="en-US" sz="2400" err="1">
                <a:solidFill>
                  <a:srgbClr val="FFFF00"/>
                </a:solidFill>
              </a:rPr>
              <a:t>hội</a:t>
            </a:r>
            <a:r>
              <a:rPr lang="en-US" sz="2400">
                <a:solidFill>
                  <a:srgbClr val="FFFF00"/>
                </a:solidFill>
              </a:rPr>
              <a:t>, </a:t>
            </a:r>
            <a:r>
              <a:rPr lang="en-US" sz="2400" err="1">
                <a:solidFill>
                  <a:srgbClr val="FFFF00"/>
                </a:solidFill>
              </a:rPr>
              <a:t>đạo</a:t>
            </a:r>
            <a:r>
              <a:rPr lang="en-US" sz="2400">
                <a:solidFill>
                  <a:srgbClr val="FFFF00"/>
                </a:solidFill>
              </a:rPr>
              <a:t> </a:t>
            </a:r>
            <a:r>
              <a:rPr lang="en-US" sz="2400" err="1">
                <a:solidFill>
                  <a:srgbClr val="FFFF00"/>
                </a:solidFill>
              </a:rPr>
              <a:t>đức</a:t>
            </a:r>
            <a:r>
              <a:rPr lang="en-US" sz="2400">
                <a:solidFill>
                  <a:srgbClr val="FFFF00"/>
                </a:solidFill>
              </a:rPr>
              <a:t> </a:t>
            </a:r>
            <a:r>
              <a:rPr lang="en-US" sz="2400" err="1">
                <a:solidFill>
                  <a:srgbClr val="FFFF00"/>
                </a:solidFill>
              </a:rPr>
              <a:t>xã</a:t>
            </a:r>
            <a:r>
              <a:rPr lang="en-US" sz="2400">
                <a:solidFill>
                  <a:srgbClr val="FFFF00"/>
                </a:solidFill>
              </a:rPr>
              <a:t> </a:t>
            </a:r>
            <a:r>
              <a:rPr lang="en-US" sz="2400" err="1">
                <a:solidFill>
                  <a:srgbClr val="FFFF00"/>
                </a:solidFill>
              </a:rPr>
              <a:t>hội</a:t>
            </a:r>
            <a:r>
              <a:rPr lang="en-US" sz="2400">
                <a:solidFill>
                  <a:srgbClr val="FFFF00"/>
                </a:solidFill>
              </a:rPr>
              <a:t>, </a:t>
            </a:r>
            <a:r>
              <a:rPr lang="en-US" sz="2400" err="1">
                <a:solidFill>
                  <a:srgbClr val="FFFF00"/>
                </a:solidFill>
              </a:rPr>
              <a:t>sức</a:t>
            </a:r>
            <a:r>
              <a:rPr lang="en-US" sz="2400">
                <a:solidFill>
                  <a:srgbClr val="FFFF00"/>
                </a:solidFill>
              </a:rPr>
              <a:t> </a:t>
            </a:r>
            <a:r>
              <a:rPr lang="en-US" sz="2400" err="1">
                <a:solidFill>
                  <a:srgbClr val="FFFF00"/>
                </a:solidFill>
              </a:rPr>
              <a:t>khỏe</a:t>
            </a:r>
            <a:r>
              <a:rPr lang="en-US" sz="2400">
                <a:solidFill>
                  <a:srgbClr val="FFFF00"/>
                </a:solidFill>
              </a:rPr>
              <a:t> </a:t>
            </a:r>
            <a:r>
              <a:rPr lang="en-US" sz="2400" err="1">
                <a:solidFill>
                  <a:srgbClr val="FFFF00"/>
                </a:solidFill>
              </a:rPr>
              <a:t>của</a:t>
            </a:r>
            <a:r>
              <a:rPr lang="en-US" sz="2400">
                <a:solidFill>
                  <a:srgbClr val="FFFF00"/>
                </a:solidFill>
              </a:rPr>
              <a:t> </a:t>
            </a:r>
            <a:r>
              <a:rPr lang="en-US" sz="2400" err="1">
                <a:solidFill>
                  <a:srgbClr val="FFFF00"/>
                </a:solidFill>
              </a:rPr>
              <a:t>cộng</a:t>
            </a:r>
            <a:r>
              <a:rPr lang="en-US" sz="2400">
                <a:solidFill>
                  <a:srgbClr val="FFFF00"/>
                </a:solidFill>
              </a:rPr>
              <a:t> </a:t>
            </a:r>
            <a:r>
              <a:rPr lang="en-US" sz="2400" err="1">
                <a:solidFill>
                  <a:srgbClr val="FFFF00"/>
                </a:solidFill>
              </a:rPr>
              <a:t>đồng</a:t>
            </a:r>
            <a:r>
              <a:rPr lang="en-US" sz="2400">
                <a:solidFill>
                  <a:srgbClr val="FFFF00"/>
                </a:solidFill>
              </a:rPr>
              <a:t>; </a:t>
            </a:r>
            <a:r>
              <a:rPr lang="en-US" sz="2400" err="1">
                <a:solidFill>
                  <a:srgbClr val="FFFF00"/>
                </a:solidFill>
              </a:rPr>
              <a:t>gây</a:t>
            </a:r>
            <a:r>
              <a:rPr lang="en-US" sz="2400">
                <a:solidFill>
                  <a:srgbClr val="FFFF00"/>
                </a:solidFill>
              </a:rPr>
              <a:t> </a:t>
            </a:r>
            <a:r>
              <a:rPr lang="en-US" sz="2400" err="1">
                <a:solidFill>
                  <a:srgbClr val="FFFF00"/>
                </a:solidFill>
              </a:rPr>
              <a:t>nguy</a:t>
            </a:r>
            <a:r>
              <a:rPr lang="en-US" sz="2400">
                <a:solidFill>
                  <a:srgbClr val="FFFF00"/>
                </a:solidFill>
              </a:rPr>
              <a:t> </a:t>
            </a:r>
            <a:r>
              <a:rPr lang="en-US" sz="2400" err="1">
                <a:solidFill>
                  <a:srgbClr val="FFFF00"/>
                </a:solidFill>
              </a:rPr>
              <a:t>hại</a:t>
            </a:r>
            <a:r>
              <a:rPr lang="en-US" sz="2400">
                <a:solidFill>
                  <a:srgbClr val="FFFF00"/>
                </a:solidFill>
              </a:rPr>
              <a:t> </a:t>
            </a:r>
            <a:r>
              <a:rPr lang="en-US" sz="2400" err="1">
                <a:solidFill>
                  <a:srgbClr val="FFFF00"/>
                </a:solidFill>
              </a:rPr>
              <a:t>đến</a:t>
            </a:r>
            <a:r>
              <a:rPr lang="en-US" sz="2400">
                <a:solidFill>
                  <a:srgbClr val="FFFF00"/>
                </a:solidFill>
              </a:rPr>
              <a:t> </a:t>
            </a:r>
            <a:r>
              <a:rPr lang="en-US" sz="2400" err="1">
                <a:solidFill>
                  <a:srgbClr val="FFFF00"/>
                </a:solidFill>
              </a:rPr>
              <a:t>tính</a:t>
            </a:r>
            <a:r>
              <a:rPr lang="en-US" sz="2400">
                <a:solidFill>
                  <a:srgbClr val="FFFF00"/>
                </a:solidFill>
              </a:rPr>
              <a:t> </a:t>
            </a:r>
            <a:r>
              <a:rPr lang="en-US" sz="2400" err="1">
                <a:solidFill>
                  <a:srgbClr val="FFFF00"/>
                </a:solidFill>
              </a:rPr>
              <a:t>mạng</a:t>
            </a:r>
            <a:r>
              <a:rPr lang="en-US" sz="2400">
                <a:solidFill>
                  <a:srgbClr val="FFFF00"/>
                </a:solidFill>
              </a:rPr>
              <a:t>, </a:t>
            </a:r>
            <a:r>
              <a:rPr lang="en-US" sz="2400" err="1">
                <a:solidFill>
                  <a:srgbClr val="FFFF00"/>
                </a:solidFill>
              </a:rPr>
              <a:t>cuộc</a:t>
            </a:r>
            <a:r>
              <a:rPr lang="en-US" sz="2400">
                <a:solidFill>
                  <a:srgbClr val="FFFF00"/>
                </a:solidFill>
              </a:rPr>
              <a:t> </a:t>
            </a:r>
            <a:r>
              <a:rPr lang="en-US" sz="2400" err="1">
                <a:solidFill>
                  <a:srgbClr val="FFFF00"/>
                </a:solidFill>
              </a:rPr>
              <a:t>sống</a:t>
            </a:r>
            <a:r>
              <a:rPr lang="en-US" sz="2400">
                <a:solidFill>
                  <a:srgbClr val="FFFF00"/>
                </a:solidFill>
              </a:rPr>
              <a:t> </a:t>
            </a:r>
            <a:r>
              <a:rPr lang="en-US" sz="2400" err="1">
                <a:solidFill>
                  <a:srgbClr val="FFFF00"/>
                </a:solidFill>
              </a:rPr>
              <a:t>hoặc</a:t>
            </a:r>
            <a:r>
              <a:rPr lang="en-US" sz="2400">
                <a:solidFill>
                  <a:srgbClr val="FFFF00"/>
                </a:solidFill>
              </a:rPr>
              <a:t> </a:t>
            </a:r>
            <a:r>
              <a:rPr lang="en-US" sz="2400" err="1">
                <a:solidFill>
                  <a:srgbClr val="FFFF00"/>
                </a:solidFill>
              </a:rPr>
              <a:t>tài</a:t>
            </a:r>
            <a:r>
              <a:rPr lang="en-US" sz="2400">
                <a:solidFill>
                  <a:srgbClr val="FFFF00"/>
                </a:solidFill>
              </a:rPr>
              <a:t> </a:t>
            </a:r>
            <a:r>
              <a:rPr lang="en-US" sz="2400" err="1">
                <a:solidFill>
                  <a:srgbClr val="FFFF00"/>
                </a:solidFill>
              </a:rPr>
              <a:t>sản</a:t>
            </a:r>
            <a:r>
              <a:rPr lang="en-US" sz="2400">
                <a:solidFill>
                  <a:srgbClr val="FFFF00"/>
                </a:solidFill>
              </a:rPr>
              <a:t> </a:t>
            </a:r>
            <a:r>
              <a:rPr lang="en-US" sz="2400" err="1">
                <a:solidFill>
                  <a:srgbClr val="FFFF00"/>
                </a:solidFill>
              </a:rPr>
              <a:t>của</a:t>
            </a:r>
            <a:r>
              <a:rPr lang="en-US" sz="2400">
                <a:solidFill>
                  <a:srgbClr val="FFFF00"/>
                </a:solidFill>
              </a:rPr>
              <a:t> </a:t>
            </a:r>
            <a:r>
              <a:rPr lang="en-US" sz="2400" err="1">
                <a:solidFill>
                  <a:srgbClr val="FFFF00"/>
                </a:solidFill>
              </a:rPr>
              <a:t>người</a:t>
            </a:r>
            <a:r>
              <a:rPr lang="en-US" sz="2400">
                <a:solidFill>
                  <a:srgbClr val="FFFF00"/>
                </a:solidFill>
              </a:rPr>
              <a:t> </a:t>
            </a:r>
            <a:r>
              <a:rPr lang="en-US" sz="2400" err="1">
                <a:solidFill>
                  <a:srgbClr val="FFFF00"/>
                </a:solidFill>
              </a:rPr>
              <a:t>khác</a:t>
            </a:r>
            <a:r>
              <a:rPr lang="en-US" sz="2400">
                <a:solidFill>
                  <a:srgbClr val="FFFF00"/>
                </a:solidFill>
              </a:rPr>
              <a:t>; </a:t>
            </a:r>
            <a:r>
              <a:rPr lang="en-US" sz="2400" err="1">
                <a:solidFill>
                  <a:srgbClr val="FFFF00"/>
                </a:solidFill>
              </a:rPr>
              <a:t>thông</a:t>
            </a:r>
            <a:r>
              <a:rPr lang="en-US" sz="2400">
                <a:solidFill>
                  <a:srgbClr val="FFFF00"/>
                </a:solidFill>
              </a:rPr>
              <a:t> tin </a:t>
            </a:r>
            <a:r>
              <a:rPr lang="en-US" sz="2400" err="1">
                <a:solidFill>
                  <a:srgbClr val="FFFF00"/>
                </a:solidFill>
              </a:rPr>
              <a:t>thuộc</a:t>
            </a:r>
            <a:r>
              <a:rPr lang="en-US" sz="2400">
                <a:solidFill>
                  <a:srgbClr val="FFFF00"/>
                </a:solidFill>
              </a:rPr>
              <a:t> </a:t>
            </a:r>
            <a:r>
              <a:rPr lang="en-US" sz="2400" err="1">
                <a:solidFill>
                  <a:srgbClr val="FFFF00"/>
                </a:solidFill>
              </a:rPr>
              <a:t>bí</a:t>
            </a:r>
            <a:r>
              <a:rPr lang="en-US" sz="2400">
                <a:solidFill>
                  <a:srgbClr val="FFFF00"/>
                </a:solidFill>
              </a:rPr>
              <a:t> </a:t>
            </a:r>
            <a:r>
              <a:rPr lang="en-US" sz="2400" err="1">
                <a:solidFill>
                  <a:srgbClr val="FFFF00"/>
                </a:solidFill>
              </a:rPr>
              <a:t>mật</a:t>
            </a:r>
            <a:r>
              <a:rPr lang="en-US" sz="2400">
                <a:solidFill>
                  <a:srgbClr val="FFFF00"/>
                </a:solidFill>
              </a:rPr>
              <a:t> </a:t>
            </a:r>
            <a:r>
              <a:rPr lang="en-US" sz="2400" err="1">
                <a:solidFill>
                  <a:srgbClr val="FFFF00"/>
                </a:solidFill>
              </a:rPr>
              <a:t>công</a:t>
            </a:r>
            <a:r>
              <a:rPr lang="en-US" sz="2400">
                <a:solidFill>
                  <a:srgbClr val="FFFF00"/>
                </a:solidFill>
              </a:rPr>
              <a:t> </a:t>
            </a:r>
            <a:r>
              <a:rPr lang="en-US" sz="2400" err="1">
                <a:solidFill>
                  <a:srgbClr val="FFFF00"/>
                </a:solidFill>
              </a:rPr>
              <a:t>tác</a:t>
            </a:r>
            <a:r>
              <a:rPr lang="en-US" sz="2400">
                <a:solidFill>
                  <a:srgbClr val="FFFF00"/>
                </a:solidFill>
              </a:rPr>
              <a:t>; </a:t>
            </a:r>
            <a:r>
              <a:rPr lang="en-US" sz="2400" err="1">
                <a:solidFill>
                  <a:srgbClr val="FFFF00"/>
                </a:solidFill>
              </a:rPr>
              <a:t>thông</a:t>
            </a:r>
            <a:r>
              <a:rPr lang="en-US" sz="2400">
                <a:solidFill>
                  <a:srgbClr val="FFFF00"/>
                </a:solidFill>
              </a:rPr>
              <a:t> tin </a:t>
            </a:r>
            <a:r>
              <a:rPr lang="en-US" sz="2400" err="1">
                <a:solidFill>
                  <a:srgbClr val="FFFF00"/>
                </a:solidFill>
              </a:rPr>
              <a:t>vê</a:t>
            </a:r>
            <a:r>
              <a:rPr lang="en-US" sz="2400">
                <a:solidFill>
                  <a:srgbClr val="FFFF00"/>
                </a:solidFill>
              </a:rPr>
              <a:t>̀ </a:t>
            </a:r>
            <a:r>
              <a:rPr lang="en-US" sz="2400" err="1">
                <a:solidFill>
                  <a:srgbClr val="FFFF00"/>
                </a:solidFill>
              </a:rPr>
              <a:t>cuộc</a:t>
            </a:r>
            <a:r>
              <a:rPr lang="en-US" sz="2400">
                <a:solidFill>
                  <a:srgbClr val="FFFF00"/>
                </a:solidFill>
              </a:rPr>
              <a:t> </a:t>
            </a:r>
            <a:r>
              <a:rPr lang="en-US" sz="2400" err="1">
                <a:solidFill>
                  <a:srgbClr val="FFFF00"/>
                </a:solidFill>
              </a:rPr>
              <a:t>họp</a:t>
            </a:r>
            <a:r>
              <a:rPr lang="en-US" sz="2400">
                <a:solidFill>
                  <a:srgbClr val="FFFF00"/>
                </a:solidFill>
              </a:rPr>
              <a:t> </a:t>
            </a:r>
            <a:r>
              <a:rPr lang="en-US" sz="2400" err="1">
                <a:solidFill>
                  <a:srgbClr val="FFFF00"/>
                </a:solidFill>
              </a:rPr>
              <a:t>nội</a:t>
            </a:r>
            <a:r>
              <a:rPr lang="en-US" sz="2400">
                <a:solidFill>
                  <a:srgbClr val="FFFF00"/>
                </a:solidFill>
              </a:rPr>
              <a:t> </a:t>
            </a:r>
            <a:r>
              <a:rPr lang="en-US" sz="2400" err="1">
                <a:solidFill>
                  <a:srgbClr val="FFFF00"/>
                </a:solidFill>
              </a:rPr>
              <a:t>bô</a:t>
            </a:r>
            <a:r>
              <a:rPr lang="en-US" sz="2400">
                <a:solidFill>
                  <a:srgbClr val="FFFF00"/>
                </a:solidFill>
              </a:rPr>
              <a:t>̣ </a:t>
            </a:r>
            <a:r>
              <a:rPr lang="en-US" sz="2400" err="1">
                <a:solidFill>
                  <a:srgbClr val="FFFF00"/>
                </a:solidFill>
              </a:rPr>
              <a:t>của</a:t>
            </a:r>
            <a:r>
              <a:rPr lang="en-US" sz="2400">
                <a:solidFill>
                  <a:srgbClr val="FFFF00"/>
                </a:solidFill>
              </a:rPr>
              <a:t> </a:t>
            </a:r>
            <a:r>
              <a:rPr lang="en-US" sz="2400" err="1">
                <a:solidFill>
                  <a:srgbClr val="FFFF00"/>
                </a:solidFill>
              </a:rPr>
              <a:t>cơ</a:t>
            </a:r>
            <a:r>
              <a:rPr lang="en-US" sz="2400">
                <a:solidFill>
                  <a:srgbClr val="FFFF00"/>
                </a:solidFill>
              </a:rPr>
              <a:t> </a:t>
            </a:r>
            <a:r>
              <a:rPr lang="en-US" sz="2400" err="1">
                <a:solidFill>
                  <a:srgbClr val="FFFF00"/>
                </a:solidFill>
              </a:rPr>
              <a:t>quan</a:t>
            </a:r>
            <a:r>
              <a:rPr lang="en-US" sz="2400">
                <a:solidFill>
                  <a:srgbClr val="FFFF00"/>
                </a:solidFill>
              </a:rPr>
              <a:t> </a:t>
            </a:r>
            <a:r>
              <a:rPr lang="en-US" sz="2400" err="1">
                <a:solidFill>
                  <a:srgbClr val="FFFF00"/>
                </a:solidFill>
              </a:rPr>
              <a:t>nha</a:t>
            </a:r>
            <a:r>
              <a:rPr lang="en-US" sz="2400">
                <a:solidFill>
                  <a:srgbClr val="FFFF00"/>
                </a:solidFill>
              </a:rPr>
              <a:t>̀ </a:t>
            </a:r>
            <a:r>
              <a:rPr lang="en-US" sz="2400" err="1">
                <a:solidFill>
                  <a:srgbClr val="FFFF00"/>
                </a:solidFill>
              </a:rPr>
              <a:t>nước</a:t>
            </a:r>
            <a:r>
              <a:rPr lang="en-US" sz="2400">
                <a:solidFill>
                  <a:srgbClr val="FFFF00"/>
                </a:solidFill>
              </a:rPr>
              <a:t>; </a:t>
            </a:r>
            <a:r>
              <a:rPr lang="en-US" sz="2400" err="1">
                <a:solidFill>
                  <a:srgbClr val="FFFF00"/>
                </a:solidFill>
              </a:rPr>
              <a:t>tài</a:t>
            </a:r>
            <a:r>
              <a:rPr lang="en-US" sz="2400">
                <a:solidFill>
                  <a:srgbClr val="FFFF00"/>
                </a:solidFill>
              </a:rPr>
              <a:t> </a:t>
            </a:r>
            <a:r>
              <a:rPr lang="en-US" sz="2400" err="1">
                <a:solidFill>
                  <a:srgbClr val="FFFF00"/>
                </a:solidFill>
              </a:rPr>
              <a:t>liệu</a:t>
            </a:r>
            <a:r>
              <a:rPr lang="en-US" sz="2400">
                <a:solidFill>
                  <a:srgbClr val="FFFF00"/>
                </a:solidFill>
              </a:rPr>
              <a:t> do </a:t>
            </a:r>
            <a:r>
              <a:rPr lang="en-US" sz="2400" err="1">
                <a:solidFill>
                  <a:srgbClr val="FFFF00"/>
                </a:solidFill>
              </a:rPr>
              <a:t>cơ</a:t>
            </a:r>
            <a:r>
              <a:rPr lang="en-US" sz="2400">
                <a:solidFill>
                  <a:srgbClr val="FFFF00"/>
                </a:solidFill>
              </a:rPr>
              <a:t> </a:t>
            </a:r>
            <a:r>
              <a:rPr lang="en-US" sz="2400" err="1">
                <a:solidFill>
                  <a:srgbClr val="FFFF00"/>
                </a:solidFill>
              </a:rPr>
              <a:t>quan</a:t>
            </a:r>
            <a:r>
              <a:rPr lang="en-US" sz="2400">
                <a:solidFill>
                  <a:srgbClr val="FFFF00"/>
                </a:solidFill>
              </a:rPr>
              <a:t> </a:t>
            </a:r>
            <a:r>
              <a:rPr lang="en-US" sz="2400" err="1">
                <a:solidFill>
                  <a:srgbClr val="FFFF00"/>
                </a:solidFill>
              </a:rPr>
              <a:t>nha</a:t>
            </a:r>
            <a:r>
              <a:rPr lang="en-US" sz="2400">
                <a:solidFill>
                  <a:srgbClr val="FFFF00"/>
                </a:solidFill>
              </a:rPr>
              <a:t>̀ </a:t>
            </a:r>
            <a:r>
              <a:rPr lang="en-US" sz="2400" err="1">
                <a:solidFill>
                  <a:srgbClr val="FFFF00"/>
                </a:solidFill>
              </a:rPr>
              <a:t>nước</a:t>
            </a:r>
            <a:r>
              <a:rPr lang="en-US" sz="2400">
                <a:solidFill>
                  <a:srgbClr val="FFFF00"/>
                </a:solidFill>
              </a:rPr>
              <a:t> </a:t>
            </a:r>
            <a:r>
              <a:rPr lang="en-US" sz="2400" err="1">
                <a:solidFill>
                  <a:srgbClr val="FFFF00"/>
                </a:solidFill>
              </a:rPr>
              <a:t>soạn</a:t>
            </a:r>
            <a:r>
              <a:rPr lang="en-US" sz="2400">
                <a:solidFill>
                  <a:srgbClr val="FFFF00"/>
                </a:solidFill>
              </a:rPr>
              <a:t> </a:t>
            </a:r>
            <a:r>
              <a:rPr lang="en-US" sz="2400" err="1">
                <a:solidFill>
                  <a:srgbClr val="FFFF00"/>
                </a:solidFill>
              </a:rPr>
              <a:t>thảo</a:t>
            </a:r>
            <a:r>
              <a:rPr lang="en-US" sz="2400">
                <a:solidFill>
                  <a:srgbClr val="FFFF00"/>
                </a:solidFill>
              </a:rPr>
              <a:t> </a:t>
            </a:r>
            <a:r>
              <a:rPr lang="en-US" sz="2400" err="1">
                <a:solidFill>
                  <a:srgbClr val="FFFF00"/>
                </a:solidFill>
              </a:rPr>
              <a:t>cho</a:t>
            </a:r>
            <a:r>
              <a:rPr lang="en-US" sz="2400">
                <a:solidFill>
                  <a:srgbClr val="FFFF00"/>
                </a:solidFill>
              </a:rPr>
              <a:t> </a:t>
            </a:r>
            <a:r>
              <a:rPr lang="en-US" sz="2400" err="1">
                <a:solidFill>
                  <a:srgbClr val="FFFF00"/>
                </a:solidFill>
              </a:rPr>
              <a:t>công</a:t>
            </a:r>
            <a:r>
              <a:rPr lang="en-US" sz="2400">
                <a:solidFill>
                  <a:srgbClr val="FFFF00"/>
                </a:solidFill>
              </a:rPr>
              <a:t> </a:t>
            </a:r>
            <a:r>
              <a:rPr lang="en-US" sz="2400" err="1">
                <a:solidFill>
                  <a:srgbClr val="FFFF00"/>
                </a:solidFill>
              </a:rPr>
              <a:t>việc</a:t>
            </a:r>
            <a:r>
              <a:rPr lang="en-US" sz="2400">
                <a:solidFill>
                  <a:srgbClr val="FFFF00"/>
                </a:solidFill>
              </a:rPr>
              <a:t> </a:t>
            </a:r>
            <a:r>
              <a:rPr lang="en-US" sz="2400" err="1">
                <a:solidFill>
                  <a:srgbClr val="FFFF00"/>
                </a:solidFill>
              </a:rPr>
              <a:t>nội</a:t>
            </a:r>
            <a:r>
              <a:rPr lang="en-US" sz="2400">
                <a:solidFill>
                  <a:srgbClr val="FFFF00"/>
                </a:solidFill>
              </a:rPr>
              <a:t> </a:t>
            </a:r>
            <a:r>
              <a:rPr lang="en-US" sz="2400" err="1">
                <a:solidFill>
                  <a:srgbClr val="FFFF00"/>
                </a:solidFill>
              </a:rPr>
              <a:t>bô</a:t>
            </a:r>
            <a:r>
              <a:rPr lang="en-US" sz="2400">
                <a:solidFill>
                  <a:srgbClr val="FFFF00"/>
                </a:solidFill>
              </a:rPr>
              <a:t>̣” </a:t>
            </a:r>
            <a:r>
              <a:rPr lang="en-US" sz="2400" err="1">
                <a:solidFill>
                  <a:srgbClr val="FFFF00"/>
                </a:solidFill>
              </a:rPr>
              <a:t>theo</a:t>
            </a:r>
            <a:r>
              <a:rPr lang="en-US" sz="2400">
                <a:solidFill>
                  <a:srgbClr val="FFFF00"/>
                </a:solidFill>
              </a:rPr>
              <a:t> </a:t>
            </a:r>
            <a:r>
              <a:rPr lang="en-US" sz="2400" err="1">
                <a:solidFill>
                  <a:srgbClr val="FFFF00"/>
                </a:solidFill>
              </a:rPr>
              <a:t>quy</a:t>
            </a:r>
            <a:r>
              <a:rPr lang="en-US" sz="2400">
                <a:solidFill>
                  <a:srgbClr val="FFFF00"/>
                </a:solidFill>
              </a:rPr>
              <a:t> </a:t>
            </a:r>
            <a:r>
              <a:rPr lang="en-US" sz="2400" err="1">
                <a:solidFill>
                  <a:srgbClr val="FFFF00"/>
                </a:solidFill>
              </a:rPr>
              <a:t>định</a:t>
            </a:r>
            <a:r>
              <a:rPr lang="en-US" sz="2400">
                <a:solidFill>
                  <a:srgbClr val="FFFF00"/>
                </a:solidFill>
              </a:rPr>
              <a:t> </a:t>
            </a:r>
            <a:r>
              <a:rPr lang="en-US" sz="2400" err="1">
                <a:solidFill>
                  <a:srgbClr val="FFFF00"/>
                </a:solidFill>
              </a:rPr>
              <a:t>tại</a:t>
            </a:r>
            <a:r>
              <a:rPr lang="en-US" sz="2400">
                <a:solidFill>
                  <a:srgbClr val="FFFF00"/>
                </a:solidFill>
              </a:rPr>
              <a:t> </a:t>
            </a:r>
            <a:r>
              <a:rPr lang="en-US" sz="2400" err="1">
                <a:solidFill>
                  <a:srgbClr val="FFFF00"/>
                </a:solidFill>
              </a:rPr>
              <a:t>khoản</a:t>
            </a:r>
            <a:r>
              <a:rPr lang="en-US" sz="2400">
                <a:solidFill>
                  <a:srgbClr val="FFFF00"/>
                </a:solidFill>
              </a:rPr>
              <a:t> 2 </a:t>
            </a:r>
            <a:r>
              <a:rPr lang="en-US" sz="2400" err="1">
                <a:solidFill>
                  <a:srgbClr val="FFFF00"/>
                </a:solidFill>
              </a:rPr>
              <a:t>Điều</a:t>
            </a:r>
            <a:r>
              <a:rPr lang="en-US" sz="2400">
                <a:solidFill>
                  <a:srgbClr val="FFFF00"/>
                </a:solidFill>
              </a:rPr>
              <a:t> 6 </a:t>
            </a:r>
            <a:r>
              <a:rPr lang="en-US" sz="2400" err="1">
                <a:solidFill>
                  <a:srgbClr val="FFFF00"/>
                </a:solidFill>
              </a:rPr>
              <a:t>và</a:t>
            </a:r>
            <a:r>
              <a:rPr lang="en-US" sz="2400">
                <a:solidFill>
                  <a:srgbClr val="FFFF00"/>
                </a:solidFill>
              </a:rPr>
              <a:t> </a:t>
            </a:r>
            <a:r>
              <a:rPr lang="en-US" sz="2400" err="1">
                <a:solidFill>
                  <a:srgbClr val="FFFF00"/>
                </a:solidFill>
              </a:rPr>
              <a:t>việc</a:t>
            </a:r>
            <a:r>
              <a:rPr lang="en-US" sz="2400">
                <a:solidFill>
                  <a:srgbClr val="FFFF00"/>
                </a:solidFill>
              </a:rPr>
              <a:t> </a:t>
            </a:r>
            <a:r>
              <a:rPr lang="en-US" sz="2400" err="1">
                <a:solidFill>
                  <a:srgbClr val="FFFF00"/>
                </a:solidFill>
              </a:rPr>
              <a:t>xác</a:t>
            </a:r>
            <a:r>
              <a:rPr lang="en-US" sz="2400">
                <a:solidFill>
                  <a:srgbClr val="FFFF00"/>
                </a:solidFill>
              </a:rPr>
              <a:t> </a:t>
            </a:r>
            <a:r>
              <a:rPr lang="en-US" sz="2400" err="1">
                <a:solidFill>
                  <a:srgbClr val="FFFF00"/>
                </a:solidFill>
              </a:rPr>
              <a:t>định</a:t>
            </a:r>
            <a:r>
              <a:rPr lang="en-US" sz="2400">
                <a:solidFill>
                  <a:srgbClr val="FFFF00"/>
                </a:solidFill>
              </a:rPr>
              <a:t> “</a:t>
            </a:r>
            <a:r>
              <a:rPr lang="en-US" sz="2400" err="1">
                <a:solidFill>
                  <a:srgbClr val="FFFF00"/>
                </a:solidFill>
              </a:rPr>
              <a:t>trường</a:t>
            </a:r>
            <a:r>
              <a:rPr lang="en-US" sz="2400">
                <a:solidFill>
                  <a:srgbClr val="FFFF00"/>
                </a:solidFill>
              </a:rPr>
              <a:t> </a:t>
            </a:r>
            <a:r>
              <a:rPr lang="en-US" sz="2400" err="1">
                <a:solidFill>
                  <a:srgbClr val="FFFF00"/>
                </a:solidFill>
              </a:rPr>
              <a:t>hợp</a:t>
            </a:r>
            <a:r>
              <a:rPr lang="en-US" sz="2400">
                <a:solidFill>
                  <a:srgbClr val="FFFF00"/>
                </a:solidFill>
              </a:rPr>
              <a:t> </a:t>
            </a:r>
            <a:r>
              <a:rPr lang="en-US" sz="2400" err="1">
                <a:solidFill>
                  <a:srgbClr val="FFFF00"/>
                </a:solidFill>
              </a:rPr>
              <a:t>cần</a:t>
            </a:r>
            <a:r>
              <a:rPr lang="en-US" sz="2400">
                <a:solidFill>
                  <a:srgbClr val="FFFF00"/>
                </a:solidFill>
              </a:rPr>
              <a:t> </a:t>
            </a:r>
            <a:r>
              <a:rPr lang="en-US" sz="2400" err="1">
                <a:solidFill>
                  <a:srgbClr val="FFFF00"/>
                </a:solidFill>
              </a:rPr>
              <a:t>thiết</a:t>
            </a:r>
            <a:r>
              <a:rPr lang="en-US" sz="2400">
                <a:solidFill>
                  <a:srgbClr val="FFFF00"/>
                </a:solidFill>
              </a:rPr>
              <a:t> </a:t>
            </a:r>
            <a:r>
              <a:rPr lang="en-US" sz="2400" err="1">
                <a:solidFill>
                  <a:srgbClr val="FFFF00"/>
                </a:solidFill>
              </a:rPr>
              <a:t>vì</a:t>
            </a:r>
            <a:r>
              <a:rPr lang="en-US" sz="2400">
                <a:solidFill>
                  <a:srgbClr val="FFFF00"/>
                </a:solidFill>
              </a:rPr>
              <a:t> </a:t>
            </a:r>
            <a:r>
              <a:rPr lang="en-US" sz="2400" err="1">
                <a:solidFill>
                  <a:srgbClr val="FFFF00"/>
                </a:solidFill>
              </a:rPr>
              <a:t>lợi</a:t>
            </a:r>
            <a:r>
              <a:rPr lang="en-US" sz="2400">
                <a:solidFill>
                  <a:srgbClr val="FFFF00"/>
                </a:solidFill>
              </a:rPr>
              <a:t> </a:t>
            </a:r>
            <a:r>
              <a:rPr lang="en-US" sz="2400" err="1">
                <a:solidFill>
                  <a:srgbClr val="FFFF00"/>
                </a:solidFill>
              </a:rPr>
              <a:t>ích</a:t>
            </a:r>
            <a:r>
              <a:rPr lang="en-US" sz="2400">
                <a:solidFill>
                  <a:srgbClr val="FFFF00"/>
                </a:solidFill>
              </a:rPr>
              <a:t> </a:t>
            </a:r>
            <a:r>
              <a:rPr lang="en-US" sz="2400" err="1">
                <a:solidFill>
                  <a:srgbClr val="FFFF00"/>
                </a:solidFill>
              </a:rPr>
              <a:t>công</a:t>
            </a:r>
            <a:r>
              <a:rPr lang="en-US" sz="2400">
                <a:solidFill>
                  <a:srgbClr val="FFFF00"/>
                </a:solidFill>
              </a:rPr>
              <a:t> </a:t>
            </a:r>
            <a:r>
              <a:rPr lang="en-US" sz="2400" err="1">
                <a:solidFill>
                  <a:srgbClr val="FFFF00"/>
                </a:solidFill>
              </a:rPr>
              <a:t>cộng</a:t>
            </a:r>
            <a:r>
              <a:rPr lang="en-US" sz="2400">
                <a:solidFill>
                  <a:srgbClr val="FFFF00"/>
                </a:solidFill>
              </a:rPr>
              <a:t>, </a:t>
            </a:r>
            <a:r>
              <a:rPr lang="en-US" sz="2400" err="1">
                <a:solidFill>
                  <a:srgbClr val="FFFF00"/>
                </a:solidFill>
              </a:rPr>
              <a:t>sức</a:t>
            </a:r>
            <a:r>
              <a:rPr lang="en-US" sz="2400">
                <a:solidFill>
                  <a:srgbClr val="FFFF00"/>
                </a:solidFill>
              </a:rPr>
              <a:t> </a:t>
            </a:r>
            <a:r>
              <a:rPr lang="en-US" sz="2400" err="1">
                <a:solidFill>
                  <a:srgbClr val="FFFF00"/>
                </a:solidFill>
              </a:rPr>
              <a:t>khỏe</a:t>
            </a:r>
            <a:r>
              <a:rPr lang="en-US" sz="2400">
                <a:solidFill>
                  <a:srgbClr val="FFFF00"/>
                </a:solidFill>
              </a:rPr>
              <a:t> </a:t>
            </a:r>
            <a:r>
              <a:rPr lang="en-US" sz="2400" err="1">
                <a:solidFill>
                  <a:srgbClr val="FFFF00"/>
                </a:solidFill>
              </a:rPr>
              <a:t>của</a:t>
            </a:r>
            <a:r>
              <a:rPr lang="en-US" sz="2400">
                <a:solidFill>
                  <a:srgbClr val="FFFF00"/>
                </a:solidFill>
              </a:rPr>
              <a:t> </a:t>
            </a:r>
            <a:r>
              <a:rPr lang="en-US" sz="2400" err="1">
                <a:solidFill>
                  <a:srgbClr val="FFFF00"/>
                </a:solidFill>
              </a:rPr>
              <a:t>cộng</a:t>
            </a:r>
            <a:r>
              <a:rPr lang="en-US" sz="2400">
                <a:solidFill>
                  <a:srgbClr val="FFFF00"/>
                </a:solidFill>
              </a:rPr>
              <a:t> </a:t>
            </a:r>
            <a:r>
              <a:rPr lang="en-US" sz="2400" err="1">
                <a:solidFill>
                  <a:srgbClr val="FFFF00"/>
                </a:solidFill>
              </a:rPr>
              <a:t>đồng</a:t>
            </a:r>
            <a:r>
              <a:rPr lang="en-US" sz="2400">
                <a:solidFill>
                  <a:srgbClr val="FFFF00"/>
                </a:solidFill>
              </a:rPr>
              <a:t> </a:t>
            </a:r>
            <a:r>
              <a:rPr lang="en-US" sz="2400" err="1">
                <a:solidFill>
                  <a:srgbClr val="FFFF00"/>
                </a:solidFill>
              </a:rPr>
              <a:t>theo</a:t>
            </a:r>
            <a:r>
              <a:rPr lang="en-US" sz="2400">
                <a:solidFill>
                  <a:srgbClr val="FFFF00"/>
                </a:solidFill>
              </a:rPr>
              <a:t> </a:t>
            </a:r>
            <a:r>
              <a:rPr lang="en-US" sz="2400" err="1">
                <a:solidFill>
                  <a:srgbClr val="FFFF00"/>
                </a:solidFill>
              </a:rPr>
              <a:t>quy</a:t>
            </a:r>
            <a:r>
              <a:rPr lang="en-US" sz="2400">
                <a:solidFill>
                  <a:srgbClr val="FFFF00"/>
                </a:solidFill>
              </a:rPr>
              <a:t> </a:t>
            </a:r>
            <a:r>
              <a:rPr lang="en-US" sz="2400" err="1">
                <a:solidFill>
                  <a:srgbClr val="FFFF00"/>
                </a:solidFill>
              </a:rPr>
              <a:t>định</a:t>
            </a:r>
            <a:r>
              <a:rPr lang="en-US" sz="2400">
                <a:solidFill>
                  <a:srgbClr val="FFFF00"/>
                </a:solidFill>
              </a:rPr>
              <a:t> </a:t>
            </a:r>
            <a:r>
              <a:rPr lang="en-US" sz="2400" err="1">
                <a:solidFill>
                  <a:srgbClr val="FFFF00"/>
                </a:solidFill>
              </a:rPr>
              <a:t>của</a:t>
            </a:r>
            <a:r>
              <a:rPr lang="en-US" sz="2400">
                <a:solidFill>
                  <a:srgbClr val="FFFF00"/>
                </a:solidFill>
              </a:rPr>
              <a:t> </a:t>
            </a:r>
            <a:r>
              <a:rPr lang="en-US" sz="2400" err="1">
                <a:solidFill>
                  <a:srgbClr val="FFFF00"/>
                </a:solidFill>
              </a:rPr>
              <a:t>luật</a:t>
            </a:r>
            <a:r>
              <a:rPr lang="en-US" sz="2400">
                <a:solidFill>
                  <a:srgbClr val="FFFF00"/>
                </a:solidFill>
              </a:rPr>
              <a:t> </a:t>
            </a:r>
            <a:r>
              <a:rPr lang="en-US" sz="2400" err="1">
                <a:solidFill>
                  <a:srgbClr val="FFFF00"/>
                </a:solidFill>
              </a:rPr>
              <a:t>có</a:t>
            </a:r>
            <a:r>
              <a:rPr lang="en-US" sz="2400">
                <a:solidFill>
                  <a:srgbClr val="FFFF00"/>
                </a:solidFill>
              </a:rPr>
              <a:t> </a:t>
            </a:r>
            <a:r>
              <a:rPr lang="en-US" sz="2400" err="1">
                <a:solidFill>
                  <a:srgbClr val="FFFF00"/>
                </a:solidFill>
              </a:rPr>
              <a:t>liên</a:t>
            </a:r>
            <a:r>
              <a:rPr lang="en-US" sz="2400">
                <a:solidFill>
                  <a:srgbClr val="FFFF00"/>
                </a:solidFill>
              </a:rPr>
              <a:t> </a:t>
            </a:r>
            <a:r>
              <a:rPr lang="en-US" sz="2400" err="1">
                <a:solidFill>
                  <a:srgbClr val="FFFF00"/>
                </a:solidFill>
              </a:rPr>
              <a:t>quan</a:t>
            </a:r>
            <a:r>
              <a:rPr lang="en-US" sz="2400">
                <a:solidFill>
                  <a:srgbClr val="FFFF00"/>
                </a:solidFill>
              </a:rPr>
              <a:t>” </a:t>
            </a:r>
            <a:r>
              <a:rPr lang="en-US" sz="2400" err="1">
                <a:solidFill>
                  <a:srgbClr val="FFFF00"/>
                </a:solidFill>
              </a:rPr>
              <a:t>tại</a:t>
            </a:r>
            <a:r>
              <a:rPr lang="en-US" sz="2400">
                <a:solidFill>
                  <a:srgbClr val="FFFF00"/>
                </a:solidFill>
              </a:rPr>
              <a:t> </a:t>
            </a:r>
            <a:r>
              <a:rPr lang="en-US" sz="2400" err="1">
                <a:solidFill>
                  <a:srgbClr val="FFFF00"/>
                </a:solidFill>
              </a:rPr>
              <a:t>khoản</a:t>
            </a:r>
            <a:r>
              <a:rPr lang="en-US" sz="2400">
                <a:solidFill>
                  <a:srgbClr val="FFFF00"/>
                </a:solidFill>
              </a:rPr>
              <a:t> 3 </a:t>
            </a:r>
            <a:r>
              <a:rPr lang="en-US" sz="2400" err="1">
                <a:solidFill>
                  <a:srgbClr val="FFFF00"/>
                </a:solidFill>
              </a:rPr>
              <a:t>Điều</a:t>
            </a:r>
            <a:r>
              <a:rPr lang="en-US" sz="2400">
                <a:solidFill>
                  <a:srgbClr val="FFFF00"/>
                </a:solidFill>
              </a:rPr>
              <a:t> 7 </a:t>
            </a:r>
            <a:r>
              <a:rPr lang="en-US" sz="2400" err="1">
                <a:solidFill>
                  <a:srgbClr val="FFFF00"/>
                </a:solidFill>
              </a:rPr>
              <a:t>Luật</a:t>
            </a:r>
            <a:r>
              <a:rPr lang="en-US" sz="2400">
                <a:solidFill>
                  <a:srgbClr val="FFFF00"/>
                </a:solidFill>
              </a:rPr>
              <a:t> </a:t>
            </a:r>
            <a:r>
              <a:rPr lang="en-US" sz="2400" err="1">
                <a:solidFill>
                  <a:srgbClr val="FFFF00"/>
                </a:solidFill>
              </a:rPr>
              <a:t>Tiếp</a:t>
            </a:r>
            <a:r>
              <a:rPr lang="en-US" sz="2400">
                <a:solidFill>
                  <a:srgbClr val="FFFF00"/>
                </a:solidFill>
              </a:rPr>
              <a:t> </a:t>
            </a:r>
            <a:r>
              <a:rPr lang="en-US" sz="2400" err="1">
                <a:solidFill>
                  <a:srgbClr val="FFFF00"/>
                </a:solidFill>
              </a:rPr>
              <a:t>cận</a:t>
            </a:r>
            <a:r>
              <a:rPr lang="en-US" sz="2400">
                <a:solidFill>
                  <a:srgbClr val="FFFF00"/>
                </a:solidFill>
              </a:rPr>
              <a:t> </a:t>
            </a:r>
            <a:r>
              <a:rPr lang="en-US" sz="2400" err="1">
                <a:solidFill>
                  <a:srgbClr val="FFFF00"/>
                </a:solidFill>
              </a:rPr>
              <a:t>thông</a:t>
            </a:r>
            <a:r>
              <a:rPr lang="en-US" sz="2400">
                <a:solidFill>
                  <a:srgbClr val="FFFF00"/>
                </a:solidFill>
              </a:rPr>
              <a:t> tin </a:t>
            </a:r>
            <a:r>
              <a:rPr lang="en-US" sz="2400" err="1">
                <a:solidFill>
                  <a:srgbClr val="FFFF00"/>
                </a:solidFill>
              </a:rPr>
              <a:t>còn</a:t>
            </a:r>
            <a:r>
              <a:rPr lang="en-US" sz="2400">
                <a:solidFill>
                  <a:srgbClr val="FFFF00"/>
                </a:solidFill>
              </a:rPr>
              <a:t> </a:t>
            </a:r>
            <a:r>
              <a:rPr lang="en-US" sz="2400" err="1">
                <a:solidFill>
                  <a:srgbClr val="FFFF00"/>
                </a:solidFill>
              </a:rPr>
              <a:t>gặp</a:t>
            </a:r>
            <a:r>
              <a:rPr lang="en-US" sz="2400">
                <a:solidFill>
                  <a:srgbClr val="FFFF00"/>
                </a:solidFill>
              </a:rPr>
              <a:t> </a:t>
            </a:r>
            <a:r>
              <a:rPr lang="en-US" sz="2400" err="1">
                <a:solidFill>
                  <a:srgbClr val="FFFF00"/>
                </a:solidFill>
              </a:rPr>
              <a:t>khó</a:t>
            </a:r>
            <a:r>
              <a:rPr lang="en-US" sz="2400">
                <a:solidFill>
                  <a:srgbClr val="FFFF00"/>
                </a:solidFill>
              </a:rPr>
              <a:t> </a:t>
            </a:r>
            <a:r>
              <a:rPr lang="en-US" sz="2400" err="1">
                <a:solidFill>
                  <a:srgbClr val="FFFF00"/>
                </a:solidFill>
              </a:rPr>
              <a:t>khăn</a:t>
            </a:r>
            <a:r>
              <a:rPr lang="en-US" sz="2400">
                <a:solidFill>
                  <a:srgbClr val="FFFF00"/>
                </a:solidFill>
              </a:rPr>
              <a:t> do </a:t>
            </a:r>
            <a:r>
              <a:rPr lang="en-US" sz="2400" err="1">
                <a:solidFill>
                  <a:srgbClr val="FFFF00"/>
                </a:solidFill>
              </a:rPr>
              <a:t>không</a:t>
            </a:r>
            <a:r>
              <a:rPr lang="en-US" sz="2400">
                <a:solidFill>
                  <a:srgbClr val="FFFF00"/>
                </a:solidFill>
              </a:rPr>
              <a:t> </a:t>
            </a:r>
            <a:r>
              <a:rPr lang="en-US" sz="2400" err="1">
                <a:solidFill>
                  <a:srgbClr val="FFFF00"/>
                </a:solidFill>
              </a:rPr>
              <a:t>có</a:t>
            </a:r>
            <a:r>
              <a:rPr lang="en-US" sz="2400">
                <a:solidFill>
                  <a:srgbClr val="FFFF00"/>
                </a:solidFill>
              </a:rPr>
              <a:t> </a:t>
            </a:r>
            <a:r>
              <a:rPr lang="en-US" sz="2400" err="1">
                <a:solidFill>
                  <a:srgbClr val="FFFF00"/>
                </a:solidFill>
              </a:rPr>
              <a:t>tiêu</a:t>
            </a:r>
            <a:r>
              <a:rPr lang="en-US" sz="2400">
                <a:solidFill>
                  <a:srgbClr val="FFFF00"/>
                </a:solidFill>
              </a:rPr>
              <a:t> </a:t>
            </a:r>
            <a:r>
              <a:rPr lang="en-US" sz="2400" err="1">
                <a:solidFill>
                  <a:srgbClr val="FFFF00"/>
                </a:solidFill>
              </a:rPr>
              <a:t>chí</a:t>
            </a:r>
            <a:r>
              <a:rPr lang="en-US" sz="2400">
                <a:solidFill>
                  <a:srgbClr val="FFFF00"/>
                </a:solidFill>
              </a:rPr>
              <a:t> </a:t>
            </a:r>
            <a:r>
              <a:rPr lang="en-US" sz="2400" err="1">
                <a:solidFill>
                  <a:srgbClr val="FFFF00"/>
                </a:solidFill>
              </a:rPr>
              <a:t>cụ</a:t>
            </a:r>
            <a:r>
              <a:rPr lang="en-US" sz="2400">
                <a:solidFill>
                  <a:srgbClr val="FFFF00"/>
                </a:solidFill>
              </a:rPr>
              <a:t> </a:t>
            </a:r>
            <a:r>
              <a:rPr lang="en-US" sz="2400" err="1">
                <a:solidFill>
                  <a:srgbClr val="FFFF00"/>
                </a:solidFill>
              </a:rPr>
              <a:t>thể</a:t>
            </a:r>
            <a:r>
              <a:rPr lang="en-US" sz="2400">
                <a:solidFill>
                  <a:srgbClr val="FFFF00"/>
                </a:solidFill>
              </a:rPr>
              <a:t> </a:t>
            </a:r>
            <a:r>
              <a:rPr lang="en-US" sz="2400" err="1">
                <a:solidFill>
                  <a:srgbClr val="FFFF00"/>
                </a:solidFill>
              </a:rPr>
              <a:t>của</a:t>
            </a:r>
            <a:r>
              <a:rPr lang="en-US" sz="2400">
                <a:solidFill>
                  <a:srgbClr val="FFFF00"/>
                </a:solidFill>
              </a:rPr>
              <a:t> </a:t>
            </a:r>
            <a:r>
              <a:rPr lang="en-US" sz="2400" err="1">
                <a:solidFill>
                  <a:srgbClr val="FFFF00"/>
                </a:solidFill>
              </a:rPr>
              <a:t>các</a:t>
            </a:r>
            <a:r>
              <a:rPr lang="en-US" sz="2400">
                <a:solidFill>
                  <a:srgbClr val="FFFF00"/>
                </a:solidFill>
              </a:rPr>
              <a:t> </a:t>
            </a:r>
            <a:r>
              <a:rPr lang="en-US" sz="2400" err="1">
                <a:solidFill>
                  <a:srgbClr val="FFFF00"/>
                </a:solidFill>
              </a:rPr>
              <a:t>loại</a:t>
            </a:r>
            <a:r>
              <a:rPr lang="en-US" sz="2400">
                <a:solidFill>
                  <a:srgbClr val="FFFF00"/>
                </a:solidFill>
              </a:rPr>
              <a:t> </a:t>
            </a:r>
            <a:r>
              <a:rPr lang="en-US" sz="2400" err="1">
                <a:solidFill>
                  <a:srgbClr val="FFFF00"/>
                </a:solidFill>
              </a:rPr>
              <a:t>thông</a:t>
            </a:r>
            <a:r>
              <a:rPr lang="en-US" sz="2400">
                <a:solidFill>
                  <a:srgbClr val="FFFF00"/>
                </a:solidFill>
              </a:rPr>
              <a:t> tin </a:t>
            </a:r>
            <a:r>
              <a:rPr lang="en-US" sz="2400" err="1">
                <a:solidFill>
                  <a:srgbClr val="FFFF00"/>
                </a:solidFill>
              </a:rPr>
              <a:t>này</a:t>
            </a:r>
            <a:r>
              <a:rPr lang="en-US" sz="2400">
                <a:solidFill>
                  <a:srgbClr val="FFFF00"/>
                </a:solidFill>
              </a:rPr>
              <a:t>, </a:t>
            </a:r>
            <a:r>
              <a:rPr lang="en-US" sz="2400" err="1">
                <a:solidFill>
                  <a:srgbClr val="FFFF00"/>
                </a:solidFill>
              </a:rPr>
              <a:t>việc</a:t>
            </a:r>
            <a:r>
              <a:rPr lang="en-US" sz="2400">
                <a:solidFill>
                  <a:srgbClr val="FFFF00"/>
                </a:solidFill>
              </a:rPr>
              <a:t> </a:t>
            </a:r>
            <a:r>
              <a:rPr lang="en-US" sz="2400" err="1">
                <a:solidFill>
                  <a:srgbClr val="FFFF00"/>
                </a:solidFill>
              </a:rPr>
              <a:t>xác</a:t>
            </a:r>
            <a:r>
              <a:rPr lang="en-US" sz="2400">
                <a:solidFill>
                  <a:srgbClr val="FFFF00"/>
                </a:solidFill>
              </a:rPr>
              <a:t> </a:t>
            </a:r>
            <a:r>
              <a:rPr lang="en-US" sz="2400" err="1">
                <a:solidFill>
                  <a:srgbClr val="FFFF00"/>
                </a:solidFill>
              </a:rPr>
              <a:t>định</a:t>
            </a:r>
            <a:r>
              <a:rPr lang="en-US" sz="2400">
                <a:solidFill>
                  <a:srgbClr val="FFFF00"/>
                </a:solidFill>
              </a:rPr>
              <a:t> </a:t>
            </a:r>
            <a:r>
              <a:rPr lang="en-US" sz="2400" err="1">
                <a:solidFill>
                  <a:srgbClr val="FFFF00"/>
                </a:solidFill>
              </a:rPr>
              <a:t>chu</a:t>
            </a:r>
            <a:r>
              <a:rPr lang="en-US" sz="2400">
                <a:solidFill>
                  <a:srgbClr val="FFFF00"/>
                </a:solidFill>
              </a:rPr>
              <a:t>̉ </a:t>
            </a:r>
            <a:r>
              <a:rPr lang="en-US" sz="2400" err="1">
                <a:solidFill>
                  <a:srgbClr val="FFFF00"/>
                </a:solidFill>
              </a:rPr>
              <a:t>yếu</a:t>
            </a:r>
            <a:r>
              <a:rPr lang="en-US" sz="2400">
                <a:solidFill>
                  <a:srgbClr val="FFFF00"/>
                </a:solidFill>
              </a:rPr>
              <a:t> </a:t>
            </a:r>
            <a:r>
              <a:rPr lang="en-US" sz="2400" err="1">
                <a:solidFill>
                  <a:srgbClr val="FFFF00"/>
                </a:solidFill>
              </a:rPr>
              <a:t>dựa</a:t>
            </a:r>
            <a:r>
              <a:rPr lang="en-US" sz="2400">
                <a:solidFill>
                  <a:srgbClr val="FFFF00"/>
                </a:solidFill>
              </a:rPr>
              <a:t> </a:t>
            </a:r>
            <a:r>
              <a:rPr lang="en-US" sz="2400" err="1">
                <a:solidFill>
                  <a:srgbClr val="FFFF00"/>
                </a:solidFill>
              </a:rPr>
              <a:t>vào</a:t>
            </a:r>
            <a:r>
              <a:rPr lang="en-US" sz="2400">
                <a:solidFill>
                  <a:srgbClr val="FFFF00"/>
                </a:solidFill>
              </a:rPr>
              <a:t> ý </a:t>
            </a:r>
            <a:r>
              <a:rPr lang="en-US" sz="2400" err="1">
                <a:solidFill>
                  <a:srgbClr val="FFFF00"/>
                </a:solidFill>
              </a:rPr>
              <a:t>chí</a:t>
            </a:r>
            <a:r>
              <a:rPr lang="en-US" sz="2400">
                <a:solidFill>
                  <a:srgbClr val="FFFF00"/>
                </a:solidFill>
              </a:rPr>
              <a:t> </a:t>
            </a:r>
            <a:r>
              <a:rPr lang="en-US" sz="2400" err="1">
                <a:solidFill>
                  <a:srgbClr val="FFFF00"/>
                </a:solidFill>
              </a:rPr>
              <a:t>chu</a:t>
            </a:r>
            <a:r>
              <a:rPr lang="en-US" sz="2400">
                <a:solidFill>
                  <a:srgbClr val="FFFF00"/>
                </a:solidFill>
              </a:rPr>
              <a:t>̉ </a:t>
            </a:r>
            <a:r>
              <a:rPr lang="en-US" sz="2400" err="1">
                <a:solidFill>
                  <a:srgbClr val="FFFF00"/>
                </a:solidFill>
              </a:rPr>
              <a:t>quan</a:t>
            </a:r>
            <a:r>
              <a:rPr lang="en-US" sz="2400">
                <a:solidFill>
                  <a:srgbClr val="FFFF00"/>
                </a:solidFill>
              </a:rPr>
              <a:t> </a:t>
            </a:r>
            <a:r>
              <a:rPr lang="en-US" sz="2400" err="1">
                <a:solidFill>
                  <a:srgbClr val="FFFF00"/>
                </a:solidFill>
              </a:rPr>
              <a:t>của</a:t>
            </a:r>
            <a:r>
              <a:rPr lang="en-US" sz="2400">
                <a:solidFill>
                  <a:srgbClr val="FFFF00"/>
                </a:solidFill>
              </a:rPr>
              <a:t> </a:t>
            </a:r>
            <a:r>
              <a:rPr lang="en-US" sz="2400" err="1">
                <a:solidFill>
                  <a:srgbClr val="FFFF00"/>
                </a:solidFill>
              </a:rPr>
              <a:t>người</a:t>
            </a:r>
            <a:r>
              <a:rPr lang="en-US" sz="2400">
                <a:solidFill>
                  <a:srgbClr val="FFFF00"/>
                </a:solidFill>
              </a:rPr>
              <a:t> </a:t>
            </a:r>
            <a:r>
              <a:rPr lang="en-US" sz="2400" err="1">
                <a:solidFill>
                  <a:srgbClr val="FFFF00"/>
                </a:solidFill>
              </a:rPr>
              <a:t>cung</a:t>
            </a:r>
            <a:r>
              <a:rPr lang="en-US" sz="2400">
                <a:solidFill>
                  <a:srgbClr val="FFFF00"/>
                </a:solidFill>
              </a:rPr>
              <a:t> </a:t>
            </a:r>
            <a:r>
              <a:rPr lang="en-US" sz="2400" err="1">
                <a:solidFill>
                  <a:srgbClr val="FFFF00"/>
                </a:solidFill>
              </a:rPr>
              <a:t>cấp</a:t>
            </a:r>
            <a:r>
              <a:rPr lang="en-US" sz="2400">
                <a:solidFill>
                  <a:srgbClr val="FFFF00"/>
                </a:solidFill>
              </a:rPr>
              <a:t> </a:t>
            </a:r>
            <a:r>
              <a:rPr lang="en-US" sz="2400" err="1">
                <a:solidFill>
                  <a:srgbClr val="FFFF00"/>
                </a:solidFill>
              </a:rPr>
              <a:t>thông</a:t>
            </a:r>
            <a:r>
              <a:rPr lang="en-US" sz="2400">
                <a:solidFill>
                  <a:srgbClr val="FFFF00"/>
                </a:solidFill>
              </a:rPr>
              <a:t> tin.</a:t>
            </a:r>
          </a:p>
        </p:txBody>
      </p:sp>
    </p:spTree>
    <p:extLst>
      <p:ext uri="{BB962C8B-B14F-4D97-AF65-F5344CB8AC3E}">
        <p14:creationId xmlns:p14="http://schemas.microsoft.com/office/powerpoint/2010/main" val="3197755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0" y="628918"/>
            <a:ext cx="14630400" cy="620078"/>
          </a:xfrm>
          <a:prstGeom prst="rect">
            <a:avLst/>
          </a:prstGeom>
          <a:noFill/>
          <a:ln/>
        </p:spPr>
        <p:txBody>
          <a:bodyPr wrap="none" lIns="0" tIns="0" rIns="0" bIns="0" rtlCol="0" anchor="t"/>
          <a:lstStyle/>
          <a:p>
            <a:pPr marL="0" indent="0" algn="ctr">
              <a:lnSpc>
                <a:spcPts val="4850"/>
              </a:lnSpc>
              <a:buNone/>
            </a:pPr>
            <a:r>
              <a:rPr lang="en-US" sz="3900" b="1">
                <a:solidFill>
                  <a:srgbClr val="403011"/>
                </a:solidFill>
                <a:latin typeface="Arial" panose="020B0604020202020204" pitchFamily="34" charset="0"/>
                <a:ea typeface="Brygada 1918 Semi Bold" pitchFamily="34" charset="-122"/>
                <a:cs typeface="Arial" panose="020B0604020202020204" pitchFamily="34" charset="0"/>
              </a:rPr>
              <a:t>KHÓ KHĂN, VƯỚNG MẮC - CƠ SỞ HẠ TẦNG</a:t>
            </a:r>
            <a:endParaRPr lang="en-US" sz="3900" b="1"/>
          </a:p>
        </p:txBody>
      </p:sp>
      <p:sp>
        <p:nvSpPr>
          <p:cNvPr id="3" name="Text 1"/>
          <p:cNvSpPr/>
          <p:nvPr/>
        </p:nvSpPr>
        <p:spPr>
          <a:xfrm>
            <a:off x="793790" y="1416338"/>
            <a:ext cx="13042821" cy="635079"/>
          </a:xfrm>
          <a:prstGeom prst="rect">
            <a:avLst/>
          </a:prstGeom>
          <a:noFill/>
          <a:ln/>
        </p:spPr>
        <p:txBody>
          <a:bodyPr wrap="square" lIns="0" tIns="0" rIns="0" bIns="0" rtlCol="0" anchor="t"/>
          <a:lstStyle/>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Cơ sở hạ tầng, trình độ ứng dụng công nghệ thông tin, trang thiết bị của cơ quan nhà nước và của người dân tại các vùng sâu vùng xa, miền núi còn hạn chế nên khó khăn trong việc cập nhật, khai thác, cung cấp thông tin.</a:t>
            </a:r>
            <a:endParaRPr lang="en-US" sz="2200"/>
          </a:p>
        </p:txBody>
      </p:sp>
      <p:sp>
        <p:nvSpPr>
          <p:cNvPr id="4" name="Text 2"/>
          <p:cNvSpPr/>
          <p:nvPr/>
        </p:nvSpPr>
        <p:spPr>
          <a:xfrm>
            <a:off x="793790" y="3039486"/>
            <a:ext cx="6397347" cy="654963"/>
          </a:xfrm>
          <a:prstGeom prst="rect">
            <a:avLst/>
          </a:prstGeom>
          <a:noFill/>
          <a:ln/>
        </p:spPr>
        <p:txBody>
          <a:bodyPr wrap="none" lIns="0" tIns="0" rIns="0" bIns="0" rtlCol="0" anchor="t"/>
          <a:lstStyle/>
          <a:p>
            <a:pPr marL="0" indent="0" algn="ctr">
              <a:lnSpc>
                <a:spcPts val="5150"/>
              </a:lnSpc>
              <a:buNone/>
            </a:pPr>
            <a:r>
              <a:rPr lang="en-US" sz="5150" b="1">
                <a:solidFill>
                  <a:srgbClr val="403011"/>
                </a:solidFill>
                <a:latin typeface="Arial" panose="020B0604020202020204" pitchFamily="34" charset="0"/>
                <a:ea typeface="Brygada 1918 Semi Bold" pitchFamily="34" charset="-122"/>
                <a:cs typeface="Arial" panose="020B0604020202020204" pitchFamily="34" charset="0"/>
              </a:rPr>
              <a:t>31</a:t>
            </a:r>
            <a:endParaRPr lang="en-US" sz="5150" b="1"/>
          </a:p>
        </p:txBody>
      </p:sp>
      <p:sp>
        <p:nvSpPr>
          <p:cNvPr id="5" name="Text 3"/>
          <p:cNvSpPr/>
          <p:nvPr/>
        </p:nvSpPr>
        <p:spPr>
          <a:xfrm>
            <a:off x="1981914" y="3942456"/>
            <a:ext cx="4020979" cy="310158"/>
          </a:xfrm>
          <a:prstGeom prst="rect">
            <a:avLst/>
          </a:prstGeom>
          <a:noFill/>
          <a:ln/>
        </p:spPr>
        <p:txBody>
          <a:bodyPr wrap="none" lIns="0" tIns="0" rIns="0" bIns="0" rtlCol="0" anchor="t"/>
          <a:lstStyle/>
          <a:p>
            <a:pPr marL="0" indent="0" algn="ctr">
              <a:lnSpc>
                <a:spcPts val="2400"/>
              </a:lnSpc>
              <a:buNone/>
            </a:pPr>
            <a:r>
              <a:rPr lang="en-US" sz="2500" b="1">
                <a:solidFill>
                  <a:srgbClr val="403011"/>
                </a:solidFill>
                <a:latin typeface="Arial" panose="020B0604020202020204" pitchFamily="34" charset="0"/>
                <a:ea typeface="Brygada 1918 Semi Bold" pitchFamily="34" charset="-122"/>
                <a:cs typeface="Arial" panose="020B0604020202020204" pitchFamily="34" charset="0"/>
              </a:rPr>
              <a:t>Xã khu vực III, II, I tại Quảng Trị cũ</a:t>
            </a:r>
            <a:endParaRPr lang="en-US" sz="2500" b="1"/>
          </a:p>
        </p:txBody>
      </p:sp>
      <p:sp>
        <p:nvSpPr>
          <p:cNvPr id="6" name="Text 4"/>
          <p:cNvSpPr/>
          <p:nvPr/>
        </p:nvSpPr>
        <p:spPr>
          <a:xfrm>
            <a:off x="793790" y="4414093"/>
            <a:ext cx="12515810" cy="635079"/>
          </a:xfrm>
          <a:prstGeom prst="rect">
            <a:avLst/>
          </a:prstGeom>
          <a:noFill/>
          <a:ln/>
        </p:spPr>
        <p:txBody>
          <a:bodyPr wrap="square" lIns="0" tIns="0" rIns="0" bIns="0" rtlCol="0" anchor="t"/>
          <a:lstStyle/>
          <a:p>
            <a:pPr marL="0" indent="0" algn="ctr">
              <a:lnSpc>
                <a:spcPct val="150000"/>
              </a:lnSpc>
              <a:buNone/>
            </a:pPr>
            <a:r>
              <a:rPr lang="en-US" sz="2200" i="1">
                <a:solidFill>
                  <a:srgbClr val="403011"/>
                </a:solidFill>
                <a:latin typeface="Arial" panose="020B0604020202020204" pitchFamily="34" charset="0"/>
                <a:ea typeface="Brygada 1918" pitchFamily="34" charset="-122"/>
                <a:cs typeface="Arial" panose="020B0604020202020204" pitchFamily="34" charset="0"/>
              </a:rPr>
              <a:t>Thuộc vùng đồng bào dân tộc thiểu số và miền núi giai đoạn 2021-2025</a:t>
            </a:r>
            <a:endParaRPr lang="en-US" sz="2200" i="1"/>
          </a:p>
        </p:txBody>
      </p:sp>
      <p:sp>
        <p:nvSpPr>
          <p:cNvPr id="7" name="Text 5"/>
          <p:cNvSpPr/>
          <p:nvPr/>
        </p:nvSpPr>
        <p:spPr>
          <a:xfrm>
            <a:off x="7439144" y="3039486"/>
            <a:ext cx="6397466" cy="654963"/>
          </a:xfrm>
          <a:prstGeom prst="rect">
            <a:avLst/>
          </a:prstGeom>
          <a:noFill/>
          <a:ln/>
        </p:spPr>
        <p:txBody>
          <a:bodyPr wrap="none" lIns="0" tIns="0" rIns="0" bIns="0" rtlCol="0" anchor="t"/>
          <a:lstStyle/>
          <a:p>
            <a:pPr marL="0" indent="0" algn="ctr">
              <a:lnSpc>
                <a:spcPts val="5150"/>
              </a:lnSpc>
              <a:buNone/>
            </a:pPr>
            <a:r>
              <a:rPr lang="en-US" sz="5150" b="1">
                <a:solidFill>
                  <a:srgbClr val="403011"/>
                </a:solidFill>
                <a:latin typeface="Arial" panose="020B0604020202020204" pitchFamily="34" charset="0"/>
                <a:ea typeface="Brygada 1918 Semi Bold" pitchFamily="34" charset="-122"/>
                <a:cs typeface="Arial" panose="020B0604020202020204" pitchFamily="34" charset="0"/>
              </a:rPr>
              <a:t>15</a:t>
            </a:r>
            <a:endParaRPr lang="en-US" sz="5150" b="1"/>
          </a:p>
        </p:txBody>
      </p:sp>
      <p:sp>
        <p:nvSpPr>
          <p:cNvPr id="8" name="Text 6"/>
          <p:cNvSpPr/>
          <p:nvPr/>
        </p:nvSpPr>
        <p:spPr>
          <a:xfrm>
            <a:off x="8515945" y="3942456"/>
            <a:ext cx="4243745" cy="310158"/>
          </a:xfrm>
          <a:prstGeom prst="rect">
            <a:avLst/>
          </a:prstGeom>
          <a:noFill/>
          <a:ln/>
        </p:spPr>
        <p:txBody>
          <a:bodyPr wrap="none" lIns="0" tIns="0" rIns="0" bIns="0" rtlCol="0" anchor="t"/>
          <a:lstStyle/>
          <a:p>
            <a:pPr marL="0" indent="0" algn="ctr">
              <a:lnSpc>
                <a:spcPts val="2400"/>
              </a:lnSpc>
              <a:buNone/>
            </a:pPr>
            <a:r>
              <a:rPr lang="en-US" sz="2500" b="1">
                <a:solidFill>
                  <a:srgbClr val="403011"/>
                </a:solidFill>
                <a:latin typeface="Arial" panose="020B0604020202020204" pitchFamily="34" charset="0"/>
                <a:ea typeface="Brygada 1918 Semi Bold" pitchFamily="34" charset="-122"/>
                <a:cs typeface="Arial" panose="020B0604020202020204" pitchFamily="34" charset="0"/>
              </a:rPr>
              <a:t>Xã khu vực III, II, I tại Quảng Bình cũ</a:t>
            </a:r>
            <a:endParaRPr lang="en-US" sz="2500" b="1"/>
          </a:p>
        </p:txBody>
      </p:sp>
      <p:sp>
        <p:nvSpPr>
          <p:cNvPr id="10" name="Text 8"/>
          <p:cNvSpPr/>
          <p:nvPr/>
        </p:nvSpPr>
        <p:spPr>
          <a:xfrm>
            <a:off x="793790" y="5049172"/>
            <a:ext cx="13042821" cy="952619"/>
          </a:xfrm>
          <a:prstGeom prst="rect">
            <a:avLst/>
          </a:prstGeom>
          <a:noFill/>
          <a:ln/>
        </p:spPr>
        <p:txBody>
          <a:bodyPr wrap="square" lIns="0" tIns="0" rIns="0" bIns="0" rtlCol="0" anchor="t"/>
          <a:lstStyle/>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Tại địa bàn các xã này, do phân bố dân cư thưa, địa hình phức tạp, thiếu ổn định băng thông, đường truyền, cơ sở vật chất, trang thiết bị chưa đảm bảo (thiếu thiết bị scan, máy in, máy tính có kết nối…) hoặc cán bộ chưa được trang bị kỹ năng sử dụng hệ thống CNTT, dẫn đến việc tiếp nhận, giải quyết yêu cầu tiếp cận thông tin chưa đáp ứng yêu cầu.</a:t>
            </a:r>
            <a:endParaRPr lang="en-US" sz="22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48070" y="586799"/>
            <a:ext cx="6239113" cy="584359"/>
          </a:xfrm>
          <a:prstGeom prst="rect">
            <a:avLst/>
          </a:prstGeom>
          <a:noFill/>
          <a:ln/>
        </p:spPr>
        <p:txBody>
          <a:bodyPr wrap="none" lIns="0" tIns="0" rIns="0" bIns="0" rtlCol="0" anchor="t"/>
          <a:lstStyle/>
          <a:p>
            <a:pPr marL="0" indent="0" algn="l">
              <a:lnSpc>
                <a:spcPts val="4600"/>
              </a:lnSpc>
              <a:buNone/>
            </a:pPr>
            <a:r>
              <a:rPr lang="en-US" sz="3800" b="1">
                <a:solidFill>
                  <a:srgbClr val="403011"/>
                </a:solidFill>
                <a:latin typeface="Arial" panose="020B0604020202020204" pitchFamily="34" charset="0"/>
                <a:ea typeface="Brygada 1918 Semi Bold" pitchFamily="34" charset="-122"/>
                <a:cs typeface="Arial" panose="020B0604020202020204" pitchFamily="34" charset="0"/>
              </a:rPr>
              <a:t>TỔNG QUAN VỀ TỈNH QUẢNG TRỊ</a:t>
            </a:r>
            <a:endParaRPr lang="en-US" sz="3800" b="1"/>
          </a:p>
        </p:txBody>
      </p:sp>
      <p:sp>
        <p:nvSpPr>
          <p:cNvPr id="3" name="Text 1"/>
          <p:cNvSpPr/>
          <p:nvPr/>
        </p:nvSpPr>
        <p:spPr>
          <a:xfrm>
            <a:off x="748070" y="1547455"/>
            <a:ext cx="6339007" cy="897612"/>
          </a:xfrm>
          <a:prstGeom prst="rect">
            <a:avLst/>
          </a:prstGeom>
          <a:noFill/>
          <a:ln/>
        </p:spPr>
        <p:txBody>
          <a:bodyPr wrap="square" lIns="0" tIns="0" rIns="0" bIns="0" rtlCol="0" anchor="t"/>
          <a:lstStyle/>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Tỉnh Quảng Trị (sau sáp nhập) có diện tích tự nhiên 12.700 km², quy mô dân số 1.845.335 người, có 78 đơn vị hành chính cấp xã (69 xã, 08 phường, 01 đặc khu).</a:t>
            </a:r>
            <a:endParaRPr lang="en-US" sz="2200"/>
          </a:p>
        </p:txBody>
      </p:sp>
      <p:sp>
        <p:nvSpPr>
          <p:cNvPr id="4" name="Text 2"/>
          <p:cNvSpPr/>
          <p:nvPr/>
        </p:nvSpPr>
        <p:spPr>
          <a:xfrm>
            <a:off x="748070" y="3567707"/>
            <a:ext cx="6339007" cy="598408"/>
          </a:xfrm>
          <a:prstGeom prst="rect">
            <a:avLst/>
          </a:prstGeom>
          <a:noFill/>
          <a:ln/>
        </p:spPr>
        <p:txBody>
          <a:bodyPr wrap="square" lIns="0" tIns="0" rIns="0" bIns="0" rtlCol="0" anchor="t"/>
          <a:lstStyle/>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Với vị trí địa lý, quy mô dân số và nền kinh tế đang phát triển, việc triển khai hiệu quả Luật Tiếp cận thông tin góp phần:</a:t>
            </a:r>
            <a:endParaRPr lang="en-US" sz="2200"/>
          </a:p>
        </p:txBody>
      </p:sp>
      <p:sp>
        <p:nvSpPr>
          <p:cNvPr id="5" name="Text 3"/>
          <p:cNvSpPr/>
          <p:nvPr/>
        </p:nvSpPr>
        <p:spPr>
          <a:xfrm>
            <a:off x="740449" y="5212555"/>
            <a:ext cx="6339007" cy="299204"/>
          </a:xfrm>
          <a:prstGeom prst="rect">
            <a:avLst/>
          </a:prstGeom>
          <a:noFill/>
          <a:ln/>
        </p:spPr>
        <p:txBody>
          <a:bodyPr wrap="none" lIns="0" tIns="0" rIns="0" bIns="0" rtlCol="0" anchor="t"/>
          <a:lstStyle/>
          <a:p>
            <a:pPr marL="342900" indent="-342900" algn="l">
              <a:lnSpc>
                <a:spcPts val="2350"/>
              </a:lnSpc>
              <a:buSzPct val="100000"/>
              <a:buChar char="•"/>
            </a:pPr>
            <a:r>
              <a:rPr lang="en-US" sz="2200">
                <a:solidFill>
                  <a:srgbClr val="403011"/>
                </a:solidFill>
                <a:latin typeface="Arial" panose="020B0604020202020204" pitchFamily="34" charset="0"/>
                <a:ea typeface="Brygada 1918" pitchFamily="34" charset="-122"/>
                <a:cs typeface="Arial" panose="020B0604020202020204" pitchFamily="34" charset="0"/>
              </a:rPr>
              <a:t>Nâng cao hiệu quả quản lý Nhà nước</a:t>
            </a:r>
            <a:endParaRPr lang="en-US" sz="2200"/>
          </a:p>
        </p:txBody>
      </p:sp>
      <p:sp>
        <p:nvSpPr>
          <p:cNvPr id="6" name="Text 4"/>
          <p:cNvSpPr/>
          <p:nvPr/>
        </p:nvSpPr>
        <p:spPr>
          <a:xfrm>
            <a:off x="740449" y="5749870"/>
            <a:ext cx="6339007" cy="299204"/>
          </a:xfrm>
          <a:prstGeom prst="rect">
            <a:avLst/>
          </a:prstGeom>
          <a:noFill/>
          <a:ln/>
        </p:spPr>
        <p:txBody>
          <a:bodyPr wrap="none" lIns="0" tIns="0" rIns="0" bIns="0" rtlCol="0" anchor="t"/>
          <a:lstStyle/>
          <a:p>
            <a:pPr marL="342900" indent="-342900" algn="l">
              <a:lnSpc>
                <a:spcPts val="2350"/>
              </a:lnSpc>
              <a:buSzPct val="100000"/>
              <a:buChar char="•"/>
            </a:pPr>
            <a:r>
              <a:rPr lang="en-US" sz="2200">
                <a:solidFill>
                  <a:srgbClr val="403011"/>
                </a:solidFill>
                <a:latin typeface="Arial" panose="020B0604020202020204" pitchFamily="34" charset="0"/>
                <a:ea typeface="Brygada 1918" pitchFamily="34" charset="-122"/>
                <a:cs typeface="Arial" panose="020B0604020202020204" pitchFamily="34" charset="0"/>
              </a:rPr>
              <a:t>Thu hút đầu tư</a:t>
            </a:r>
            <a:endParaRPr lang="en-US" sz="2200"/>
          </a:p>
        </p:txBody>
      </p:sp>
      <p:sp>
        <p:nvSpPr>
          <p:cNvPr id="7" name="Text 5"/>
          <p:cNvSpPr/>
          <p:nvPr/>
        </p:nvSpPr>
        <p:spPr>
          <a:xfrm>
            <a:off x="740449" y="6287185"/>
            <a:ext cx="6339007" cy="299204"/>
          </a:xfrm>
          <a:prstGeom prst="rect">
            <a:avLst/>
          </a:prstGeom>
          <a:noFill/>
          <a:ln/>
        </p:spPr>
        <p:txBody>
          <a:bodyPr wrap="none" lIns="0" tIns="0" rIns="0" bIns="0" rtlCol="0" anchor="t"/>
          <a:lstStyle/>
          <a:p>
            <a:pPr marL="342900" indent="-342900" algn="l">
              <a:lnSpc>
                <a:spcPts val="2350"/>
              </a:lnSpc>
              <a:buSzPct val="100000"/>
              <a:buChar char="•"/>
            </a:pPr>
            <a:r>
              <a:rPr lang="en-US" sz="2200">
                <a:solidFill>
                  <a:srgbClr val="403011"/>
                </a:solidFill>
                <a:latin typeface="Arial" panose="020B0604020202020204" pitchFamily="34" charset="0"/>
                <a:ea typeface="Brygada 1918" pitchFamily="34" charset="-122"/>
                <a:cs typeface="Arial" panose="020B0604020202020204" pitchFamily="34" charset="0"/>
              </a:rPr>
              <a:t>Giải quyết khiếu nại, khiếu kiện</a:t>
            </a:r>
            <a:endParaRPr lang="en-US" sz="2200"/>
          </a:p>
        </p:txBody>
      </p:sp>
      <p:sp>
        <p:nvSpPr>
          <p:cNvPr id="8" name="Text 6"/>
          <p:cNvSpPr/>
          <p:nvPr/>
        </p:nvSpPr>
        <p:spPr>
          <a:xfrm>
            <a:off x="740449" y="6786401"/>
            <a:ext cx="6339007" cy="299204"/>
          </a:xfrm>
          <a:prstGeom prst="rect">
            <a:avLst/>
          </a:prstGeom>
          <a:noFill/>
          <a:ln/>
        </p:spPr>
        <p:txBody>
          <a:bodyPr wrap="none" lIns="0" tIns="0" rIns="0" bIns="0" rtlCol="0" anchor="t"/>
          <a:lstStyle/>
          <a:p>
            <a:pPr marL="342900" indent="-342900" algn="l">
              <a:lnSpc>
                <a:spcPts val="2350"/>
              </a:lnSpc>
              <a:buSzPct val="100000"/>
              <a:buChar char="•"/>
            </a:pPr>
            <a:r>
              <a:rPr lang="en-US" sz="2200">
                <a:solidFill>
                  <a:srgbClr val="403011"/>
                </a:solidFill>
                <a:latin typeface="Arial" panose="020B0604020202020204" pitchFamily="34" charset="0"/>
                <a:ea typeface="Brygada 1918" pitchFamily="34" charset="-122"/>
                <a:cs typeface="Arial" panose="020B0604020202020204" pitchFamily="34" charset="0"/>
              </a:rPr>
              <a:t>Tăng cường niềm tin của Nhân dân đối với </a:t>
            </a:r>
          </a:p>
          <a:p>
            <a:pPr algn="l">
              <a:lnSpc>
                <a:spcPts val="2350"/>
              </a:lnSpc>
              <a:buSzPct val="100000"/>
            </a:pPr>
            <a:r>
              <a:rPr lang="en-US" sz="2200">
                <a:solidFill>
                  <a:srgbClr val="403011"/>
                </a:solidFill>
                <a:latin typeface="Arial" panose="020B0604020202020204" pitchFamily="34" charset="0"/>
                <a:ea typeface="Brygada 1918" pitchFamily="34" charset="-122"/>
                <a:cs typeface="Arial" panose="020B0604020202020204" pitchFamily="34" charset="0"/>
              </a:rPr>
              <a:t>Đảng, Nhà nước</a:t>
            </a:r>
            <a:endParaRPr lang="en-US" sz="2200"/>
          </a:p>
        </p:txBody>
      </p:sp>
      <p:pic>
        <p:nvPicPr>
          <p:cNvPr id="9" name="Image 0" descr="preencoded.png"/>
          <p:cNvPicPr>
            <a:picLocks noChangeAspect="1"/>
          </p:cNvPicPr>
          <p:nvPr/>
        </p:nvPicPr>
        <p:blipFill>
          <a:blip r:embed="rId3"/>
          <a:stretch>
            <a:fillRect/>
          </a:stretch>
        </p:blipFill>
        <p:spPr>
          <a:xfrm>
            <a:off x="7550944" y="1589603"/>
            <a:ext cx="6339007" cy="633900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0" y="1136213"/>
            <a:ext cx="14630400" cy="620078"/>
          </a:xfrm>
          <a:prstGeom prst="rect">
            <a:avLst/>
          </a:prstGeom>
          <a:noFill/>
          <a:ln/>
        </p:spPr>
        <p:txBody>
          <a:bodyPr wrap="none" lIns="0" tIns="0" rIns="0" bIns="0" rtlCol="0" anchor="t"/>
          <a:lstStyle/>
          <a:p>
            <a:pPr marL="0" indent="0" algn="ctr">
              <a:lnSpc>
                <a:spcPts val="4850"/>
              </a:lnSpc>
              <a:buNone/>
            </a:pPr>
            <a:r>
              <a:rPr lang="en-US" sz="3900" b="1">
                <a:solidFill>
                  <a:srgbClr val="403011"/>
                </a:solidFill>
                <a:latin typeface="Arial" panose="020B0604020202020204" pitchFamily="34" charset="0"/>
                <a:ea typeface="Brygada 1918 Semi Bold" pitchFamily="34" charset="-122"/>
                <a:cs typeface="Arial" panose="020B0604020202020204" pitchFamily="34" charset="0"/>
              </a:rPr>
              <a:t>KHÓ KHĂN, VƯỚNG MẮC - CÁN BỘ VÀ NGƯỜI DÂN</a:t>
            </a:r>
            <a:endParaRPr lang="en-US" sz="3900" b="1"/>
          </a:p>
        </p:txBody>
      </p:sp>
      <p:sp>
        <p:nvSpPr>
          <p:cNvPr id="3" name="Text 1"/>
          <p:cNvSpPr/>
          <p:nvPr/>
        </p:nvSpPr>
        <p:spPr>
          <a:xfrm>
            <a:off x="793790" y="2252305"/>
            <a:ext cx="2480905" cy="310158"/>
          </a:xfrm>
          <a:prstGeom prst="rect">
            <a:avLst/>
          </a:prstGeom>
          <a:noFill/>
          <a:ln/>
        </p:spPr>
        <p:txBody>
          <a:bodyPr wrap="none" lIns="0" tIns="0" rIns="0" bIns="0" rtlCol="0" anchor="t"/>
          <a:lstStyle/>
          <a:p>
            <a:pPr marL="0" indent="0" algn="l">
              <a:lnSpc>
                <a:spcPts val="2400"/>
              </a:lnSpc>
              <a:buNone/>
            </a:pPr>
            <a:r>
              <a:rPr lang="en-US" sz="2500" u="sng">
                <a:solidFill>
                  <a:srgbClr val="FF0000"/>
                </a:solidFill>
                <a:latin typeface="Arial" panose="020B0604020202020204" pitchFamily="34" charset="0"/>
                <a:ea typeface="Brygada 1918 Semi Bold" pitchFamily="34" charset="-122"/>
                <a:cs typeface="Arial" panose="020B0604020202020204" pitchFamily="34" charset="0"/>
              </a:rPr>
              <a:t>Cán bộ đầu mối</a:t>
            </a:r>
            <a:endParaRPr lang="en-US" sz="2500" u="sng">
              <a:solidFill>
                <a:srgbClr val="FF0000"/>
              </a:solidFill>
            </a:endParaRPr>
          </a:p>
        </p:txBody>
      </p:sp>
      <p:sp>
        <p:nvSpPr>
          <p:cNvPr id="4" name="Text 2"/>
          <p:cNvSpPr/>
          <p:nvPr/>
        </p:nvSpPr>
        <p:spPr>
          <a:xfrm>
            <a:off x="793790" y="2760821"/>
            <a:ext cx="6279356" cy="1587698"/>
          </a:xfrm>
          <a:prstGeom prst="rect">
            <a:avLst/>
          </a:prstGeom>
          <a:noFill/>
          <a:ln/>
        </p:spPr>
        <p:txBody>
          <a:bodyPr wrap="square" lIns="0" tIns="0" rIns="0" bIns="0" rtlCol="0" anchor="t"/>
          <a:lstStyle/>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Cán bộ đầu mối phục vụ công tác tiếp cận thông tin chủ yếu làm việc kiêm nhiệm; việc bồi dưỡng kiến thức pháp luật, tập huấn nghiệp vụ công tác tiếp cận thông tin cho các đối tượng này chưa được thường xuyên nên quá trình tham mưu trong việc cung cấp thông tin còn lúng túng.</a:t>
            </a:r>
            <a:endParaRPr lang="en-US" sz="2200"/>
          </a:p>
        </p:txBody>
      </p:sp>
      <p:sp>
        <p:nvSpPr>
          <p:cNvPr id="5" name="Text 3"/>
          <p:cNvSpPr/>
          <p:nvPr/>
        </p:nvSpPr>
        <p:spPr>
          <a:xfrm>
            <a:off x="7564874" y="2252305"/>
            <a:ext cx="2480905" cy="310158"/>
          </a:xfrm>
          <a:prstGeom prst="rect">
            <a:avLst/>
          </a:prstGeom>
          <a:noFill/>
          <a:ln/>
        </p:spPr>
        <p:txBody>
          <a:bodyPr wrap="none" lIns="0" tIns="0" rIns="0" bIns="0" rtlCol="0" anchor="t"/>
          <a:lstStyle/>
          <a:p>
            <a:pPr marL="0" indent="0" algn="l">
              <a:lnSpc>
                <a:spcPts val="2400"/>
              </a:lnSpc>
              <a:buNone/>
            </a:pPr>
            <a:r>
              <a:rPr lang="en-US" sz="2500" u="sng">
                <a:solidFill>
                  <a:srgbClr val="FF0000"/>
                </a:solidFill>
                <a:latin typeface="Arial" panose="020B0604020202020204" pitchFamily="34" charset="0"/>
                <a:ea typeface="Brygada 1918 Semi Bold" pitchFamily="34" charset="-122"/>
                <a:cs typeface="Arial" panose="020B0604020202020204" pitchFamily="34" charset="0"/>
              </a:rPr>
              <a:t>Người dân</a:t>
            </a:r>
            <a:endParaRPr lang="en-US" sz="2500" u="sng">
              <a:solidFill>
                <a:srgbClr val="FF0000"/>
              </a:solidFill>
            </a:endParaRPr>
          </a:p>
        </p:txBody>
      </p:sp>
      <p:sp>
        <p:nvSpPr>
          <p:cNvPr id="6" name="Text 4"/>
          <p:cNvSpPr/>
          <p:nvPr/>
        </p:nvSpPr>
        <p:spPr>
          <a:xfrm>
            <a:off x="7564874" y="2760821"/>
            <a:ext cx="6279356" cy="1270159"/>
          </a:xfrm>
          <a:prstGeom prst="rect">
            <a:avLst/>
          </a:prstGeom>
          <a:noFill/>
          <a:ln/>
        </p:spPr>
        <p:txBody>
          <a:bodyPr wrap="square" lIns="0" tIns="0" rIns="0" bIns="0" rtlCol="0" anchor="t"/>
          <a:lstStyle/>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Công dân chưa thực sự phát huy quyền tiếp cận thông tin của mình nên ở một số ngành, lĩnh vực và một số địa phương việc yêu cầu cung cấp thông tin theo quy trình của Luật chưa phát sinh hoặc phát sinh rất ít (như lĩnh vực khoa học và công nghệ, tài chính, y tế…).</a:t>
            </a:r>
            <a:endParaRPr lang="en-US" sz="2200"/>
          </a:p>
        </p:txBody>
      </p:sp>
      <p:sp>
        <p:nvSpPr>
          <p:cNvPr id="7" name="Text 5"/>
          <p:cNvSpPr/>
          <p:nvPr/>
        </p:nvSpPr>
        <p:spPr>
          <a:xfrm>
            <a:off x="7564874" y="5797074"/>
            <a:ext cx="6279356" cy="952619"/>
          </a:xfrm>
          <a:prstGeom prst="rect">
            <a:avLst/>
          </a:prstGeom>
          <a:noFill/>
          <a:ln/>
        </p:spPr>
        <p:txBody>
          <a:bodyPr wrap="square" lIns="0" tIns="0" rIns="0" bIns="0" rtlCol="0" anchor="t"/>
          <a:lstStyle/>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Bản thân người dân đồng bào dân tộc chưa biết được quyền tiếp cận thông tin và cũng không có điều kiện trong thực hiện quyền tiếp cận thông tin.</a:t>
            </a:r>
            <a:endParaRPr lang="en-US" sz="22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572718" y="743919"/>
            <a:ext cx="9453967" cy="100738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a:solidFill>
                  <a:schemeClr val="tx1"/>
                </a:solidFill>
                <a:latin typeface="Times New Roman" panose="02020603050405020304" pitchFamily="18" charset="0"/>
                <a:cs typeface="Times New Roman" panose="02020603050405020304" pitchFamily="18" charset="0"/>
              </a:rPr>
              <a:t>MỘT SỐ KIẾN NGHỊ, ĐỀ XUẤT </a:t>
            </a:r>
          </a:p>
          <a:p>
            <a:pPr algn="ctr"/>
            <a:r>
              <a:rPr lang="en-US" sz="3200">
                <a:solidFill>
                  <a:schemeClr val="tx1"/>
                </a:solidFill>
                <a:latin typeface="Times New Roman" panose="02020603050405020304" pitchFamily="18" charset="0"/>
                <a:cs typeface="Times New Roman" panose="02020603050405020304" pitchFamily="18" charset="0"/>
              </a:rPr>
              <a:t>HOÀN THIỆN PHÁP LUẬT</a:t>
            </a:r>
          </a:p>
        </p:txBody>
      </p:sp>
      <p:sp>
        <p:nvSpPr>
          <p:cNvPr id="3" name="Oval 2"/>
          <p:cNvSpPr/>
          <p:nvPr/>
        </p:nvSpPr>
        <p:spPr>
          <a:xfrm>
            <a:off x="976394" y="2665709"/>
            <a:ext cx="7160216" cy="2510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err="1"/>
              <a:t>Cần</a:t>
            </a:r>
            <a:r>
              <a:rPr lang="en-US" sz="2400"/>
              <a:t> </a:t>
            </a:r>
            <a:r>
              <a:rPr lang="en-US" sz="2400" err="1"/>
              <a:t>thiết</a:t>
            </a:r>
            <a:r>
              <a:rPr lang="en-US" sz="2400"/>
              <a:t> </a:t>
            </a:r>
            <a:r>
              <a:rPr lang="en-US" sz="2400" err="1"/>
              <a:t>quy</a:t>
            </a:r>
            <a:r>
              <a:rPr lang="en-US" sz="2400"/>
              <a:t> </a:t>
            </a:r>
            <a:r>
              <a:rPr lang="en-US" sz="2400" err="1"/>
              <a:t>định</a:t>
            </a:r>
            <a:r>
              <a:rPr lang="en-US" sz="2400"/>
              <a:t> chi </a:t>
            </a:r>
            <a:r>
              <a:rPr lang="en-US" sz="2400" err="1"/>
              <a:t>tiết</a:t>
            </a:r>
            <a:r>
              <a:rPr lang="en-US" sz="2400"/>
              <a:t> </a:t>
            </a:r>
            <a:r>
              <a:rPr lang="en-US" sz="2400" err="1"/>
              <a:t>va</a:t>
            </a:r>
            <a:r>
              <a:rPr lang="en-US" sz="2400"/>
              <a:t>̀ </a:t>
            </a:r>
            <a:r>
              <a:rPr lang="en-US" sz="2400" err="1"/>
              <a:t>hướng</a:t>
            </a:r>
            <a:r>
              <a:rPr lang="en-US" sz="2400"/>
              <a:t> </a:t>
            </a:r>
            <a:r>
              <a:rPr lang="en-US" sz="2400" err="1"/>
              <a:t>dẫn</a:t>
            </a:r>
            <a:r>
              <a:rPr lang="en-US" sz="2400"/>
              <a:t> </a:t>
            </a:r>
            <a:r>
              <a:rPr lang="en-US" sz="2400" err="1"/>
              <a:t>thi</a:t>
            </a:r>
            <a:r>
              <a:rPr lang="en-US" sz="2400"/>
              <a:t> </a:t>
            </a:r>
            <a:r>
              <a:rPr lang="en-US" sz="2400" err="1"/>
              <a:t>hành</a:t>
            </a:r>
            <a:r>
              <a:rPr lang="en-US" sz="2400"/>
              <a:t> </a:t>
            </a:r>
            <a:r>
              <a:rPr lang="en-US" sz="2400" err="1"/>
              <a:t>Điều</a:t>
            </a:r>
            <a:r>
              <a:rPr lang="en-US" sz="2400"/>
              <a:t> 6, </a:t>
            </a:r>
            <a:r>
              <a:rPr lang="en-US" sz="2400" err="1"/>
              <a:t>Điều</a:t>
            </a:r>
            <a:r>
              <a:rPr lang="en-US" sz="2400"/>
              <a:t> 7 </a:t>
            </a:r>
            <a:r>
              <a:rPr lang="en-US" sz="2400" err="1"/>
              <a:t>Luật</a:t>
            </a:r>
            <a:r>
              <a:rPr lang="en-US" sz="2400"/>
              <a:t> </a:t>
            </a:r>
            <a:r>
              <a:rPr lang="en-US" sz="2400" err="1"/>
              <a:t>Tiếp</a:t>
            </a:r>
            <a:r>
              <a:rPr lang="en-US" sz="2400"/>
              <a:t> </a:t>
            </a:r>
            <a:r>
              <a:rPr lang="en-US" sz="2400" err="1"/>
              <a:t>cận</a:t>
            </a:r>
            <a:r>
              <a:rPr lang="en-US" sz="2400"/>
              <a:t> </a:t>
            </a:r>
            <a:r>
              <a:rPr lang="en-US" sz="2400" err="1"/>
              <a:t>thông</a:t>
            </a:r>
            <a:r>
              <a:rPr lang="en-US" sz="2400"/>
              <a:t> tin </a:t>
            </a:r>
            <a:r>
              <a:rPr lang="en-US" sz="2400" err="1"/>
              <a:t>để</a:t>
            </a:r>
            <a:r>
              <a:rPr lang="en-US" sz="2400"/>
              <a:t> </a:t>
            </a:r>
            <a:r>
              <a:rPr lang="en-US" sz="2400" err="1"/>
              <a:t>áp</a:t>
            </a:r>
            <a:r>
              <a:rPr lang="en-US" sz="2400"/>
              <a:t> </a:t>
            </a:r>
            <a:r>
              <a:rPr lang="en-US" sz="2400" err="1"/>
              <a:t>dụng</a:t>
            </a:r>
            <a:r>
              <a:rPr lang="en-US" sz="2400"/>
              <a:t> </a:t>
            </a:r>
            <a:r>
              <a:rPr lang="en-US" sz="2400" err="1"/>
              <a:t>thống</a:t>
            </a:r>
            <a:r>
              <a:rPr lang="en-US" sz="2400"/>
              <a:t> </a:t>
            </a:r>
            <a:r>
              <a:rPr lang="en-US" sz="2400" err="1"/>
              <a:t>nhất</a:t>
            </a:r>
            <a:r>
              <a:rPr lang="en-US" sz="2400"/>
              <a:t>, </a:t>
            </a:r>
            <a:r>
              <a:rPr lang="en-US" sz="2400" err="1"/>
              <a:t>đơn</a:t>
            </a:r>
            <a:r>
              <a:rPr lang="en-US" sz="2400"/>
              <a:t> </a:t>
            </a:r>
            <a:r>
              <a:rPr lang="en-US" sz="2400" err="1"/>
              <a:t>giản</a:t>
            </a:r>
            <a:r>
              <a:rPr lang="en-US" sz="2400"/>
              <a:t> </a:t>
            </a:r>
            <a:r>
              <a:rPr lang="en-US" sz="2400" err="1"/>
              <a:t>hoa</a:t>
            </a:r>
            <a:r>
              <a:rPr lang="en-US" sz="2400"/>
              <a:t>́ </a:t>
            </a:r>
            <a:r>
              <a:rPr lang="en-US" sz="2400" err="1"/>
              <a:t>trình</a:t>
            </a:r>
            <a:r>
              <a:rPr lang="en-US" sz="2400"/>
              <a:t> </a:t>
            </a:r>
            <a:r>
              <a:rPr lang="en-US" sz="2400" err="1"/>
              <a:t>tư</a:t>
            </a:r>
            <a:r>
              <a:rPr lang="en-US" sz="2400"/>
              <a:t>̣, </a:t>
            </a:r>
            <a:r>
              <a:rPr lang="en-US" sz="2400" err="1"/>
              <a:t>thu</a:t>
            </a:r>
            <a:r>
              <a:rPr lang="en-US" sz="2400"/>
              <a:t>̉ </a:t>
            </a:r>
            <a:r>
              <a:rPr lang="en-US" sz="2400" err="1"/>
              <a:t>tục</a:t>
            </a:r>
            <a:r>
              <a:rPr lang="en-US" sz="2400"/>
              <a:t> </a:t>
            </a:r>
            <a:r>
              <a:rPr lang="en-US" sz="2400" err="1"/>
              <a:t>cung</a:t>
            </a:r>
            <a:r>
              <a:rPr lang="en-US" sz="2400"/>
              <a:t> </a:t>
            </a:r>
            <a:r>
              <a:rPr lang="en-US" sz="2400" err="1"/>
              <a:t>cấp</a:t>
            </a:r>
            <a:r>
              <a:rPr lang="en-US" sz="2400"/>
              <a:t> </a:t>
            </a:r>
            <a:r>
              <a:rPr lang="en-US" sz="2400" err="1"/>
              <a:t>thông</a:t>
            </a:r>
            <a:r>
              <a:rPr lang="en-US" sz="2400"/>
              <a:t> tin </a:t>
            </a:r>
            <a:r>
              <a:rPr lang="en-US" sz="2400" err="1"/>
              <a:t>theo</a:t>
            </a:r>
            <a:r>
              <a:rPr lang="en-US" sz="2400"/>
              <a:t> </a:t>
            </a:r>
            <a:r>
              <a:rPr lang="en-US" sz="2400" err="1"/>
              <a:t>yêu</a:t>
            </a:r>
            <a:r>
              <a:rPr lang="en-US" sz="2400"/>
              <a:t> </a:t>
            </a:r>
            <a:r>
              <a:rPr lang="en-US" sz="2400" err="1"/>
              <a:t>cầu</a:t>
            </a:r>
            <a:r>
              <a:rPr lang="en-US" sz="2400"/>
              <a:t> </a:t>
            </a:r>
            <a:r>
              <a:rPr lang="en-US" sz="2400" err="1"/>
              <a:t>của</a:t>
            </a:r>
            <a:r>
              <a:rPr lang="en-US" sz="2400"/>
              <a:t> </a:t>
            </a:r>
            <a:r>
              <a:rPr lang="en-US" sz="2400" err="1"/>
              <a:t>công</a:t>
            </a:r>
            <a:r>
              <a:rPr lang="en-US" sz="2400"/>
              <a:t> </a:t>
            </a:r>
            <a:r>
              <a:rPr lang="en-US" sz="2400" err="1"/>
              <a:t>dân</a:t>
            </a:r>
            <a:endParaRPr lang="en-US" sz="2400"/>
          </a:p>
        </p:txBody>
      </p:sp>
      <p:sp>
        <p:nvSpPr>
          <p:cNvPr id="4" name="Oval 3"/>
          <p:cNvSpPr/>
          <p:nvPr/>
        </p:nvSpPr>
        <p:spPr>
          <a:xfrm>
            <a:off x="6354305" y="4417017"/>
            <a:ext cx="6803756" cy="334763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200" err="1"/>
              <a:t>Nghiên</a:t>
            </a:r>
            <a:r>
              <a:rPr lang="en-US" sz="2200"/>
              <a:t> </a:t>
            </a:r>
            <a:r>
              <a:rPr lang="en-US" sz="2200" err="1"/>
              <a:t>cứu</a:t>
            </a:r>
            <a:r>
              <a:rPr lang="en-US" sz="2200"/>
              <a:t> </a:t>
            </a:r>
            <a:r>
              <a:rPr lang="en-US" sz="2200" err="1"/>
              <a:t>mở</a:t>
            </a:r>
            <a:r>
              <a:rPr lang="en-US" sz="2200"/>
              <a:t> </a:t>
            </a:r>
            <a:r>
              <a:rPr lang="en-US" sz="2200" err="1"/>
              <a:t>rộng</a:t>
            </a:r>
            <a:r>
              <a:rPr lang="en-US" sz="2200"/>
              <a:t> </a:t>
            </a:r>
            <a:r>
              <a:rPr lang="en-US" sz="2200" err="1"/>
              <a:t>phạm</a:t>
            </a:r>
            <a:r>
              <a:rPr lang="en-US" sz="2200"/>
              <a:t> vi </a:t>
            </a:r>
            <a:r>
              <a:rPr lang="en-US" sz="2200" err="1"/>
              <a:t>điều</a:t>
            </a:r>
            <a:r>
              <a:rPr lang="en-US" sz="2200"/>
              <a:t> </a:t>
            </a:r>
            <a:r>
              <a:rPr lang="en-US" sz="2200" err="1"/>
              <a:t>chỉnh</a:t>
            </a:r>
            <a:r>
              <a:rPr lang="en-US" sz="2200"/>
              <a:t> </a:t>
            </a:r>
            <a:r>
              <a:rPr lang="en-US" sz="2200" err="1"/>
              <a:t>của</a:t>
            </a:r>
            <a:r>
              <a:rPr lang="en-US" sz="2200"/>
              <a:t> </a:t>
            </a:r>
            <a:r>
              <a:rPr lang="en-US" sz="2200" err="1"/>
              <a:t>Luật</a:t>
            </a:r>
            <a:r>
              <a:rPr lang="en-US" sz="2200"/>
              <a:t> </a:t>
            </a:r>
            <a:r>
              <a:rPr lang="en-US" sz="2200" err="1"/>
              <a:t>tại</a:t>
            </a:r>
            <a:r>
              <a:rPr lang="en-US" sz="2200"/>
              <a:t> </a:t>
            </a:r>
            <a:r>
              <a:rPr lang="en-US" sz="2200" err="1"/>
              <a:t>Điều</a:t>
            </a:r>
            <a:r>
              <a:rPr lang="en-US" sz="2200"/>
              <a:t> 1 </a:t>
            </a:r>
            <a:r>
              <a:rPr lang="en-US" sz="2200" err="1"/>
              <a:t>và</a:t>
            </a:r>
            <a:r>
              <a:rPr lang="en-US" sz="2200"/>
              <a:t> </a:t>
            </a:r>
            <a:r>
              <a:rPr lang="en-US" sz="2200" err="1"/>
              <a:t>quy</a:t>
            </a:r>
            <a:r>
              <a:rPr lang="en-US" sz="2200"/>
              <a:t> </a:t>
            </a:r>
            <a:r>
              <a:rPr lang="en-US" sz="2200" err="1"/>
              <a:t>định</a:t>
            </a:r>
            <a:r>
              <a:rPr lang="en-US" sz="2200"/>
              <a:t> </a:t>
            </a:r>
            <a:r>
              <a:rPr lang="en-US" sz="2200" err="1"/>
              <a:t>cụ</a:t>
            </a:r>
            <a:r>
              <a:rPr lang="en-US" sz="2200"/>
              <a:t> </a:t>
            </a:r>
            <a:r>
              <a:rPr lang="en-US" sz="2200" err="1"/>
              <a:t>thể</a:t>
            </a:r>
            <a:r>
              <a:rPr lang="en-US" sz="2200"/>
              <a:t>, chi </a:t>
            </a:r>
            <a:r>
              <a:rPr lang="en-US" sz="2200" err="1"/>
              <a:t>tiết</a:t>
            </a:r>
            <a:r>
              <a:rPr lang="en-US" sz="2200"/>
              <a:t> </a:t>
            </a:r>
            <a:r>
              <a:rPr lang="en-US" sz="2200" err="1"/>
              <a:t>về</a:t>
            </a:r>
            <a:r>
              <a:rPr lang="en-US" sz="2200"/>
              <a:t> </a:t>
            </a:r>
            <a:r>
              <a:rPr lang="en-US" sz="2200" err="1"/>
              <a:t>phạm</a:t>
            </a:r>
            <a:r>
              <a:rPr lang="en-US" sz="2200"/>
              <a:t> vi </a:t>
            </a:r>
            <a:r>
              <a:rPr lang="en-US" sz="2200" err="1"/>
              <a:t>thông</a:t>
            </a:r>
            <a:r>
              <a:rPr lang="en-US" sz="2200"/>
              <a:t> tin </a:t>
            </a:r>
            <a:r>
              <a:rPr lang="en-US" sz="2200" err="1"/>
              <a:t>được</a:t>
            </a:r>
            <a:r>
              <a:rPr lang="en-US" sz="2200"/>
              <a:t> </a:t>
            </a:r>
            <a:r>
              <a:rPr lang="en-US" sz="2200" err="1"/>
              <a:t>cung</a:t>
            </a:r>
            <a:r>
              <a:rPr lang="en-US" sz="2200"/>
              <a:t> </a:t>
            </a:r>
            <a:r>
              <a:rPr lang="en-US" sz="2200" err="1"/>
              <a:t>cấp</a:t>
            </a:r>
            <a:r>
              <a:rPr lang="en-US" sz="2200"/>
              <a:t>, </a:t>
            </a:r>
            <a:r>
              <a:rPr lang="en-US" sz="2200" err="1"/>
              <a:t>thẩm</a:t>
            </a:r>
            <a:r>
              <a:rPr lang="en-US" sz="2200"/>
              <a:t> </a:t>
            </a:r>
            <a:r>
              <a:rPr lang="en-US" sz="2200" err="1"/>
              <a:t>quyền</a:t>
            </a:r>
            <a:r>
              <a:rPr lang="en-US" sz="2200"/>
              <a:t> </a:t>
            </a:r>
            <a:r>
              <a:rPr lang="en-US" sz="2200" err="1"/>
              <a:t>và</a:t>
            </a:r>
            <a:r>
              <a:rPr lang="en-US" sz="2200"/>
              <a:t> </a:t>
            </a:r>
            <a:r>
              <a:rPr lang="en-US" sz="2200" err="1"/>
              <a:t>trách</a:t>
            </a:r>
            <a:r>
              <a:rPr lang="en-US" sz="2200"/>
              <a:t> </a:t>
            </a:r>
            <a:r>
              <a:rPr lang="en-US" sz="2200" err="1"/>
              <a:t>nhiệm</a:t>
            </a:r>
            <a:r>
              <a:rPr lang="en-US" sz="2200"/>
              <a:t> </a:t>
            </a:r>
            <a:r>
              <a:rPr lang="en-US" sz="2200" err="1"/>
              <a:t>của</a:t>
            </a:r>
            <a:r>
              <a:rPr lang="en-US" sz="2200"/>
              <a:t> </a:t>
            </a:r>
            <a:r>
              <a:rPr lang="en-US" sz="2200" err="1"/>
              <a:t>từng</a:t>
            </a:r>
            <a:r>
              <a:rPr lang="en-US" sz="2200"/>
              <a:t> </a:t>
            </a:r>
            <a:r>
              <a:rPr lang="en-US" sz="2200" err="1"/>
              <a:t>cơ</a:t>
            </a:r>
            <a:r>
              <a:rPr lang="en-US" sz="2200"/>
              <a:t> </a:t>
            </a:r>
            <a:r>
              <a:rPr lang="en-US" sz="2200" err="1"/>
              <a:t>quan</a:t>
            </a:r>
            <a:r>
              <a:rPr lang="en-US" sz="2200"/>
              <a:t>, </a:t>
            </a:r>
            <a:r>
              <a:rPr lang="en-US" sz="2200" err="1"/>
              <a:t>đơn</a:t>
            </a:r>
            <a:r>
              <a:rPr lang="en-US" sz="2200"/>
              <a:t> vị, địa phương </a:t>
            </a:r>
            <a:r>
              <a:rPr lang="en-US" sz="2200" err="1"/>
              <a:t>trong</a:t>
            </a:r>
            <a:r>
              <a:rPr lang="en-US" sz="2200"/>
              <a:t> </a:t>
            </a:r>
            <a:r>
              <a:rPr lang="en-US" sz="2200" err="1"/>
              <a:t>cung</a:t>
            </a:r>
            <a:r>
              <a:rPr lang="en-US" sz="2200"/>
              <a:t> </a:t>
            </a:r>
            <a:r>
              <a:rPr lang="en-US" sz="2200" err="1"/>
              <a:t>cấp</a:t>
            </a:r>
            <a:r>
              <a:rPr lang="en-US" sz="2200"/>
              <a:t> </a:t>
            </a:r>
            <a:r>
              <a:rPr lang="en-US" sz="2200" err="1"/>
              <a:t>thông</a:t>
            </a:r>
            <a:r>
              <a:rPr lang="en-US" sz="2200"/>
              <a:t> tin </a:t>
            </a:r>
            <a:r>
              <a:rPr lang="en-US" sz="2200" err="1"/>
              <a:t>tại</a:t>
            </a:r>
            <a:r>
              <a:rPr lang="en-US" sz="2200"/>
              <a:t> </a:t>
            </a:r>
            <a:r>
              <a:rPr lang="en-US" sz="2200" err="1"/>
              <a:t>Điều</a:t>
            </a:r>
            <a:r>
              <a:rPr lang="en-US" sz="2200"/>
              <a:t> 9, </a:t>
            </a:r>
            <a:r>
              <a:rPr lang="en-US" sz="2200" err="1"/>
              <a:t>Điều</a:t>
            </a:r>
            <a:r>
              <a:rPr lang="en-US" sz="2200"/>
              <a:t> 17, Điều 35 </a:t>
            </a:r>
            <a:r>
              <a:rPr lang="en-US" sz="2200" err="1"/>
              <a:t>Luật</a:t>
            </a:r>
            <a:r>
              <a:rPr lang="en-US" sz="2200"/>
              <a:t> </a:t>
            </a:r>
            <a:r>
              <a:rPr lang="en-US" sz="2200" err="1"/>
              <a:t>Tiếp</a:t>
            </a:r>
            <a:r>
              <a:rPr lang="en-US" sz="2200"/>
              <a:t> </a:t>
            </a:r>
            <a:r>
              <a:rPr lang="en-US" sz="2200" err="1"/>
              <a:t>cận</a:t>
            </a:r>
            <a:r>
              <a:rPr lang="en-US" sz="2200"/>
              <a:t> </a:t>
            </a:r>
            <a:r>
              <a:rPr lang="en-US" sz="2200" err="1"/>
              <a:t>thông</a:t>
            </a:r>
            <a:r>
              <a:rPr lang="en-US" sz="2200"/>
              <a:t> tin</a:t>
            </a:r>
          </a:p>
        </p:txBody>
      </p:sp>
    </p:spTree>
    <p:extLst>
      <p:ext uri="{BB962C8B-B14F-4D97-AF65-F5344CB8AC3E}">
        <p14:creationId xmlns:p14="http://schemas.microsoft.com/office/powerpoint/2010/main" val="1787718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417736" y="898902"/>
            <a:ext cx="10151389" cy="114687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a:t>MỘT SỐ KIẾN NGHỊ, ĐỀ XUẤT NÂNG CAO CHẤT LƯỢNG TỔ CHỨC THI HÀNH LUẬT TIẾP CẬN THÔNG TIN VÀ VĂN BẢN HƯỚNG DẪN THI HÀNH</a:t>
            </a:r>
            <a:endParaRPr lang="en-US" sz="2400"/>
          </a:p>
        </p:txBody>
      </p:sp>
      <p:sp>
        <p:nvSpPr>
          <p:cNvPr id="7" name="Rounded Rectangle 6"/>
          <p:cNvSpPr/>
          <p:nvPr/>
        </p:nvSpPr>
        <p:spPr>
          <a:xfrm>
            <a:off x="1999281" y="2634712"/>
            <a:ext cx="11422251" cy="523842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nl-NL" sz="2400">
                <a:solidFill>
                  <a:srgbClr val="FF0000"/>
                </a:solidFill>
              </a:rPr>
              <a:t>- Đề nghị Chính phủ, các Bộ, ngành sớm xây dựng và triển khai các cơ sở dữ liệu phần mềm dùng chung trên các lĩnh vực, nhằm tạo điều kiện thuận lợi trong việc cập nhật, lưu trữ thông tin, cũng như việc cung cấp thông tin cho người dân một cách chính xác, đồng bộ, thống nhất.</a:t>
            </a:r>
            <a:endParaRPr lang="en-US" sz="2400">
              <a:solidFill>
                <a:srgbClr val="FF0000"/>
              </a:solidFill>
            </a:endParaRPr>
          </a:p>
          <a:p>
            <a:pPr algn="just"/>
            <a:r>
              <a:rPr lang="en-US" sz="2400">
                <a:solidFill>
                  <a:srgbClr val="FF0000"/>
                </a:solidFill>
              </a:rPr>
              <a:t>- </a:t>
            </a:r>
            <a:r>
              <a:rPr lang="en-US" sz="2400" err="1">
                <a:solidFill>
                  <a:srgbClr val="FF0000"/>
                </a:solidFill>
              </a:rPr>
              <a:t>Đề</a:t>
            </a:r>
            <a:r>
              <a:rPr lang="en-US" sz="2400">
                <a:solidFill>
                  <a:srgbClr val="FF0000"/>
                </a:solidFill>
              </a:rPr>
              <a:t> </a:t>
            </a:r>
            <a:r>
              <a:rPr lang="en-US" sz="2400" err="1">
                <a:solidFill>
                  <a:srgbClr val="FF0000"/>
                </a:solidFill>
              </a:rPr>
              <a:t>nghị</a:t>
            </a:r>
            <a:r>
              <a:rPr lang="en-US" sz="2400">
                <a:solidFill>
                  <a:srgbClr val="FF0000"/>
                </a:solidFill>
              </a:rPr>
              <a:t> </a:t>
            </a:r>
            <a:r>
              <a:rPr lang="en-US" sz="2400" err="1">
                <a:solidFill>
                  <a:srgbClr val="FF0000"/>
                </a:solidFill>
              </a:rPr>
              <a:t>Chính</a:t>
            </a:r>
            <a:r>
              <a:rPr lang="en-US" sz="2400">
                <a:solidFill>
                  <a:srgbClr val="FF0000"/>
                </a:solidFill>
              </a:rPr>
              <a:t> </a:t>
            </a:r>
            <a:r>
              <a:rPr lang="en-US" sz="2400" err="1">
                <a:solidFill>
                  <a:srgbClr val="FF0000"/>
                </a:solidFill>
              </a:rPr>
              <a:t>phủ</a:t>
            </a:r>
            <a:r>
              <a:rPr lang="en-US" sz="2400">
                <a:solidFill>
                  <a:srgbClr val="FF0000"/>
                </a:solidFill>
              </a:rPr>
              <a:t>, </a:t>
            </a:r>
            <a:r>
              <a:rPr lang="en-US" sz="2400" err="1">
                <a:solidFill>
                  <a:srgbClr val="FF0000"/>
                </a:solidFill>
              </a:rPr>
              <a:t>Bộ</a:t>
            </a:r>
            <a:r>
              <a:rPr lang="en-US" sz="2400">
                <a:solidFill>
                  <a:srgbClr val="FF0000"/>
                </a:solidFill>
              </a:rPr>
              <a:t> </a:t>
            </a:r>
            <a:r>
              <a:rPr lang="en-US" sz="2400" err="1">
                <a:solidFill>
                  <a:srgbClr val="FF0000"/>
                </a:solidFill>
              </a:rPr>
              <a:t>Tài</a:t>
            </a:r>
            <a:r>
              <a:rPr lang="en-US" sz="2400">
                <a:solidFill>
                  <a:srgbClr val="FF0000"/>
                </a:solidFill>
              </a:rPr>
              <a:t> </a:t>
            </a:r>
            <a:r>
              <a:rPr lang="en-US" sz="2400" err="1">
                <a:solidFill>
                  <a:srgbClr val="FF0000"/>
                </a:solidFill>
              </a:rPr>
              <a:t>chính</a:t>
            </a:r>
            <a:r>
              <a:rPr lang="en-US" sz="2400">
                <a:solidFill>
                  <a:srgbClr val="FF0000"/>
                </a:solidFill>
              </a:rPr>
              <a:t> </a:t>
            </a:r>
            <a:r>
              <a:rPr lang="en-US" sz="2400" err="1">
                <a:solidFill>
                  <a:srgbClr val="FF0000"/>
                </a:solidFill>
              </a:rPr>
              <a:t>quan</a:t>
            </a:r>
            <a:r>
              <a:rPr lang="en-US" sz="2400">
                <a:solidFill>
                  <a:srgbClr val="FF0000"/>
                </a:solidFill>
              </a:rPr>
              <a:t> </a:t>
            </a:r>
            <a:r>
              <a:rPr lang="en-US" sz="2400" err="1">
                <a:solidFill>
                  <a:srgbClr val="FF0000"/>
                </a:solidFill>
              </a:rPr>
              <a:t>tâm</a:t>
            </a:r>
            <a:r>
              <a:rPr lang="en-US" sz="2400">
                <a:solidFill>
                  <a:srgbClr val="FF0000"/>
                </a:solidFill>
              </a:rPr>
              <a:t> </a:t>
            </a:r>
            <a:r>
              <a:rPr lang="en-US" sz="2400" err="1">
                <a:solidFill>
                  <a:srgbClr val="FF0000"/>
                </a:solidFill>
              </a:rPr>
              <a:t>bố</a:t>
            </a:r>
            <a:r>
              <a:rPr lang="en-US" sz="2400">
                <a:solidFill>
                  <a:srgbClr val="FF0000"/>
                </a:solidFill>
              </a:rPr>
              <a:t> </a:t>
            </a:r>
            <a:r>
              <a:rPr lang="en-US" sz="2400" err="1">
                <a:solidFill>
                  <a:srgbClr val="FF0000"/>
                </a:solidFill>
              </a:rPr>
              <a:t>trí</a:t>
            </a:r>
            <a:r>
              <a:rPr lang="en-US" sz="2400">
                <a:solidFill>
                  <a:srgbClr val="FF0000"/>
                </a:solidFill>
              </a:rPr>
              <a:t> </a:t>
            </a:r>
            <a:r>
              <a:rPr lang="en-US" sz="2400" err="1">
                <a:solidFill>
                  <a:srgbClr val="FF0000"/>
                </a:solidFill>
              </a:rPr>
              <a:t>kinh</a:t>
            </a:r>
            <a:r>
              <a:rPr lang="en-US" sz="2400">
                <a:solidFill>
                  <a:srgbClr val="FF0000"/>
                </a:solidFill>
              </a:rPr>
              <a:t> </a:t>
            </a:r>
            <a:r>
              <a:rPr lang="en-US" sz="2400" err="1">
                <a:solidFill>
                  <a:srgbClr val="FF0000"/>
                </a:solidFill>
              </a:rPr>
              <a:t>phí</a:t>
            </a:r>
            <a:r>
              <a:rPr lang="en-US" sz="2400">
                <a:solidFill>
                  <a:srgbClr val="FF0000"/>
                </a:solidFill>
              </a:rPr>
              <a:t> </a:t>
            </a:r>
            <a:r>
              <a:rPr lang="en-US" sz="2400" err="1">
                <a:solidFill>
                  <a:srgbClr val="FF0000"/>
                </a:solidFill>
              </a:rPr>
              <a:t>cho</a:t>
            </a:r>
            <a:r>
              <a:rPr lang="en-US" sz="2400">
                <a:solidFill>
                  <a:srgbClr val="FF0000"/>
                </a:solidFill>
              </a:rPr>
              <a:t> </a:t>
            </a:r>
            <a:r>
              <a:rPr lang="en-US" sz="2400" err="1">
                <a:solidFill>
                  <a:srgbClr val="FF0000"/>
                </a:solidFill>
              </a:rPr>
              <a:t>địa</a:t>
            </a:r>
            <a:r>
              <a:rPr lang="en-US" sz="2400">
                <a:solidFill>
                  <a:srgbClr val="FF0000"/>
                </a:solidFill>
              </a:rPr>
              <a:t> </a:t>
            </a:r>
            <a:r>
              <a:rPr lang="en-US" sz="2400" err="1">
                <a:solidFill>
                  <a:srgbClr val="FF0000"/>
                </a:solidFill>
              </a:rPr>
              <a:t>phương</a:t>
            </a:r>
            <a:r>
              <a:rPr lang="en-US" sz="2400">
                <a:solidFill>
                  <a:srgbClr val="FF0000"/>
                </a:solidFill>
              </a:rPr>
              <a:t> </a:t>
            </a:r>
            <a:r>
              <a:rPr lang="en-US" sz="2400" err="1">
                <a:solidFill>
                  <a:srgbClr val="FF0000"/>
                </a:solidFill>
              </a:rPr>
              <a:t>để</a:t>
            </a:r>
            <a:r>
              <a:rPr lang="en-US" sz="2400">
                <a:solidFill>
                  <a:srgbClr val="FF0000"/>
                </a:solidFill>
              </a:rPr>
              <a:t> </a:t>
            </a:r>
            <a:r>
              <a:rPr lang="en-US" sz="2400" err="1">
                <a:solidFill>
                  <a:srgbClr val="FF0000"/>
                </a:solidFill>
              </a:rPr>
              <a:t>tiếp</a:t>
            </a:r>
            <a:r>
              <a:rPr lang="en-US" sz="2400">
                <a:solidFill>
                  <a:srgbClr val="FF0000"/>
                </a:solidFill>
              </a:rPr>
              <a:t> </a:t>
            </a:r>
            <a:r>
              <a:rPr lang="en-US" sz="2400" err="1">
                <a:solidFill>
                  <a:srgbClr val="FF0000"/>
                </a:solidFill>
              </a:rPr>
              <a:t>tục</a:t>
            </a:r>
            <a:r>
              <a:rPr lang="en-US" sz="2400">
                <a:solidFill>
                  <a:srgbClr val="FF0000"/>
                </a:solidFill>
              </a:rPr>
              <a:t> </a:t>
            </a:r>
            <a:r>
              <a:rPr lang="en-US" sz="2400" err="1">
                <a:solidFill>
                  <a:srgbClr val="FF0000"/>
                </a:solidFill>
              </a:rPr>
              <a:t>tổ</a:t>
            </a:r>
            <a:r>
              <a:rPr lang="en-US" sz="2400">
                <a:solidFill>
                  <a:srgbClr val="FF0000"/>
                </a:solidFill>
              </a:rPr>
              <a:t> </a:t>
            </a:r>
            <a:r>
              <a:rPr lang="en-US" sz="2400" err="1">
                <a:solidFill>
                  <a:srgbClr val="FF0000"/>
                </a:solidFill>
              </a:rPr>
              <a:t>chức</a:t>
            </a:r>
            <a:r>
              <a:rPr lang="en-US" sz="2400">
                <a:solidFill>
                  <a:srgbClr val="FF0000"/>
                </a:solidFill>
              </a:rPr>
              <a:t> </a:t>
            </a:r>
            <a:r>
              <a:rPr lang="en-US" sz="2400" err="1">
                <a:solidFill>
                  <a:srgbClr val="FF0000"/>
                </a:solidFill>
              </a:rPr>
              <a:t>tuyên</a:t>
            </a:r>
            <a:r>
              <a:rPr lang="en-US" sz="2400">
                <a:solidFill>
                  <a:srgbClr val="FF0000"/>
                </a:solidFill>
              </a:rPr>
              <a:t> </a:t>
            </a:r>
            <a:r>
              <a:rPr lang="en-US" sz="2400" err="1">
                <a:solidFill>
                  <a:srgbClr val="FF0000"/>
                </a:solidFill>
              </a:rPr>
              <a:t>truyền</a:t>
            </a:r>
            <a:r>
              <a:rPr lang="en-US" sz="2400">
                <a:solidFill>
                  <a:srgbClr val="FF0000"/>
                </a:solidFill>
              </a:rPr>
              <a:t>, </a:t>
            </a:r>
            <a:r>
              <a:rPr lang="en-US" sz="2400" err="1">
                <a:solidFill>
                  <a:srgbClr val="FF0000"/>
                </a:solidFill>
              </a:rPr>
              <a:t>phổ</a:t>
            </a:r>
            <a:r>
              <a:rPr lang="en-US" sz="2400">
                <a:solidFill>
                  <a:srgbClr val="FF0000"/>
                </a:solidFill>
              </a:rPr>
              <a:t> </a:t>
            </a:r>
            <a:r>
              <a:rPr lang="en-US" sz="2400" err="1">
                <a:solidFill>
                  <a:srgbClr val="FF0000"/>
                </a:solidFill>
              </a:rPr>
              <a:t>biến</a:t>
            </a:r>
            <a:r>
              <a:rPr lang="en-US" sz="2400">
                <a:solidFill>
                  <a:srgbClr val="FF0000"/>
                </a:solidFill>
              </a:rPr>
              <a:t> </a:t>
            </a:r>
            <a:r>
              <a:rPr lang="en-US" sz="2400" err="1">
                <a:solidFill>
                  <a:srgbClr val="FF0000"/>
                </a:solidFill>
              </a:rPr>
              <a:t>các</a:t>
            </a:r>
            <a:r>
              <a:rPr lang="en-US" sz="2400">
                <a:solidFill>
                  <a:srgbClr val="FF0000"/>
                </a:solidFill>
              </a:rPr>
              <a:t> </a:t>
            </a:r>
            <a:r>
              <a:rPr lang="en-US" sz="2400" err="1">
                <a:solidFill>
                  <a:srgbClr val="FF0000"/>
                </a:solidFill>
              </a:rPr>
              <a:t>nội</a:t>
            </a:r>
            <a:r>
              <a:rPr lang="en-US" sz="2400">
                <a:solidFill>
                  <a:srgbClr val="FF0000"/>
                </a:solidFill>
              </a:rPr>
              <a:t> dung </a:t>
            </a:r>
            <a:r>
              <a:rPr lang="en-US" sz="2400" err="1">
                <a:solidFill>
                  <a:srgbClr val="FF0000"/>
                </a:solidFill>
              </a:rPr>
              <a:t>công</a:t>
            </a:r>
            <a:r>
              <a:rPr lang="en-US" sz="2400">
                <a:solidFill>
                  <a:srgbClr val="FF0000"/>
                </a:solidFill>
              </a:rPr>
              <a:t> </a:t>
            </a:r>
            <a:r>
              <a:rPr lang="en-US" sz="2400" err="1">
                <a:solidFill>
                  <a:srgbClr val="FF0000"/>
                </a:solidFill>
              </a:rPr>
              <a:t>việc</a:t>
            </a:r>
            <a:r>
              <a:rPr lang="en-US" sz="2400">
                <a:solidFill>
                  <a:srgbClr val="FF0000"/>
                </a:solidFill>
              </a:rPr>
              <a:t> </a:t>
            </a:r>
            <a:r>
              <a:rPr lang="en-US" sz="2400" err="1">
                <a:solidFill>
                  <a:srgbClr val="FF0000"/>
                </a:solidFill>
              </a:rPr>
              <a:t>mà</a:t>
            </a:r>
            <a:r>
              <a:rPr lang="en-US" sz="2400">
                <a:solidFill>
                  <a:srgbClr val="FF0000"/>
                </a:solidFill>
              </a:rPr>
              <a:t> </a:t>
            </a:r>
            <a:r>
              <a:rPr lang="en-US" sz="2400" err="1">
                <a:solidFill>
                  <a:srgbClr val="FF0000"/>
                </a:solidFill>
              </a:rPr>
              <a:t>các</a:t>
            </a:r>
            <a:r>
              <a:rPr lang="en-US" sz="2400">
                <a:solidFill>
                  <a:srgbClr val="FF0000"/>
                </a:solidFill>
              </a:rPr>
              <a:t> </a:t>
            </a:r>
            <a:r>
              <a:rPr lang="en-US" sz="2400" err="1">
                <a:solidFill>
                  <a:srgbClr val="FF0000"/>
                </a:solidFill>
              </a:rPr>
              <a:t>cơ</a:t>
            </a:r>
            <a:r>
              <a:rPr lang="en-US" sz="2400">
                <a:solidFill>
                  <a:srgbClr val="FF0000"/>
                </a:solidFill>
              </a:rPr>
              <a:t> </a:t>
            </a:r>
            <a:r>
              <a:rPr lang="en-US" sz="2400" err="1">
                <a:solidFill>
                  <a:srgbClr val="FF0000"/>
                </a:solidFill>
              </a:rPr>
              <a:t>quan</a:t>
            </a:r>
            <a:r>
              <a:rPr lang="en-US" sz="2400">
                <a:solidFill>
                  <a:srgbClr val="FF0000"/>
                </a:solidFill>
              </a:rPr>
              <a:t>, </a:t>
            </a:r>
            <a:r>
              <a:rPr lang="en-US" sz="2400" err="1">
                <a:solidFill>
                  <a:srgbClr val="FF0000"/>
                </a:solidFill>
              </a:rPr>
              <a:t>đơn</a:t>
            </a:r>
            <a:r>
              <a:rPr lang="en-US" sz="2400">
                <a:solidFill>
                  <a:srgbClr val="FF0000"/>
                </a:solidFill>
              </a:rPr>
              <a:t> </a:t>
            </a:r>
            <a:r>
              <a:rPr lang="en-US" sz="2400" err="1">
                <a:solidFill>
                  <a:srgbClr val="FF0000"/>
                </a:solidFill>
              </a:rPr>
              <a:t>vị</a:t>
            </a:r>
            <a:r>
              <a:rPr lang="en-US" sz="2400">
                <a:solidFill>
                  <a:srgbClr val="FF0000"/>
                </a:solidFill>
              </a:rPr>
              <a:t> </a:t>
            </a:r>
            <a:r>
              <a:rPr lang="en-US" sz="2400" err="1">
                <a:solidFill>
                  <a:srgbClr val="FF0000"/>
                </a:solidFill>
              </a:rPr>
              <a:t>trên</a:t>
            </a:r>
            <a:r>
              <a:rPr lang="en-US" sz="2400">
                <a:solidFill>
                  <a:srgbClr val="FF0000"/>
                </a:solidFill>
              </a:rPr>
              <a:t> </a:t>
            </a:r>
            <a:r>
              <a:rPr lang="en-US" sz="2400" err="1">
                <a:solidFill>
                  <a:srgbClr val="FF0000"/>
                </a:solidFill>
              </a:rPr>
              <a:t>địa</a:t>
            </a:r>
            <a:r>
              <a:rPr lang="en-US" sz="2400">
                <a:solidFill>
                  <a:srgbClr val="FF0000"/>
                </a:solidFill>
              </a:rPr>
              <a:t> </a:t>
            </a:r>
            <a:r>
              <a:rPr lang="en-US" sz="2400" err="1">
                <a:solidFill>
                  <a:srgbClr val="FF0000"/>
                </a:solidFill>
              </a:rPr>
              <a:t>bàn</a:t>
            </a:r>
            <a:r>
              <a:rPr lang="en-US" sz="2400">
                <a:solidFill>
                  <a:srgbClr val="FF0000"/>
                </a:solidFill>
              </a:rPr>
              <a:t> </a:t>
            </a:r>
            <a:r>
              <a:rPr lang="en-US" sz="2400" err="1">
                <a:solidFill>
                  <a:srgbClr val="FF0000"/>
                </a:solidFill>
              </a:rPr>
              <a:t>cần</a:t>
            </a:r>
            <a:r>
              <a:rPr lang="en-US" sz="2400">
                <a:solidFill>
                  <a:srgbClr val="FF0000"/>
                </a:solidFill>
              </a:rPr>
              <a:t> </a:t>
            </a:r>
            <a:r>
              <a:rPr lang="en-US" sz="2400" err="1">
                <a:solidFill>
                  <a:srgbClr val="FF0000"/>
                </a:solidFill>
              </a:rPr>
              <a:t>thực</a:t>
            </a:r>
            <a:r>
              <a:rPr lang="en-US" sz="2400">
                <a:solidFill>
                  <a:srgbClr val="FF0000"/>
                </a:solidFill>
              </a:rPr>
              <a:t> </a:t>
            </a:r>
            <a:r>
              <a:rPr lang="en-US" sz="2400" err="1">
                <a:solidFill>
                  <a:srgbClr val="FF0000"/>
                </a:solidFill>
              </a:rPr>
              <a:t>hiện</a:t>
            </a:r>
            <a:r>
              <a:rPr lang="en-US" sz="2400">
                <a:solidFill>
                  <a:srgbClr val="FF0000"/>
                </a:solidFill>
              </a:rPr>
              <a:t> </a:t>
            </a:r>
            <a:r>
              <a:rPr lang="en-US" sz="2400" err="1">
                <a:solidFill>
                  <a:srgbClr val="FF0000"/>
                </a:solidFill>
              </a:rPr>
              <a:t>theo</a:t>
            </a:r>
            <a:r>
              <a:rPr lang="en-US" sz="2400">
                <a:solidFill>
                  <a:srgbClr val="FF0000"/>
                </a:solidFill>
              </a:rPr>
              <a:t> </a:t>
            </a:r>
            <a:r>
              <a:rPr lang="en-US" sz="2400" err="1">
                <a:solidFill>
                  <a:srgbClr val="FF0000"/>
                </a:solidFill>
              </a:rPr>
              <a:t>quy</a:t>
            </a:r>
            <a:r>
              <a:rPr lang="en-US" sz="2400">
                <a:solidFill>
                  <a:srgbClr val="FF0000"/>
                </a:solidFill>
              </a:rPr>
              <a:t> </a:t>
            </a:r>
            <a:r>
              <a:rPr lang="en-US" sz="2400" err="1">
                <a:solidFill>
                  <a:srgbClr val="FF0000"/>
                </a:solidFill>
              </a:rPr>
              <a:t>định</a:t>
            </a:r>
            <a:r>
              <a:rPr lang="en-US" sz="2400">
                <a:solidFill>
                  <a:srgbClr val="FF0000"/>
                </a:solidFill>
              </a:rPr>
              <a:t> </a:t>
            </a:r>
            <a:r>
              <a:rPr lang="en-US" sz="2400" err="1">
                <a:solidFill>
                  <a:srgbClr val="FF0000"/>
                </a:solidFill>
              </a:rPr>
              <a:t>của</a:t>
            </a:r>
            <a:r>
              <a:rPr lang="en-US" sz="2400">
                <a:solidFill>
                  <a:srgbClr val="FF0000"/>
                </a:solidFill>
              </a:rPr>
              <a:t> </a:t>
            </a:r>
            <a:r>
              <a:rPr lang="en-US" sz="2400" err="1">
                <a:solidFill>
                  <a:srgbClr val="FF0000"/>
                </a:solidFill>
              </a:rPr>
              <a:t>Luật</a:t>
            </a:r>
            <a:r>
              <a:rPr lang="en-US" sz="2400">
                <a:solidFill>
                  <a:srgbClr val="FF0000"/>
                </a:solidFill>
              </a:rPr>
              <a:t> </a:t>
            </a:r>
            <a:r>
              <a:rPr lang="en-US" sz="2400" err="1">
                <a:solidFill>
                  <a:srgbClr val="FF0000"/>
                </a:solidFill>
              </a:rPr>
              <a:t>Tiếp</a:t>
            </a:r>
            <a:r>
              <a:rPr lang="en-US" sz="2400">
                <a:solidFill>
                  <a:srgbClr val="FF0000"/>
                </a:solidFill>
              </a:rPr>
              <a:t> </a:t>
            </a:r>
            <a:r>
              <a:rPr lang="en-US" sz="2400" err="1">
                <a:solidFill>
                  <a:srgbClr val="FF0000"/>
                </a:solidFill>
              </a:rPr>
              <a:t>cận</a:t>
            </a:r>
            <a:r>
              <a:rPr lang="en-US" sz="2400">
                <a:solidFill>
                  <a:srgbClr val="FF0000"/>
                </a:solidFill>
              </a:rPr>
              <a:t> </a:t>
            </a:r>
            <a:r>
              <a:rPr lang="en-US" sz="2400" err="1">
                <a:solidFill>
                  <a:srgbClr val="FF0000"/>
                </a:solidFill>
              </a:rPr>
              <a:t>thông</a:t>
            </a:r>
            <a:r>
              <a:rPr lang="en-US" sz="2400">
                <a:solidFill>
                  <a:srgbClr val="FF0000"/>
                </a:solidFill>
              </a:rPr>
              <a:t> tin, </a:t>
            </a:r>
            <a:r>
              <a:rPr lang="en-US" sz="2400" err="1">
                <a:solidFill>
                  <a:srgbClr val="FF0000"/>
                </a:solidFill>
              </a:rPr>
              <a:t>Nghị</a:t>
            </a:r>
            <a:r>
              <a:rPr lang="en-US" sz="2400">
                <a:solidFill>
                  <a:srgbClr val="FF0000"/>
                </a:solidFill>
              </a:rPr>
              <a:t> </a:t>
            </a:r>
            <a:r>
              <a:rPr lang="en-US" sz="2400" err="1">
                <a:solidFill>
                  <a:srgbClr val="FF0000"/>
                </a:solidFill>
              </a:rPr>
              <a:t>định</a:t>
            </a:r>
            <a:r>
              <a:rPr lang="en-US" sz="2400">
                <a:solidFill>
                  <a:srgbClr val="FF0000"/>
                </a:solidFill>
              </a:rPr>
              <a:t> </a:t>
            </a:r>
            <a:r>
              <a:rPr lang="en-US" sz="2400" err="1">
                <a:solidFill>
                  <a:srgbClr val="FF0000"/>
                </a:solidFill>
              </a:rPr>
              <a:t>số</a:t>
            </a:r>
            <a:r>
              <a:rPr lang="en-US" sz="2400">
                <a:solidFill>
                  <a:srgbClr val="FF0000"/>
                </a:solidFill>
              </a:rPr>
              <a:t> 13/2018/NĐ-CP </a:t>
            </a:r>
            <a:r>
              <a:rPr lang="en-US" sz="2400" err="1">
                <a:solidFill>
                  <a:srgbClr val="FF0000"/>
                </a:solidFill>
              </a:rPr>
              <a:t>và</a:t>
            </a:r>
            <a:r>
              <a:rPr lang="en-US" sz="2400">
                <a:solidFill>
                  <a:srgbClr val="FF0000"/>
                </a:solidFill>
              </a:rPr>
              <a:t> </a:t>
            </a:r>
            <a:r>
              <a:rPr lang="en-US" sz="2400" err="1">
                <a:solidFill>
                  <a:srgbClr val="FF0000"/>
                </a:solidFill>
              </a:rPr>
              <a:t>nâng</a:t>
            </a:r>
            <a:r>
              <a:rPr lang="en-US" sz="2400">
                <a:solidFill>
                  <a:srgbClr val="FF0000"/>
                </a:solidFill>
              </a:rPr>
              <a:t> </a:t>
            </a:r>
            <a:r>
              <a:rPr lang="en-US" sz="2400" err="1">
                <a:solidFill>
                  <a:srgbClr val="FF0000"/>
                </a:solidFill>
              </a:rPr>
              <a:t>cấp</a:t>
            </a:r>
            <a:r>
              <a:rPr lang="en-US" sz="2400">
                <a:solidFill>
                  <a:srgbClr val="FF0000"/>
                </a:solidFill>
              </a:rPr>
              <a:t> </a:t>
            </a:r>
            <a:r>
              <a:rPr lang="en-US" sz="2400" err="1">
                <a:solidFill>
                  <a:srgbClr val="FF0000"/>
                </a:solidFill>
              </a:rPr>
              <a:t>cơ</a:t>
            </a:r>
            <a:r>
              <a:rPr lang="en-US" sz="2400">
                <a:solidFill>
                  <a:srgbClr val="FF0000"/>
                </a:solidFill>
              </a:rPr>
              <a:t> </a:t>
            </a:r>
            <a:r>
              <a:rPr lang="en-US" sz="2400" err="1">
                <a:solidFill>
                  <a:srgbClr val="FF0000"/>
                </a:solidFill>
              </a:rPr>
              <a:t>sở</a:t>
            </a:r>
            <a:r>
              <a:rPr lang="en-US" sz="2400">
                <a:solidFill>
                  <a:srgbClr val="FF0000"/>
                </a:solidFill>
              </a:rPr>
              <a:t> </a:t>
            </a:r>
            <a:r>
              <a:rPr lang="en-US" sz="2400" err="1">
                <a:solidFill>
                  <a:srgbClr val="FF0000"/>
                </a:solidFill>
              </a:rPr>
              <a:t>hạ</a:t>
            </a:r>
            <a:r>
              <a:rPr lang="en-US" sz="2400">
                <a:solidFill>
                  <a:srgbClr val="FF0000"/>
                </a:solidFill>
              </a:rPr>
              <a:t> </a:t>
            </a:r>
            <a:r>
              <a:rPr lang="en-US" sz="2400" err="1">
                <a:solidFill>
                  <a:srgbClr val="FF0000"/>
                </a:solidFill>
              </a:rPr>
              <a:t>tầng</a:t>
            </a:r>
            <a:r>
              <a:rPr lang="en-US" sz="2400">
                <a:solidFill>
                  <a:srgbClr val="FF0000"/>
                </a:solidFill>
              </a:rPr>
              <a:t> </a:t>
            </a:r>
            <a:r>
              <a:rPr lang="en-US" sz="2400" err="1">
                <a:solidFill>
                  <a:srgbClr val="FF0000"/>
                </a:solidFill>
              </a:rPr>
              <a:t>phục</a:t>
            </a:r>
            <a:r>
              <a:rPr lang="en-US" sz="2400">
                <a:solidFill>
                  <a:srgbClr val="FF0000"/>
                </a:solidFill>
              </a:rPr>
              <a:t> </a:t>
            </a:r>
            <a:r>
              <a:rPr lang="en-US" sz="2400" err="1">
                <a:solidFill>
                  <a:srgbClr val="FF0000"/>
                </a:solidFill>
              </a:rPr>
              <a:t>vụ</a:t>
            </a:r>
            <a:r>
              <a:rPr lang="en-US" sz="2400">
                <a:solidFill>
                  <a:srgbClr val="FF0000"/>
                </a:solidFill>
              </a:rPr>
              <a:t> </a:t>
            </a:r>
            <a:r>
              <a:rPr lang="en-US" sz="2400" err="1">
                <a:solidFill>
                  <a:srgbClr val="FF0000"/>
                </a:solidFill>
              </a:rPr>
              <a:t>công</a:t>
            </a:r>
            <a:r>
              <a:rPr lang="en-US" sz="2400">
                <a:solidFill>
                  <a:srgbClr val="FF0000"/>
                </a:solidFill>
              </a:rPr>
              <a:t> </a:t>
            </a:r>
            <a:r>
              <a:rPr lang="en-US" sz="2400" err="1">
                <a:solidFill>
                  <a:srgbClr val="FF0000"/>
                </a:solidFill>
              </a:rPr>
              <a:t>tác</a:t>
            </a:r>
            <a:r>
              <a:rPr lang="en-US" sz="2400">
                <a:solidFill>
                  <a:srgbClr val="FF0000"/>
                </a:solidFill>
              </a:rPr>
              <a:t> </a:t>
            </a:r>
            <a:r>
              <a:rPr lang="en-US" sz="2400" err="1">
                <a:solidFill>
                  <a:srgbClr val="FF0000"/>
                </a:solidFill>
              </a:rPr>
              <a:t>công</a:t>
            </a:r>
            <a:r>
              <a:rPr lang="en-US" sz="2400">
                <a:solidFill>
                  <a:srgbClr val="FF0000"/>
                </a:solidFill>
              </a:rPr>
              <a:t> </a:t>
            </a:r>
            <a:r>
              <a:rPr lang="en-US" sz="2400" err="1">
                <a:solidFill>
                  <a:srgbClr val="FF0000"/>
                </a:solidFill>
              </a:rPr>
              <a:t>khai</a:t>
            </a:r>
            <a:r>
              <a:rPr lang="en-US" sz="2400">
                <a:solidFill>
                  <a:srgbClr val="FF0000"/>
                </a:solidFill>
              </a:rPr>
              <a:t>, </a:t>
            </a:r>
            <a:r>
              <a:rPr lang="en-US" sz="2400" err="1">
                <a:solidFill>
                  <a:srgbClr val="FF0000"/>
                </a:solidFill>
              </a:rPr>
              <a:t>cung</a:t>
            </a:r>
            <a:r>
              <a:rPr lang="en-US" sz="2400">
                <a:solidFill>
                  <a:srgbClr val="FF0000"/>
                </a:solidFill>
              </a:rPr>
              <a:t> </a:t>
            </a:r>
            <a:r>
              <a:rPr lang="en-US" sz="2400" err="1">
                <a:solidFill>
                  <a:srgbClr val="FF0000"/>
                </a:solidFill>
              </a:rPr>
              <a:t>cấp</a:t>
            </a:r>
            <a:r>
              <a:rPr lang="en-US" sz="2400">
                <a:solidFill>
                  <a:srgbClr val="FF0000"/>
                </a:solidFill>
              </a:rPr>
              <a:t> </a:t>
            </a:r>
            <a:r>
              <a:rPr lang="en-US" sz="2400" err="1">
                <a:solidFill>
                  <a:srgbClr val="FF0000"/>
                </a:solidFill>
              </a:rPr>
              <a:t>thông</a:t>
            </a:r>
            <a:r>
              <a:rPr lang="en-US" sz="2400">
                <a:solidFill>
                  <a:srgbClr val="FF0000"/>
                </a:solidFill>
              </a:rPr>
              <a:t> tin </a:t>
            </a:r>
            <a:r>
              <a:rPr lang="en-US" sz="2400" err="1">
                <a:solidFill>
                  <a:srgbClr val="FF0000"/>
                </a:solidFill>
              </a:rPr>
              <a:t>cho</a:t>
            </a:r>
            <a:r>
              <a:rPr lang="en-US" sz="2400">
                <a:solidFill>
                  <a:srgbClr val="FF0000"/>
                </a:solidFill>
              </a:rPr>
              <a:t> </a:t>
            </a:r>
            <a:r>
              <a:rPr lang="en-US" sz="2400" err="1">
                <a:solidFill>
                  <a:srgbClr val="FF0000"/>
                </a:solidFill>
              </a:rPr>
              <a:t>công</a:t>
            </a:r>
            <a:r>
              <a:rPr lang="en-US" sz="2400">
                <a:solidFill>
                  <a:srgbClr val="FF0000"/>
                </a:solidFill>
              </a:rPr>
              <a:t> </a:t>
            </a:r>
            <a:r>
              <a:rPr lang="en-US" sz="2400" err="1">
                <a:solidFill>
                  <a:srgbClr val="FF0000"/>
                </a:solidFill>
              </a:rPr>
              <a:t>dân</a:t>
            </a:r>
            <a:r>
              <a:rPr lang="en-US" sz="2400">
                <a:solidFill>
                  <a:srgbClr val="FF0000"/>
                </a:solidFill>
              </a:rPr>
              <a:t>. </a:t>
            </a:r>
          </a:p>
          <a:p>
            <a:pPr algn="just"/>
            <a:r>
              <a:rPr lang="en-US" sz="2400">
                <a:solidFill>
                  <a:srgbClr val="FF0000"/>
                </a:solidFill>
              </a:rPr>
              <a:t>- </a:t>
            </a:r>
            <a:r>
              <a:rPr lang="en-US" sz="2400" err="1">
                <a:solidFill>
                  <a:srgbClr val="FF0000"/>
                </a:solidFill>
              </a:rPr>
              <a:t>Đề</a:t>
            </a:r>
            <a:r>
              <a:rPr lang="en-US" sz="2400">
                <a:solidFill>
                  <a:srgbClr val="FF0000"/>
                </a:solidFill>
              </a:rPr>
              <a:t> </a:t>
            </a:r>
            <a:r>
              <a:rPr lang="en-US" sz="2400" err="1">
                <a:solidFill>
                  <a:srgbClr val="FF0000"/>
                </a:solidFill>
              </a:rPr>
              <a:t>nghị</a:t>
            </a:r>
            <a:r>
              <a:rPr lang="en-US" sz="2400">
                <a:solidFill>
                  <a:srgbClr val="FF0000"/>
                </a:solidFill>
              </a:rPr>
              <a:t> </a:t>
            </a:r>
            <a:r>
              <a:rPr lang="en-US" sz="2400" err="1">
                <a:solidFill>
                  <a:srgbClr val="FF0000"/>
                </a:solidFill>
              </a:rPr>
              <a:t>Bộ</a:t>
            </a:r>
            <a:r>
              <a:rPr lang="en-US" sz="2400">
                <a:solidFill>
                  <a:srgbClr val="FF0000"/>
                </a:solidFill>
              </a:rPr>
              <a:t> </a:t>
            </a:r>
            <a:r>
              <a:rPr lang="en-US" sz="2400" err="1">
                <a:solidFill>
                  <a:srgbClr val="FF0000"/>
                </a:solidFill>
              </a:rPr>
              <a:t>Tư</a:t>
            </a:r>
            <a:r>
              <a:rPr lang="en-US" sz="2400">
                <a:solidFill>
                  <a:srgbClr val="FF0000"/>
                </a:solidFill>
              </a:rPr>
              <a:t> </a:t>
            </a:r>
            <a:r>
              <a:rPr lang="en-US" sz="2400" err="1">
                <a:solidFill>
                  <a:srgbClr val="FF0000"/>
                </a:solidFill>
              </a:rPr>
              <a:t>pháp</a:t>
            </a:r>
            <a:r>
              <a:rPr lang="en-US" sz="2400">
                <a:solidFill>
                  <a:srgbClr val="FF0000"/>
                </a:solidFill>
              </a:rPr>
              <a:t> </a:t>
            </a:r>
            <a:r>
              <a:rPr lang="en-US" sz="2400" err="1">
                <a:solidFill>
                  <a:srgbClr val="FF0000"/>
                </a:solidFill>
              </a:rPr>
              <a:t>và</a:t>
            </a:r>
            <a:r>
              <a:rPr lang="en-US" sz="2400">
                <a:solidFill>
                  <a:srgbClr val="FF0000"/>
                </a:solidFill>
              </a:rPr>
              <a:t> </a:t>
            </a:r>
            <a:r>
              <a:rPr lang="en-US" sz="2400" err="1">
                <a:solidFill>
                  <a:srgbClr val="FF0000"/>
                </a:solidFill>
              </a:rPr>
              <a:t>các</a:t>
            </a:r>
            <a:r>
              <a:rPr lang="en-US" sz="2400">
                <a:solidFill>
                  <a:srgbClr val="FF0000"/>
                </a:solidFill>
              </a:rPr>
              <a:t> </a:t>
            </a:r>
            <a:r>
              <a:rPr lang="en-US" sz="2400" err="1">
                <a:solidFill>
                  <a:srgbClr val="FF0000"/>
                </a:solidFill>
              </a:rPr>
              <a:t>Bộ</a:t>
            </a:r>
            <a:r>
              <a:rPr lang="en-US" sz="2400">
                <a:solidFill>
                  <a:srgbClr val="FF0000"/>
                </a:solidFill>
              </a:rPr>
              <a:t>, </a:t>
            </a:r>
            <a:r>
              <a:rPr lang="en-US" sz="2400" err="1">
                <a:solidFill>
                  <a:srgbClr val="FF0000"/>
                </a:solidFill>
              </a:rPr>
              <a:t>ngành</a:t>
            </a:r>
            <a:r>
              <a:rPr lang="en-US" sz="2400">
                <a:solidFill>
                  <a:srgbClr val="FF0000"/>
                </a:solidFill>
              </a:rPr>
              <a:t> </a:t>
            </a:r>
            <a:r>
              <a:rPr lang="en-US" sz="2400" err="1">
                <a:solidFill>
                  <a:srgbClr val="FF0000"/>
                </a:solidFill>
              </a:rPr>
              <a:t>Trung</a:t>
            </a:r>
            <a:r>
              <a:rPr lang="en-US" sz="2400">
                <a:solidFill>
                  <a:srgbClr val="FF0000"/>
                </a:solidFill>
              </a:rPr>
              <a:t> </a:t>
            </a:r>
            <a:r>
              <a:rPr lang="en-US" sz="2400" err="1">
                <a:solidFill>
                  <a:srgbClr val="FF0000"/>
                </a:solidFill>
              </a:rPr>
              <a:t>ương</a:t>
            </a:r>
            <a:r>
              <a:rPr lang="en-US" sz="2400">
                <a:solidFill>
                  <a:srgbClr val="FF0000"/>
                </a:solidFill>
              </a:rPr>
              <a:t> </a:t>
            </a:r>
            <a:r>
              <a:rPr lang="en-US" sz="2400" err="1">
                <a:solidFill>
                  <a:srgbClr val="FF0000"/>
                </a:solidFill>
              </a:rPr>
              <a:t>tăng</a:t>
            </a:r>
            <a:r>
              <a:rPr lang="en-US" sz="2400">
                <a:solidFill>
                  <a:srgbClr val="FF0000"/>
                </a:solidFill>
              </a:rPr>
              <a:t> </a:t>
            </a:r>
            <a:r>
              <a:rPr lang="en-US" sz="2400" err="1">
                <a:solidFill>
                  <a:srgbClr val="FF0000"/>
                </a:solidFill>
              </a:rPr>
              <a:t>cường</a:t>
            </a:r>
            <a:r>
              <a:rPr lang="en-US" sz="2400">
                <a:solidFill>
                  <a:srgbClr val="FF0000"/>
                </a:solidFill>
              </a:rPr>
              <a:t> </a:t>
            </a:r>
            <a:r>
              <a:rPr lang="en-US" sz="2400" err="1">
                <a:solidFill>
                  <a:srgbClr val="FF0000"/>
                </a:solidFill>
              </a:rPr>
              <a:t>tập</a:t>
            </a:r>
            <a:r>
              <a:rPr lang="en-US" sz="2400">
                <a:solidFill>
                  <a:srgbClr val="FF0000"/>
                </a:solidFill>
              </a:rPr>
              <a:t> </a:t>
            </a:r>
            <a:r>
              <a:rPr lang="en-US" sz="2400" err="1">
                <a:solidFill>
                  <a:srgbClr val="FF0000"/>
                </a:solidFill>
              </a:rPr>
              <a:t>huấn</a:t>
            </a:r>
            <a:r>
              <a:rPr lang="en-US" sz="2400">
                <a:solidFill>
                  <a:srgbClr val="FF0000"/>
                </a:solidFill>
              </a:rPr>
              <a:t> </a:t>
            </a:r>
            <a:r>
              <a:rPr lang="en-US" sz="2400" err="1">
                <a:solidFill>
                  <a:srgbClr val="FF0000"/>
                </a:solidFill>
              </a:rPr>
              <a:t>cho</a:t>
            </a:r>
            <a:r>
              <a:rPr lang="en-US" sz="2400">
                <a:solidFill>
                  <a:srgbClr val="FF0000"/>
                </a:solidFill>
              </a:rPr>
              <a:t> </a:t>
            </a:r>
            <a:r>
              <a:rPr lang="en-US" sz="2400" err="1">
                <a:solidFill>
                  <a:srgbClr val="FF0000"/>
                </a:solidFill>
              </a:rPr>
              <a:t>địa</a:t>
            </a:r>
            <a:r>
              <a:rPr lang="en-US" sz="2400">
                <a:solidFill>
                  <a:srgbClr val="FF0000"/>
                </a:solidFill>
              </a:rPr>
              <a:t> </a:t>
            </a:r>
            <a:r>
              <a:rPr lang="en-US" sz="2400" err="1">
                <a:solidFill>
                  <a:srgbClr val="FF0000"/>
                </a:solidFill>
              </a:rPr>
              <a:t>phương</a:t>
            </a:r>
            <a:r>
              <a:rPr lang="en-US" sz="2400">
                <a:solidFill>
                  <a:srgbClr val="FF0000"/>
                </a:solidFill>
              </a:rPr>
              <a:t> </a:t>
            </a:r>
            <a:r>
              <a:rPr lang="en-US" sz="2400" err="1">
                <a:solidFill>
                  <a:srgbClr val="FF0000"/>
                </a:solidFill>
              </a:rPr>
              <a:t>về</a:t>
            </a:r>
            <a:r>
              <a:rPr lang="en-US" sz="2400">
                <a:solidFill>
                  <a:srgbClr val="FF0000"/>
                </a:solidFill>
              </a:rPr>
              <a:t> </a:t>
            </a:r>
            <a:r>
              <a:rPr lang="en-US" sz="2400" err="1">
                <a:solidFill>
                  <a:srgbClr val="FF0000"/>
                </a:solidFill>
              </a:rPr>
              <a:t>các</a:t>
            </a:r>
            <a:r>
              <a:rPr lang="en-US" sz="2400">
                <a:solidFill>
                  <a:srgbClr val="FF0000"/>
                </a:solidFill>
              </a:rPr>
              <a:t> </a:t>
            </a:r>
            <a:r>
              <a:rPr lang="en-US" sz="2400" err="1">
                <a:solidFill>
                  <a:srgbClr val="FF0000"/>
                </a:solidFill>
              </a:rPr>
              <a:t>quy</a:t>
            </a:r>
            <a:r>
              <a:rPr lang="en-US" sz="2400">
                <a:solidFill>
                  <a:srgbClr val="FF0000"/>
                </a:solidFill>
              </a:rPr>
              <a:t> </a:t>
            </a:r>
            <a:r>
              <a:rPr lang="en-US" sz="2400" err="1">
                <a:solidFill>
                  <a:srgbClr val="FF0000"/>
                </a:solidFill>
              </a:rPr>
              <a:t>định</a:t>
            </a:r>
            <a:r>
              <a:rPr lang="en-US" sz="2400">
                <a:solidFill>
                  <a:srgbClr val="FF0000"/>
                </a:solidFill>
              </a:rPr>
              <a:t> </a:t>
            </a:r>
            <a:r>
              <a:rPr lang="en-US" sz="2400" err="1">
                <a:solidFill>
                  <a:srgbClr val="FF0000"/>
                </a:solidFill>
              </a:rPr>
              <a:t>của</a:t>
            </a:r>
            <a:r>
              <a:rPr lang="en-US" sz="2400">
                <a:solidFill>
                  <a:srgbClr val="FF0000"/>
                </a:solidFill>
              </a:rPr>
              <a:t> </a:t>
            </a:r>
            <a:r>
              <a:rPr lang="en-US" sz="2400" err="1">
                <a:solidFill>
                  <a:srgbClr val="FF0000"/>
                </a:solidFill>
              </a:rPr>
              <a:t>Luật</a:t>
            </a:r>
            <a:r>
              <a:rPr lang="en-US" sz="2400">
                <a:solidFill>
                  <a:srgbClr val="FF0000"/>
                </a:solidFill>
              </a:rPr>
              <a:t> </a:t>
            </a:r>
            <a:r>
              <a:rPr lang="en-US" sz="2400" err="1">
                <a:solidFill>
                  <a:srgbClr val="FF0000"/>
                </a:solidFill>
              </a:rPr>
              <a:t>Tiếp</a:t>
            </a:r>
            <a:r>
              <a:rPr lang="en-US" sz="2400">
                <a:solidFill>
                  <a:srgbClr val="FF0000"/>
                </a:solidFill>
              </a:rPr>
              <a:t> </a:t>
            </a:r>
            <a:r>
              <a:rPr lang="en-US" sz="2400" err="1">
                <a:solidFill>
                  <a:srgbClr val="FF0000"/>
                </a:solidFill>
              </a:rPr>
              <a:t>cận</a:t>
            </a:r>
            <a:r>
              <a:rPr lang="en-US" sz="2400">
                <a:solidFill>
                  <a:srgbClr val="FF0000"/>
                </a:solidFill>
              </a:rPr>
              <a:t> </a:t>
            </a:r>
            <a:r>
              <a:rPr lang="en-US" sz="2400" err="1">
                <a:solidFill>
                  <a:srgbClr val="FF0000"/>
                </a:solidFill>
              </a:rPr>
              <a:t>thông</a:t>
            </a:r>
            <a:r>
              <a:rPr lang="en-US" sz="2400">
                <a:solidFill>
                  <a:srgbClr val="FF0000"/>
                </a:solidFill>
              </a:rPr>
              <a:t> tin </a:t>
            </a:r>
            <a:r>
              <a:rPr lang="en-US" sz="2400" err="1">
                <a:solidFill>
                  <a:srgbClr val="FF0000"/>
                </a:solidFill>
              </a:rPr>
              <a:t>và</a:t>
            </a:r>
            <a:r>
              <a:rPr lang="en-US" sz="2400">
                <a:solidFill>
                  <a:srgbClr val="FF0000"/>
                </a:solidFill>
              </a:rPr>
              <a:t> </a:t>
            </a:r>
            <a:r>
              <a:rPr lang="en-US" sz="2400" err="1">
                <a:solidFill>
                  <a:srgbClr val="FF0000"/>
                </a:solidFill>
              </a:rPr>
              <a:t>văn</a:t>
            </a:r>
            <a:r>
              <a:rPr lang="en-US" sz="2400">
                <a:solidFill>
                  <a:srgbClr val="FF0000"/>
                </a:solidFill>
              </a:rPr>
              <a:t> </a:t>
            </a:r>
            <a:r>
              <a:rPr lang="en-US" sz="2400" err="1">
                <a:solidFill>
                  <a:srgbClr val="FF0000"/>
                </a:solidFill>
              </a:rPr>
              <a:t>bản</a:t>
            </a:r>
            <a:r>
              <a:rPr lang="en-US" sz="2400">
                <a:solidFill>
                  <a:srgbClr val="FF0000"/>
                </a:solidFill>
              </a:rPr>
              <a:t> </a:t>
            </a:r>
            <a:r>
              <a:rPr lang="en-US" sz="2400" err="1">
                <a:solidFill>
                  <a:srgbClr val="FF0000"/>
                </a:solidFill>
              </a:rPr>
              <a:t>hướng</a:t>
            </a:r>
            <a:r>
              <a:rPr lang="en-US" sz="2400">
                <a:solidFill>
                  <a:srgbClr val="FF0000"/>
                </a:solidFill>
              </a:rPr>
              <a:t> </a:t>
            </a:r>
            <a:r>
              <a:rPr lang="en-US" sz="2400" err="1">
                <a:solidFill>
                  <a:srgbClr val="FF0000"/>
                </a:solidFill>
              </a:rPr>
              <a:t>dẫn</a:t>
            </a:r>
            <a:r>
              <a:rPr lang="en-US" sz="2400">
                <a:solidFill>
                  <a:srgbClr val="FF0000"/>
                </a:solidFill>
              </a:rPr>
              <a:t> </a:t>
            </a:r>
            <a:r>
              <a:rPr lang="en-US" sz="2400" err="1">
                <a:solidFill>
                  <a:srgbClr val="FF0000"/>
                </a:solidFill>
              </a:rPr>
              <a:t>thi</a:t>
            </a:r>
            <a:r>
              <a:rPr lang="en-US" sz="2400">
                <a:solidFill>
                  <a:srgbClr val="FF0000"/>
                </a:solidFill>
              </a:rPr>
              <a:t> </a:t>
            </a:r>
            <a:r>
              <a:rPr lang="en-US" sz="2400" err="1">
                <a:solidFill>
                  <a:srgbClr val="FF0000"/>
                </a:solidFill>
              </a:rPr>
              <a:t>hành</a:t>
            </a:r>
            <a:r>
              <a:rPr lang="en-US" sz="2400">
                <a:solidFill>
                  <a:srgbClr val="FF0000"/>
                </a:solidFill>
              </a:rPr>
              <a:t> </a:t>
            </a:r>
            <a:r>
              <a:rPr lang="en-US" sz="2400" err="1">
                <a:solidFill>
                  <a:srgbClr val="FF0000"/>
                </a:solidFill>
              </a:rPr>
              <a:t>để</a:t>
            </a:r>
            <a:r>
              <a:rPr lang="en-US" sz="2400">
                <a:solidFill>
                  <a:srgbClr val="FF0000"/>
                </a:solidFill>
              </a:rPr>
              <a:t> </a:t>
            </a:r>
            <a:r>
              <a:rPr lang="en-US" sz="2400" err="1">
                <a:solidFill>
                  <a:srgbClr val="FF0000"/>
                </a:solidFill>
              </a:rPr>
              <a:t>địa</a:t>
            </a:r>
            <a:r>
              <a:rPr lang="en-US" sz="2400">
                <a:solidFill>
                  <a:srgbClr val="FF0000"/>
                </a:solidFill>
              </a:rPr>
              <a:t> </a:t>
            </a:r>
            <a:r>
              <a:rPr lang="en-US" sz="2400" err="1">
                <a:solidFill>
                  <a:srgbClr val="FF0000"/>
                </a:solidFill>
              </a:rPr>
              <a:t>phương</a:t>
            </a:r>
            <a:r>
              <a:rPr lang="en-US" sz="2400">
                <a:solidFill>
                  <a:srgbClr val="FF0000"/>
                </a:solidFill>
              </a:rPr>
              <a:t> </a:t>
            </a:r>
            <a:r>
              <a:rPr lang="en-US" sz="2400" err="1">
                <a:solidFill>
                  <a:srgbClr val="FF0000"/>
                </a:solidFill>
              </a:rPr>
              <a:t>nắm</a:t>
            </a:r>
            <a:r>
              <a:rPr lang="en-US" sz="2400">
                <a:solidFill>
                  <a:srgbClr val="FF0000"/>
                </a:solidFill>
              </a:rPr>
              <a:t> </a:t>
            </a:r>
            <a:r>
              <a:rPr lang="en-US" sz="2400" err="1">
                <a:solidFill>
                  <a:srgbClr val="FF0000"/>
                </a:solidFill>
              </a:rPr>
              <a:t>rõ</a:t>
            </a:r>
            <a:r>
              <a:rPr lang="en-US" sz="2400">
                <a:solidFill>
                  <a:srgbClr val="FF0000"/>
                </a:solidFill>
              </a:rPr>
              <a:t> </a:t>
            </a:r>
            <a:r>
              <a:rPr lang="en-US" sz="2400" err="1">
                <a:solidFill>
                  <a:srgbClr val="FF0000"/>
                </a:solidFill>
              </a:rPr>
              <a:t>hơn</a:t>
            </a:r>
            <a:r>
              <a:rPr lang="en-US" sz="2400">
                <a:solidFill>
                  <a:srgbClr val="FF0000"/>
                </a:solidFill>
              </a:rPr>
              <a:t> </a:t>
            </a:r>
            <a:r>
              <a:rPr lang="en-US" sz="2400" err="1">
                <a:solidFill>
                  <a:srgbClr val="FF0000"/>
                </a:solidFill>
              </a:rPr>
              <a:t>quy</a:t>
            </a:r>
            <a:r>
              <a:rPr lang="en-US" sz="2400">
                <a:solidFill>
                  <a:srgbClr val="FF0000"/>
                </a:solidFill>
              </a:rPr>
              <a:t> </a:t>
            </a:r>
            <a:r>
              <a:rPr lang="en-US" sz="2400" err="1">
                <a:solidFill>
                  <a:srgbClr val="FF0000"/>
                </a:solidFill>
              </a:rPr>
              <a:t>trình</a:t>
            </a:r>
            <a:r>
              <a:rPr lang="en-US" sz="2400">
                <a:solidFill>
                  <a:srgbClr val="FF0000"/>
                </a:solidFill>
              </a:rPr>
              <a:t>, </a:t>
            </a:r>
            <a:r>
              <a:rPr lang="en-US" sz="2400" err="1">
                <a:solidFill>
                  <a:srgbClr val="FF0000"/>
                </a:solidFill>
              </a:rPr>
              <a:t>thủ</a:t>
            </a:r>
            <a:r>
              <a:rPr lang="en-US" sz="2400">
                <a:solidFill>
                  <a:srgbClr val="FF0000"/>
                </a:solidFill>
              </a:rPr>
              <a:t> </a:t>
            </a:r>
            <a:r>
              <a:rPr lang="en-US" sz="2400" err="1">
                <a:solidFill>
                  <a:srgbClr val="FF0000"/>
                </a:solidFill>
              </a:rPr>
              <a:t>tục</a:t>
            </a:r>
            <a:r>
              <a:rPr lang="en-US" sz="2400">
                <a:solidFill>
                  <a:srgbClr val="FF0000"/>
                </a:solidFill>
              </a:rPr>
              <a:t> </a:t>
            </a:r>
            <a:r>
              <a:rPr lang="en-US" sz="2400" err="1">
                <a:solidFill>
                  <a:srgbClr val="FF0000"/>
                </a:solidFill>
              </a:rPr>
              <a:t>cung</a:t>
            </a:r>
            <a:r>
              <a:rPr lang="en-US" sz="2400">
                <a:solidFill>
                  <a:srgbClr val="FF0000"/>
                </a:solidFill>
              </a:rPr>
              <a:t> </a:t>
            </a:r>
            <a:r>
              <a:rPr lang="en-US" sz="2400" err="1">
                <a:solidFill>
                  <a:srgbClr val="FF0000"/>
                </a:solidFill>
              </a:rPr>
              <a:t>cấp</a:t>
            </a:r>
            <a:r>
              <a:rPr lang="en-US" sz="2400">
                <a:solidFill>
                  <a:srgbClr val="FF0000"/>
                </a:solidFill>
              </a:rPr>
              <a:t> </a:t>
            </a:r>
            <a:r>
              <a:rPr lang="en-US" sz="2400" err="1">
                <a:solidFill>
                  <a:srgbClr val="FF0000"/>
                </a:solidFill>
              </a:rPr>
              <a:t>thông</a:t>
            </a:r>
            <a:r>
              <a:rPr lang="en-US" sz="2400">
                <a:solidFill>
                  <a:srgbClr val="FF0000"/>
                </a:solidFill>
              </a:rPr>
              <a:t> tin</a:t>
            </a:r>
            <a:r>
              <a:rPr lang="en-US">
                <a:solidFill>
                  <a:srgbClr val="FF0000"/>
                </a:solidFill>
              </a:rPr>
              <a:t>.</a:t>
            </a:r>
          </a:p>
        </p:txBody>
      </p:sp>
    </p:spTree>
    <p:extLst>
      <p:ext uri="{BB962C8B-B14F-4D97-AF65-F5344CB8AC3E}">
        <p14:creationId xmlns:p14="http://schemas.microsoft.com/office/powerpoint/2010/main" val="1972405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793789" y="173356"/>
            <a:ext cx="4961811" cy="620078"/>
          </a:xfrm>
          <a:prstGeom prst="rect">
            <a:avLst/>
          </a:prstGeom>
          <a:noFill/>
          <a:ln/>
        </p:spPr>
        <p:txBody>
          <a:bodyPr wrap="none" lIns="0" tIns="0" rIns="0" bIns="0" rtlCol="0" anchor="t"/>
          <a:lstStyle/>
          <a:p>
            <a:pPr marL="0" indent="0" algn="l">
              <a:lnSpc>
                <a:spcPts val="4850"/>
              </a:lnSpc>
              <a:buNone/>
            </a:pPr>
            <a:r>
              <a:rPr lang="en-US" sz="3900" b="1">
                <a:solidFill>
                  <a:srgbClr val="403011"/>
                </a:solidFill>
                <a:latin typeface="Arial" panose="020B0604020202020204" pitchFamily="34" charset="0"/>
                <a:ea typeface="Brygada 1918 Semi Bold" pitchFamily="34" charset="-122"/>
                <a:cs typeface="Arial" panose="020B0604020202020204" pitchFamily="34" charset="0"/>
              </a:rPr>
              <a:t>KẾT LUẬN</a:t>
            </a:r>
            <a:endParaRPr lang="en-US" sz="3900" b="1"/>
          </a:p>
        </p:txBody>
      </p:sp>
      <p:sp>
        <p:nvSpPr>
          <p:cNvPr id="3" name="Text 1"/>
          <p:cNvSpPr/>
          <p:nvPr/>
        </p:nvSpPr>
        <p:spPr>
          <a:xfrm>
            <a:off x="793790" y="793434"/>
            <a:ext cx="13042821" cy="635079"/>
          </a:xfrm>
          <a:prstGeom prst="rect">
            <a:avLst/>
          </a:prstGeom>
          <a:noFill/>
          <a:ln/>
        </p:spPr>
        <p:txBody>
          <a:bodyPr wrap="square" lIns="0" tIns="0" rIns="0" bIns="0" rtlCol="0" anchor="t"/>
          <a:lstStyle/>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Trong thời gian qua, việc áp dụng Luật Tiếp cận thông tin tại địa phương được thực hiện nghiêm túc, kịp thời, đảm bảo các quy định của Luật được phổ biến rộng rãi đến toàn thể cán bộ, công chức, viên chức của cơ quan nhà nước và các tầng lớp Nhân dân.</a:t>
            </a:r>
            <a:endParaRPr lang="en-US" sz="2200"/>
          </a:p>
        </p:txBody>
      </p:sp>
      <p:sp>
        <p:nvSpPr>
          <p:cNvPr id="4" name="Shape 2"/>
          <p:cNvSpPr/>
          <p:nvPr/>
        </p:nvSpPr>
        <p:spPr>
          <a:xfrm>
            <a:off x="793909" y="2313940"/>
            <a:ext cx="4215289" cy="5742304"/>
          </a:xfrm>
          <a:prstGeom prst="roundRect">
            <a:avLst>
              <a:gd name="adj" fmla="val 9717"/>
            </a:avLst>
          </a:prstGeom>
          <a:solidFill>
            <a:srgbClr val="626C3B"/>
          </a:solidFill>
          <a:ln w="7620">
            <a:solidFill>
              <a:srgbClr val="7B8554"/>
            </a:solidFill>
            <a:prstDash val="solid"/>
          </a:ln>
        </p:spPr>
      </p:sp>
      <p:sp>
        <p:nvSpPr>
          <p:cNvPr id="5" name="Text 3"/>
          <p:cNvSpPr/>
          <p:nvPr/>
        </p:nvSpPr>
        <p:spPr>
          <a:xfrm>
            <a:off x="999887" y="2519918"/>
            <a:ext cx="2870478" cy="310158"/>
          </a:xfrm>
          <a:prstGeom prst="rect">
            <a:avLst/>
          </a:prstGeom>
          <a:noFill/>
          <a:ln/>
        </p:spPr>
        <p:txBody>
          <a:bodyPr wrap="none" lIns="0" tIns="0" rIns="0" bIns="0" rtlCol="0" anchor="t"/>
          <a:lstStyle/>
          <a:p>
            <a:pPr marL="0" indent="0" algn="l">
              <a:lnSpc>
                <a:spcPts val="2400"/>
              </a:lnSpc>
              <a:buNone/>
            </a:pPr>
            <a:r>
              <a:rPr lang="en-US" sz="2500" u="sng">
                <a:solidFill>
                  <a:srgbClr val="FFFFFF"/>
                </a:solidFill>
                <a:latin typeface="Arial" panose="020B0604020202020204" pitchFamily="34" charset="0"/>
                <a:ea typeface="Brygada 1918 Semi Bold" pitchFamily="34" charset="-122"/>
                <a:cs typeface="Arial" panose="020B0604020202020204" pitchFamily="34" charset="0"/>
              </a:rPr>
              <a:t>Quyền tiếp cận thông tin</a:t>
            </a:r>
            <a:endParaRPr lang="en-US" sz="2500" u="sng"/>
          </a:p>
        </p:txBody>
      </p:sp>
      <p:sp>
        <p:nvSpPr>
          <p:cNvPr id="6" name="Text 4"/>
          <p:cNvSpPr/>
          <p:nvPr/>
        </p:nvSpPr>
        <p:spPr>
          <a:xfrm>
            <a:off x="999887" y="2949138"/>
            <a:ext cx="3803333" cy="1270159"/>
          </a:xfrm>
          <a:prstGeom prst="rect">
            <a:avLst/>
          </a:prstGeom>
          <a:noFill/>
          <a:ln/>
        </p:spPr>
        <p:txBody>
          <a:bodyPr wrap="square" lIns="0" tIns="0" rIns="0" bIns="0" rtlCol="0" anchor="t"/>
          <a:lstStyle/>
          <a:p>
            <a:pPr marL="0" indent="0" algn="just">
              <a:lnSpc>
                <a:spcPct val="150000"/>
              </a:lnSpc>
              <a:buNone/>
            </a:pPr>
            <a:r>
              <a:rPr lang="en-US" sz="2200">
                <a:solidFill>
                  <a:srgbClr val="FFFFFF"/>
                </a:solidFill>
                <a:latin typeface="Arial" panose="020B0604020202020204" pitchFamily="34" charset="0"/>
                <a:ea typeface="Brygada 1918" pitchFamily="34" charset="-122"/>
                <a:cs typeface="Arial" panose="020B0604020202020204" pitchFamily="34" charset="0"/>
              </a:rPr>
              <a:t>Quyền tiếp cận thông tin của công dân được thực hiện một cách kịp thời, minh bạch, thuận lợi; đúng trình tự, thủ tục theo quy định của pháp luật</a:t>
            </a:r>
            <a:endParaRPr lang="en-US" sz="2200"/>
          </a:p>
        </p:txBody>
      </p:sp>
      <p:sp>
        <p:nvSpPr>
          <p:cNvPr id="7" name="Shape 5"/>
          <p:cNvSpPr/>
          <p:nvPr/>
        </p:nvSpPr>
        <p:spPr>
          <a:xfrm>
            <a:off x="5207556" y="2313940"/>
            <a:ext cx="4215408" cy="5742304"/>
          </a:xfrm>
          <a:prstGeom prst="roundRect">
            <a:avLst>
              <a:gd name="adj" fmla="val 9717"/>
            </a:avLst>
          </a:prstGeom>
          <a:solidFill>
            <a:srgbClr val="83792E"/>
          </a:solidFill>
          <a:ln w="7620">
            <a:solidFill>
              <a:srgbClr val="9C9247"/>
            </a:solidFill>
            <a:prstDash val="solid"/>
          </a:ln>
        </p:spPr>
      </p:sp>
      <p:sp>
        <p:nvSpPr>
          <p:cNvPr id="8" name="Text 6"/>
          <p:cNvSpPr/>
          <p:nvPr/>
        </p:nvSpPr>
        <p:spPr>
          <a:xfrm>
            <a:off x="5413534" y="2313940"/>
            <a:ext cx="3607594" cy="310158"/>
          </a:xfrm>
          <a:prstGeom prst="rect">
            <a:avLst/>
          </a:prstGeom>
          <a:noFill/>
          <a:ln/>
        </p:spPr>
        <p:txBody>
          <a:bodyPr wrap="none" lIns="0" tIns="0" rIns="0" bIns="0" rtlCol="0" anchor="t"/>
          <a:lstStyle/>
          <a:p>
            <a:pPr marL="0" indent="0" algn="l">
              <a:lnSpc>
                <a:spcPct val="150000"/>
              </a:lnSpc>
              <a:buNone/>
            </a:pPr>
            <a:r>
              <a:rPr lang="en-US" sz="2500" u="sng">
                <a:solidFill>
                  <a:srgbClr val="FFFFFF"/>
                </a:solidFill>
                <a:latin typeface="Arial" panose="020B0604020202020204" pitchFamily="34" charset="0"/>
                <a:ea typeface="Brygada 1918 Semi Bold" pitchFamily="34" charset="-122"/>
                <a:cs typeface="Arial" panose="020B0604020202020204" pitchFamily="34" charset="0"/>
              </a:rPr>
              <a:t>Trách nhiệm cơ quan nhà </a:t>
            </a:r>
          </a:p>
          <a:p>
            <a:pPr marL="0" indent="0" algn="l">
              <a:lnSpc>
                <a:spcPct val="150000"/>
              </a:lnSpc>
              <a:buNone/>
            </a:pPr>
            <a:r>
              <a:rPr lang="en-US" sz="2500" u="sng">
                <a:solidFill>
                  <a:srgbClr val="FFFFFF"/>
                </a:solidFill>
                <a:latin typeface="Arial" panose="020B0604020202020204" pitchFamily="34" charset="0"/>
                <a:ea typeface="Brygada 1918 Semi Bold" pitchFamily="34" charset="-122"/>
                <a:cs typeface="Arial" panose="020B0604020202020204" pitchFamily="34" charset="0"/>
              </a:rPr>
              <a:t>nước</a:t>
            </a:r>
            <a:endParaRPr lang="en-US" sz="2500" u="sng"/>
          </a:p>
        </p:txBody>
      </p:sp>
      <p:sp>
        <p:nvSpPr>
          <p:cNvPr id="9" name="Text 7"/>
          <p:cNvSpPr/>
          <p:nvPr/>
        </p:nvSpPr>
        <p:spPr>
          <a:xfrm>
            <a:off x="5413534" y="3425447"/>
            <a:ext cx="3803452" cy="1270159"/>
          </a:xfrm>
          <a:prstGeom prst="rect">
            <a:avLst/>
          </a:prstGeom>
          <a:noFill/>
          <a:ln/>
        </p:spPr>
        <p:txBody>
          <a:bodyPr wrap="square" lIns="0" tIns="0" rIns="0" bIns="0" rtlCol="0" anchor="t"/>
          <a:lstStyle/>
          <a:p>
            <a:pPr marL="0" indent="0" algn="just">
              <a:lnSpc>
                <a:spcPct val="150000"/>
              </a:lnSpc>
              <a:buNone/>
            </a:pPr>
            <a:r>
              <a:rPr lang="en-US" sz="2200">
                <a:solidFill>
                  <a:srgbClr val="FFFFFF"/>
                </a:solidFill>
                <a:latin typeface="Arial" panose="020B0604020202020204" pitchFamily="34" charset="0"/>
                <a:ea typeface="Brygada 1918" pitchFamily="34" charset="-122"/>
                <a:cs typeface="Arial" panose="020B0604020202020204" pitchFamily="34" charset="0"/>
              </a:rPr>
              <a:t>Các cơ quan, địa phương luôn đề cao trách nhiệm của cơ quan nhà nước trong việc công khai thông tin và cung cấp thông tin theo yêu cầu của công dân</a:t>
            </a:r>
            <a:endParaRPr lang="en-US" sz="2200"/>
          </a:p>
        </p:txBody>
      </p:sp>
      <p:sp>
        <p:nvSpPr>
          <p:cNvPr id="10" name="Shape 8"/>
          <p:cNvSpPr/>
          <p:nvPr/>
        </p:nvSpPr>
        <p:spPr>
          <a:xfrm>
            <a:off x="9621322" y="2313940"/>
            <a:ext cx="4215289" cy="5742304"/>
          </a:xfrm>
          <a:prstGeom prst="roundRect">
            <a:avLst>
              <a:gd name="adj" fmla="val 9717"/>
            </a:avLst>
          </a:prstGeom>
          <a:solidFill>
            <a:srgbClr val="E8AF3B"/>
          </a:solidFill>
          <a:ln w="7620">
            <a:solidFill>
              <a:srgbClr val="CE9521"/>
            </a:solidFill>
            <a:prstDash val="solid"/>
          </a:ln>
        </p:spPr>
      </p:sp>
      <p:sp>
        <p:nvSpPr>
          <p:cNvPr id="11" name="Text 9"/>
          <p:cNvSpPr/>
          <p:nvPr/>
        </p:nvSpPr>
        <p:spPr>
          <a:xfrm>
            <a:off x="9827300" y="2519918"/>
            <a:ext cx="2480905" cy="310158"/>
          </a:xfrm>
          <a:prstGeom prst="rect">
            <a:avLst/>
          </a:prstGeom>
          <a:noFill/>
          <a:ln/>
        </p:spPr>
        <p:txBody>
          <a:bodyPr wrap="none" lIns="0" tIns="0" rIns="0" bIns="0" rtlCol="0" anchor="t"/>
          <a:lstStyle/>
          <a:p>
            <a:pPr marL="0" indent="0" algn="l">
              <a:lnSpc>
                <a:spcPts val="2400"/>
              </a:lnSpc>
              <a:buNone/>
            </a:pPr>
            <a:r>
              <a:rPr lang="en-US" sz="2500" u="sng">
                <a:solidFill>
                  <a:srgbClr val="000000"/>
                </a:solidFill>
                <a:latin typeface="Arial" panose="020B0604020202020204" pitchFamily="34" charset="0"/>
                <a:ea typeface="Brygada 1918 Semi Bold" pitchFamily="34" charset="-122"/>
                <a:cs typeface="Arial" panose="020B0604020202020204" pitchFamily="34" charset="0"/>
              </a:rPr>
              <a:t>Tác động tích cực</a:t>
            </a:r>
            <a:endParaRPr lang="en-US" sz="2500" u="sng"/>
          </a:p>
        </p:txBody>
      </p:sp>
      <p:sp>
        <p:nvSpPr>
          <p:cNvPr id="12" name="Text 10"/>
          <p:cNvSpPr/>
          <p:nvPr/>
        </p:nvSpPr>
        <p:spPr>
          <a:xfrm>
            <a:off x="9827300" y="2949138"/>
            <a:ext cx="3803333" cy="2222778"/>
          </a:xfrm>
          <a:prstGeom prst="rect">
            <a:avLst/>
          </a:prstGeom>
          <a:noFill/>
          <a:ln/>
        </p:spPr>
        <p:txBody>
          <a:bodyPr wrap="square" lIns="0" tIns="0" rIns="0" bIns="0" rtlCol="0" anchor="t"/>
          <a:lstStyle/>
          <a:p>
            <a:pPr marL="0" indent="0" algn="just">
              <a:lnSpc>
                <a:spcPct val="150000"/>
              </a:lnSpc>
              <a:buNone/>
            </a:pPr>
            <a:r>
              <a:rPr lang="en-US" sz="2200">
                <a:solidFill>
                  <a:srgbClr val="000000"/>
                </a:solidFill>
                <a:latin typeface="Arial" panose="020B0604020202020204" pitchFamily="34" charset="0"/>
                <a:ea typeface="Brygada 1918" pitchFamily="34" charset="-122"/>
                <a:cs typeface="Arial" panose="020B0604020202020204" pitchFamily="34" charset="0"/>
              </a:rPr>
              <a:t>Việc thực hiện các quy định về tiếp cận thông tin tạo khuôn khổ pháp lý cho việc thực hiện quyền tiếp cận thông tin của công dân và góp phần nâng cao tính minh bạch trong hoạt động của bộ máy nhà nước, góp phần thúc đẩy sự phát triển kinh tế - xã hội của địa phương</a:t>
            </a:r>
            <a:endParaRPr lang="en-US" sz="22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385564"/>
            <a:ext cx="8552378" cy="620078"/>
          </a:xfrm>
          <a:prstGeom prst="rect">
            <a:avLst/>
          </a:prstGeom>
          <a:noFill/>
          <a:ln/>
        </p:spPr>
        <p:txBody>
          <a:bodyPr wrap="none" lIns="0" tIns="0" rIns="0" bIns="0" rtlCol="0" anchor="t"/>
          <a:lstStyle/>
          <a:p>
            <a:pPr marL="0" indent="0" algn="l">
              <a:lnSpc>
                <a:spcPts val="4850"/>
              </a:lnSpc>
              <a:buNone/>
            </a:pPr>
            <a:r>
              <a:rPr lang="en-US" sz="3900" b="1">
                <a:solidFill>
                  <a:srgbClr val="403011"/>
                </a:solidFill>
                <a:latin typeface="Arial" panose="020B0604020202020204" pitchFamily="34" charset="0"/>
                <a:ea typeface="Brygada 1918 Semi Bold" pitchFamily="34" charset="-122"/>
                <a:cs typeface="Arial" panose="020B0604020202020204" pitchFamily="34" charset="0"/>
              </a:rPr>
              <a:t>CÔNG TÁC TUYÊN TRUYỀN, PHỔ BIẾN LUẬT</a:t>
            </a:r>
            <a:endParaRPr lang="en-US" sz="3900" b="1"/>
          </a:p>
        </p:txBody>
      </p:sp>
      <p:sp>
        <p:nvSpPr>
          <p:cNvPr id="3" name="Text 1"/>
          <p:cNvSpPr/>
          <p:nvPr/>
        </p:nvSpPr>
        <p:spPr>
          <a:xfrm>
            <a:off x="793790" y="1005642"/>
            <a:ext cx="13042821" cy="635079"/>
          </a:xfrm>
          <a:prstGeom prst="rect">
            <a:avLst/>
          </a:prstGeom>
          <a:noFill/>
          <a:ln/>
        </p:spPr>
        <p:txBody>
          <a:bodyPr wrap="square" lIns="0" tIns="0" rIns="0" bIns="0" rtlCol="0" anchor="t"/>
          <a:lstStyle/>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Ngay từ khi Luật mới được thông qua, UBND tỉnh (gồm 2 tỉnh Quảng Bình và Quảng Trị cũ) đã thực hiện tuyên truyền, phổ biến Luật bằng nhiều hình thức:</a:t>
            </a:r>
            <a:endParaRPr lang="en-US" sz="2200"/>
          </a:p>
        </p:txBody>
      </p:sp>
      <p:pic>
        <p:nvPicPr>
          <p:cNvPr id="4" name="Image 0" descr="preencoded.png"/>
          <p:cNvPicPr>
            <a:picLocks noChangeAspect="1"/>
          </p:cNvPicPr>
          <p:nvPr/>
        </p:nvPicPr>
        <p:blipFill>
          <a:blip r:embed="rId3"/>
          <a:stretch>
            <a:fillRect/>
          </a:stretch>
        </p:blipFill>
        <p:spPr>
          <a:xfrm>
            <a:off x="793790" y="2260798"/>
            <a:ext cx="496133" cy="496133"/>
          </a:xfrm>
          <a:prstGeom prst="rect">
            <a:avLst/>
          </a:prstGeom>
        </p:spPr>
      </p:pic>
      <p:sp>
        <p:nvSpPr>
          <p:cNvPr id="5" name="Text 2"/>
          <p:cNvSpPr/>
          <p:nvPr/>
        </p:nvSpPr>
        <p:spPr>
          <a:xfrm>
            <a:off x="793790" y="3004939"/>
            <a:ext cx="2480905" cy="310158"/>
          </a:xfrm>
          <a:prstGeom prst="rect">
            <a:avLst/>
          </a:prstGeom>
          <a:noFill/>
          <a:ln/>
        </p:spPr>
        <p:txBody>
          <a:bodyPr wrap="none" lIns="0" tIns="0" rIns="0" bIns="0" rtlCol="0" anchor="t"/>
          <a:lstStyle/>
          <a:p>
            <a:pPr marL="0" indent="0" algn="l">
              <a:lnSpc>
                <a:spcPts val="2400"/>
              </a:lnSpc>
              <a:buNone/>
            </a:pPr>
            <a:r>
              <a:rPr lang="en-US" sz="2500" u="sng">
                <a:solidFill>
                  <a:srgbClr val="403011"/>
                </a:solidFill>
                <a:latin typeface="Arial" panose="020B0604020202020204" pitchFamily="34" charset="0"/>
                <a:ea typeface="Brygada 1918 Semi Bold" pitchFamily="34" charset="-122"/>
                <a:cs typeface="Arial" panose="020B0604020202020204" pitchFamily="34" charset="0"/>
              </a:rPr>
              <a:t>Hội nghị, hội thảo</a:t>
            </a:r>
            <a:endParaRPr lang="en-US" sz="2500" u="sng"/>
          </a:p>
        </p:txBody>
      </p:sp>
      <p:sp>
        <p:nvSpPr>
          <p:cNvPr id="6" name="Text 3"/>
          <p:cNvSpPr/>
          <p:nvPr/>
        </p:nvSpPr>
        <p:spPr>
          <a:xfrm>
            <a:off x="793790" y="3434159"/>
            <a:ext cx="6397347" cy="635079"/>
          </a:xfrm>
          <a:prstGeom prst="rect">
            <a:avLst/>
          </a:prstGeom>
          <a:noFill/>
          <a:ln/>
        </p:spPr>
        <p:txBody>
          <a:bodyPr wrap="square" lIns="0" tIns="0" rIns="0" bIns="0" rtlCol="0" anchor="t"/>
          <a:lstStyle/>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Tổ chức các buổi hội nghị, hội thảo để phổ biến nội dung Luật đến cán bộ và người dân</a:t>
            </a:r>
            <a:endParaRPr lang="en-US" sz="2200"/>
          </a:p>
        </p:txBody>
      </p:sp>
      <p:pic>
        <p:nvPicPr>
          <p:cNvPr id="7" name="Image 1" descr="preencoded.png"/>
          <p:cNvPicPr>
            <a:picLocks noChangeAspect="1"/>
          </p:cNvPicPr>
          <p:nvPr/>
        </p:nvPicPr>
        <p:blipFill>
          <a:blip r:embed="rId4"/>
          <a:stretch>
            <a:fillRect/>
          </a:stretch>
        </p:blipFill>
        <p:spPr>
          <a:xfrm>
            <a:off x="7439144" y="2260798"/>
            <a:ext cx="496133" cy="496133"/>
          </a:xfrm>
          <a:prstGeom prst="rect">
            <a:avLst/>
          </a:prstGeom>
        </p:spPr>
      </p:pic>
      <p:sp>
        <p:nvSpPr>
          <p:cNvPr id="8" name="Text 4"/>
          <p:cNvSpPr/>
          <p:nvPr/>
        </p:nvSpPr>
        <p:spPr>
          <a:xfrm>
            <a:off x="7439144" y="3004939"/>
            <a:ext cx="2490311" cy="310158"/>
          </a:xfrm>
          <a:prstGeom prst="rect">
            <a:avLst/>
          </a:prstGeom>
          <a:noFill/>
          <a:ln/>
        </p:spPr>
        <p:txBody>
          <a:bodyPr wrap="none" lIns="0" tIns="0" rIns="0" bIns="0" rtlCol="0" anchor="t"/>
          <a:lstStyle/>
          <a:p>
            <a:pPr marL="0" indent="0" algn="l">
              <a:lnSpc>
                <a:spcPts val="2400"/>
              </a:lnSpc>
              <a:buNone/>
            </a:pPr>
            <a:r>
              <a:rPr lang="en-US" sz="2500" u="sng">
                <a:solidFill>
                  <a:srgbClr val="403011"/>
                </a:solidFill>
                <a:latin typeface="Arial" panose="020B0604020202020204" pitchFamily="34" charset="0"/>
                <a:ea typeface="Brygada 1918 Semi Bold" pitchFamily="34" charset="-122"/>
                <a:cs typeface="Arial" panose="020B0604020202020204" pitchFamily="34" charset="0"/>
              </a:rPr>
              <a:t>Báo chí, </a:t>
            </a:r>
            <a:r>
              <a:rPr lang="en-US" sz="2500" u="sng" err="1">
                <a:solidFill>
                  <a:srgbClr val="403011"/>
                </a:solidFill>
                <a:latin typeface="Arial" panose="020B0604020202020204" pitchFamily="34" charset="0"/>
                <a:ea typeface="Brygada 1918 Semi Bold" pitchFamily="34" charset="-122"/>
                <a:cs typeface="Arial" panose="020B0604020202020204" pitchFamily="34" charset="0"/>
              </a:rPr>
              <a:t>truyền</a:t>
            </a:r>
            <a:r>
              <a:rPr lang="en-US" sz="2500" u="sng">
                <a:solidFill>
                  <a:srgbClr val="403011"/>
                </a:solidFill>
                <a:latin typeface="Arial" panose="020B0604020202020204" pitchFamily="34" charset="0"/>
                <a:ea typeface="Brygada 1918 Semi Bold" pitchFamily="34" charset="-122"/>
                <a:cs typeface="Arial" panose="020B0604020202020204" pitchFamily="34" charset="0"/>
              </a:rPr>
              <a:t> </a:t>
            </a:r>
            <a:r>
              <a:rPr lang="en-US" sz="2500" u="sng" err="1">
                <a:solidFill>
                  <a:srgbClr val="403011"/>
                </a:solidFill>
                <a:latin typeface="Arial" panose="020B0604020202020204" pitchFamily="34" charset="0"/>
                <a:ea typeface="Brygada 1918 Semi Bold" pitchFamily="34" charset="-122"/>
                <a:cs typeface="Arial" panose="020B0604020202020204" pitchFamily="34" charset="0"/>
              </a:rPr>
              <a:t>thông</a:t>
            </a:r>
            <a:r>
              <a:rPr lang="en-US" sz="2500" u="sng">
                <a:solidFill>
                  <a:srgbClr val="403011"/>
                </a:solidFill>
                <a:latin typeface="Arial" panose="020B0604020202020204" pitchFamily="34" charset="0"/>
                <a:ea typeface="Brygada 1918 Semi Bold" pitchFamily="34" charset="-122"/>
                <a:cs typeface="Arial" panose="020B0604020202020204" pitchFamily="34" charset="0"/>
              </a:rPr>
              <a:t>, </a:t>
            </a:r>
            <a:r>
              <a:rPr lang="en-US" sz="2500" u="sng" err="1">
                <a:solidFill>
                  <a:srgbClr val="403011"/>
                </a:solidFill>
                <a:latin typeface="Arial" panose="020B0604020202020204" pitchFamily="34" charset="0"/>
                <a:ea typeface="Brygada 1918 Semi Bold" pitchFamily="34" charset="-122"/>
                <a:cs typeface="Arial" panose="020B0604020202020204" pitchFamily="34" charset="0"/>
              </a:rPr>
              <a:t>kênh</a:t>
            </a:r>
            <a:r>
              <a:rPr lang="en-US" sz="2500" u="sng">
                <a:solidFill>
                  <a:srgbClr val="403011"/>
                </a:solidFill>
                <a:latin typeface="Arial" panose="020B0604020202020204" pitchFamily="34" charset="0"/>
                <a:ea typeface="Brygada 1918 Semi Bold" pitchFamily="34" charset="-122"/>
                <a:cs typeface="Arial" panose="020B0604020202020204" pitchFamily="34" charset="0"/>
              </a:rPr>
              <a:t> </a:t>
            </a:r>
            <a:r>
              <a:rPr lang="en-US" sz="2500" u="sng" err="1">
                <a:solidFill>
                  <a:srgbClr val="403011"/>
                </a:solidFill>
                <a:latin typeface="Arial" panose="020B0604020202020204" pitchFamily="34" charset="0"/>
                <a:ea typeface="Brygada 1918 Semi Bold" pitchFamily="34" charset="-122"/>
                <a:cs typeface="Arial" panose="020B0604020202020204" pitchFamily="34" charset="0"/>
              </a:rPr>
              <a:t>mạng</a:t>
            </a:r>
            <a:r>
              <a:rPr lang="en-US" sz="2500" u="sng">
                <a:solidFill>
                  <a:srgbClr val="403011"/>
                </a:solidFill>
                <a:latin typeface="Arial" panose="020B0604020202020204" pitchFamily="34" charset="0"/>
                <a:ea typeface="Brygada 1918 Semi Bold" pitchFamily="34" charset="-122"/>
                <a:cs typeface="Arial" panose="020B0604020202020204" pitchFamily="34" charset="0"/>
              </a:rPr>
              <a:t> </a:t>
            </a:r>
            <a:r>
              <a:rPr lang="en-US" sz="2500" u="sng" err="1">
                <a:solidFill>
                  <a:srgbClr val="403011"/>
                </a:solidFill>
                <a:latin typeface="Arial" panose="020B0604020202020204" pitchFamily="34" charset="0"/>
                <a:ea typeface="Brygada 1918 Semi Bold" pitchFamily="34" charset="-122"/>
                <a:cs typeface="Arial" panose="020B0604020202020204" pitchFamily="34" charset="0"/>
              </a:rPr>
              <a:t>xã</a:t>
            </a:r>
            <a:r>
              <a:rPr lang="en-US" sz="2500" u="sng">
                <a:solidFill>
                  <a:srgbClr val="403011"/>
                </a:solidFill>
                <a:latin typeface="Arial" panose="020B0604020202020204" pitchFamily="34" charset="0"/>
                <a:ea typeface="Brygada 1918 Semi Bold" pitchFamily="34" charset="-122"/>
                <a:cs typeface="Arial" panose="020B0604020202020204" pitchFamily="34" charset="0"/>
              </a:rPr>
              <a:t> </a:t>
            </a:r>
            <a:r>
              <a:rPr lang="en-US" sz="2500" u="sng" err="1">
                <a:solidFill>
                  <a:srgbClr val="403011"/>
                </a:solidFill>
                <a:latin typeface="Arial" panose="020B0604020202020204" pitchFamily="34" charset="0"/>
                <a:ea typeface="Brygada 1918 Semi Bold" pitchFamily="34" charset="-122"/>
                <a:cs typeface="Arial" panose="020B0604020202020204" pitchFamily="34" charset="0"/>
              </a:rPr>
              <a:t>hội</a:t>
            </a:r>
            <a:endParaRPr lang="en-US" sz="2500" u="sng"/>
          </a:p>
        </p:txBody>
      </p:sp>
      <p:sp>
        <p:nvSpPr>
          <p:cNvPr id="9" name="Text 5"/>
          <p:cNvSpPr/>
          <p:nvPr/>
        </p:nvSpPr>
        <p:spPr>
          <a:xfrm>
            <a:off x="7439144" y="3434159"/>
            <a:ext cx="6397466" cy="635079"/>
          </a:xfrm>
          <a:prstGeom prst="rect">
            <a:avLst/>
          </a:prstGeom>
          <a:noFill/>
          <a:ln/>
        </p:spPr>
        <p:txBody>
          <a:bodyPr wrap="square" lIns="0" tIns="0" rIns="0" bIns="0" rtlCol="0" anchor="t"/>
          <a:lstStyle/>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Đăng tin, bài trên báo; phát bản tin, chuyên mục trên Đài Phát thanh – </a:t>
            </a:r>
            <a:r>
              <a:rPr lang="en-US" sz="2200" err="1">
                <a:solidFill>
                  <a:srgbClr val="403011"/>
                </a:solidFill>
                <a:latin typeface="Arial" panose="020B0604020202020204" pitchFamily="34" charset="0"/>
                <a:ea typeface="Brygada 1918" pitchFamily="34" charset="-122"/>
                <a:cs typeface="Arial" panose="020B0604020202020204" pitchFamily="34" charset="0"/>
              </a:rPr>
              <a:t>Truyền</a:t>
            </a:r>
            <a:r>
              <a:rPr lang="en-US" sz="2200">
                <a:solidFill>
                  <a:srgbClr val="403011"/>
                </a:solidFill>
                <a:latin typeface="Arial" panose="020B0604020202020204" pitchFamily="34" charset="0"/>
                <a:ea typeface="Brygada 1918" pitchFamily="34" charset="-122"/>
                <a:cs typeface="Arial" panose="020B0604020202020204" pitchFamily="34" charset="0"/>
              </a:rPr>
              <a:t> </a:t>
            </a:r>
            <a:r>
              <a:rPr lang="en-US" sz="2200" err="1">
                <a:solidFill>
                  <a:srgbClr val="403011"/>
                </a:solidFill>
                <a:latin typeface="Arial" panose="020B0604020202020204" pitchFamily="34" charset="0"/>
                <a:ea typeface="Brygada 1918" pitchFamily="34" charset="-122"/>
                <a:cs typeface="Arial" panose="020B0604020202020204" pitchFamily="34" charset="0"/>
              </a:rPr>
              <a:t>hình</a:t>
            </a:r>
            <a:r>
              <a:rPr lang="en-US" sz="2200">
                <a:solidFill>
                  <a:srgbClr val="403011"/>
                </a:solidFill>
                <a:latin typeface="Arial" panose="020B0604020202020204" pitchFamily="34" charset="0"/>
                <a:ea typeface="Brygada 1918" pitchFamily="34" charset="-122"/>
                <a:cs typeface="Arial" panose="020B0604020202020204" pitchFamily="34" charset="0"/>
              </a:rPr>
              <a:t>; </a:t>
            </a:r>
            <a:r>
              <a:rPr lang="en-US" sz="2200" err="1">
                <a:solidFill>
                  <a:srgbClr val="403011"/>
                </a:solidFill>
                <a:latin typeface="Arial" panose="020B0604020202020204" pitchFamily="34" charset="0"/>
                <a:ea typeface="Brygada 1918" pitchFamily="34" charset="-122"/>
                <a:cs typeface="Arial" panose="020B0604020202020204" pitchFamily="34" charset="0"/>
              </a:rPr>
              <a:t>kênh</a:t>
            </a:r>
            <a:r>
              <a:rPr lang="en-US" sz="2200">
                <a:solidFill>
                  <a:srgbClr val="403011"/>
                </a:solidFill>
                <a:latin typeface="Arial" panose="020B0604020202020204" pitchFamily="34" charset="0"/>
                <a:ea typeface="Brygada 1918" pitchFamily="34" charset="-122"/>
                <a:cs typeface="Arial" panose="020B0604020202020204" pitchFamily="34" charset="0"/>
              </a:rPr>
              <a:t> </a:t>
            </a:r>
            <a:r>
              <a:rPr lang="en-US" sz="2200" err="1">
                <a:solidFill>
                  <a:srgbClr val="403011"/>
                </a:solidFill>
                <a:latin typeface="Arial" panose="020B0604020202020204" pitchFamily="34" charset="0"/>
                <a:ea typeface="Brygada 1918" pitchFamily="34" charset="-122"/>
                <a:cs typeface="Arial" panose="020B0604020202020204" pitchFamily="34" charset="0"/>
              </a:rPr>
              <a:t>mạng</a:t>
            </a:r>
            <a:r>
              <a:rPr lang="en-US" sz="2200">
                <a:solidFill>
                  <a:srgbClr val="403011"/>
                </a:solidFill>
                <a:latin typeface="Arial" panose="020B0604020202020204" pitchFamily="34" charset="0"/>
                <a:ea typeface="Brygada 1918" pitchFamily="34" charset="-122"/>
                <a:cs typeface="Arial" panose="020B0604020202020204" pitchFamily="34" charset="0"/>
              </a:rPr>
              <a:t> </a:t>
            </a:r>
            <a:r>
              <a:rPr lang="en-US" sz="2200" err="1">
                <a:solidFill>
                  <a:srgbClr val="403011"/>
                </a:solidFill>
                <a:latin typeface="Arial" panose="020B0604020202020204" pitchFamily="34" charset="0"/>
                <a:ea typeface="Brygada 1918" pitchFamily="34" charset="-122"/>
                <a:cs typeface="Arial" panose="020B0604020202020204" pitchFamily="34" charset="0"/>
              </a:rPr>
              <a:t>xã</a:t>
            </a:r>
            <a:r>
              <a:rPr lang="en-US" sz="2200">
                <a:solidFill>
                  <a:srgbClr val="403011"/>
                </a:solidFill>
                <a:latin typeface="Arial" panose="020B0604020202020204" pitchFamily="34" charset="0"/>
                <a:ea typeface="Brygada 1918" pitchFamily="34" charset="-122"/>
                <a:cs typeface="Arial" panose="020B0604020202020204" pitchFamily="34" charset="0"/>
              </a:rPr>
              <a:t> </a:t>
            </a:r>
            <a:r>
              <a:rPr lang="en-US" sz="2200" err="1">
                <a:solidFill>
                  <a:srgbClr val="403011"/>
                </a:solidFill>
                <a:latin typeface="Arial" panose="020B0604020202020204" pitchFamily="34" charset="0"/>
                <a:ea typeface="Brygada 1918" pitchFamily="34" charset="-122"/>
                <a:cs typeface="Arial" panose="020B0604020202020204" pitchFamily="34" charset="0"/>
              </a:rPr>
              <a:t>hội</a:t>
            </a:r>
            <a:r>
              <a:rPr lang="en-US" sz="2200">
                <a:solidFill>
                  <a:srgbClr val="403011"/>
                </a:solidFill>
                <a:latin typeface="Arial" panose="020B0604020202020204" pitchFamily="34" charset="0"/>
                <a:ea typeface="Brygada 1918" pitchFamily="34" charset="-122"/>
                <a:cs typeface="Arial" panose="020B0604020202020204" pitchFamily="34" charset="0"/>
              </a:rPr>
              <a:t> </a:t>
            </a:r>
            <a:r>
              <a:rPr lang="en-US" sz="2200" err="1">
                <a:solidFill>
                  <a:srgbClr val="403011"/>
                </a:solidFill>
                <a:latin typeface="Arial" panose="020B0604020202020204" pitchFamily="34" charset="0"/>
                <a:ea typeface="Brygada 1918" pitchFamily="34" charset="-122"/>
                <a:cs typeface="Arial" panose="020B0604020202020204" pitchFamily="34" charset="0"/>
              </a:rPr>
              <a:t>như</a:t>
            </a:r>
            <a:r>
              <a:rPr lang="en-US" sz="2200">
                <a:solidFill>
                  <a:srgbClr val="403011"/>
                </a:solidFill>
                <a:latin typeface="Arial" panose="020B0604020202020204" pitchFamily="34" charset="0"/>
                <a:ea typeface="Brygada 1918" pitchFamily="34" charset="-122"/>
                <a:cs typeface="Arial" panose="020B0604020202020204" pitchFamily="34" charset="0"/>
              </a:rPr>
              <a:t> </a:t>
            </a:r>
            <a:r>
              <a:rPr lang="en-US" sz="2200" err="1">
                <a:solidFill>
                  <a:srgbClr val="403011"/>
                </a:solidFill>
                <a:latin typeface="Arial" panose="020B0604020202020204" pitchFamily="34" charset="0"/>
                <a:ea typeface="Brygada 1918" pitchFamily="34" charset="-122"/>
                <a:cs typeface="Arial" panose="020B0604020202020204" pitchFamily="34" charset="0"/>
              </a:rPr>
              <a:t>facebook</a:t>
            </a:r>
            <a:r>
              <a:rPr lang="en-US" sz="2200">
                <a:solidFill>
                  <a:srgbClr val="403011"/>
                </a:solidFill>
                <a:latin typeface="Arial" panose="020B0604020202020204" pitchFamily="34" charset="0"/>
                <a:ea typeface="Brygada 1918" pitchFamily="34" charset="-122"/>
                <a:cs typeface="Arial" panose="020B0604020202020204" pitchFamily="34" charset="0"/>
              </a:rPr>
              <a:t>, </a:t>
            </a:r>
            <a:r>
              <a:rPr lang="en-US" sz="2200" err="1">
                <a:solidFill>
                  <a:srgbClr val="403011"/>
                </a:solidFill>
                <a:latin typeface="Arial" panose="020B0604020202020204" pitchFamily="34" charset="0"/>
                <a:ea typeface="Brygada 1918" pitchFamily="34" charset="-122"/>
                <a:cs typeface="Arial" panose="020B0604020202020204" pitchFamily="34" charset="0"/>
              </a:rPr>
              <a:t>zalo</a:t>
            </a:r>
            <a:r>
              <a:rPr lang="en-US" sz="2200">
                <a:solidFill>
                  <a:srgbClr val="403011"/>
                </a:solidFill>
                <a:latin typeface="Arial" panose="020B0604020202020204" pitchFamily="34" charset="0"/>
                <a:ea typeface="Brygada 1918" pitchFamily="34" charset="-122"/>
                <a:cs typeface="Arial" panose="020B0604020202020204" pitchFamily="34" charset="0"/>
              </a:rPr>
              <a:t>, </a:t>
            </a:r>
            <a:r>
              <a:rPr lang="en-US" sz="2200" err="1">
                <a:solidFill>
                  <a:srgbClr val="403011"/>
                </a:solidFill>
                <a:latin typeface="Arial" panose="020B0604020202020204" pitchFamily="34" charset="0"/>
                <a:ea typeface="Brygada 1918" pitchFamily="34" charset="-122"/>
                <a:cs typeface="Arial" panose="020B0604020202020204" pitchFamily="34" charset="0"/>
              </a:rPr>
              <a:t>tiktok</a:t>
            </a:r>
            <a:r>
              <a:rPr lang="en-US" sz="2200">
                <a:solidFill>
                  <a:srgbClr val="403011"/>
                </a:solidFill>
                <a:latin typeface="Arial" panose="020B0604020202020204" pitchFamily="34" charset="0"/>
                <a:ea typeface="Brygada 1918" pitchFamily="34" charset="-122"/>
                <a:cs typeface="Arial" panose="020B0604020202020204" pitchFamily="34" charset="0"/>
              </a:rPr>
              <a:t>…</a:t>
            </a:r>
            <a:endParaRPr lang="en-US" sz="2200"/>
          </a:p>
        </p:txBody>
      </p:sp>
      <p:pic>
        <p:nvPicPr>
          <p:cNvPr id="10" name="Image 2" descr="preencoded.png"/>
          <p:cNvPicPr>
            <a:picLocks noChangeAspect="1"/>
          </p:cNvPicPr>
          <p:nvPr/>
        </p:nvPicPr>
        <p:blipFill>
          <a:blip r:embed="rId5"/>
          <a:stretch>
            <a:fillRect/>
          </a:stretch>
        </p:blipFill>
        <p:spPr>
          <a:xfrm>
            <a:off x="793790" y="4466074"/>
            <a:ext cx="496133" cy="496133"/>
          </a:xfrm>
          <a:prstGeom prst="rect">
            <a:avLst/>
          </a:prstGeom>
        </p:spPr>
      </p:pic>
      <p:sp>
        <p:nvSpPr>
          <p:cNvPr id="11" name="Text 6"/>
          <p:cNvSpPr/>
          <p:nvPr/>
        </p:nvSpPr>
        <p:spPr>
          <a:xfrm>
            <a:off x="793790" y="5210215"/>
            <a:ext cx="3063716" cy="310158"/>
          </a:xfrm>
          <a:prstGeom prst="rect">
            <a:avLst/>
          </a:prstGeom>
          <a:noFill/>
          <a:ln/>
        </p:spPr>
        <p:txBody>
          <a:bodyPr wrap="none" lIns="0" tIns="0" rIns="0" bIns="0" rtlCol="0" anchor="t"/>
          <a:lstStyle/>
          <a:p>
            <a:pPr marL="0" indent="0" algn="l">
              <a:lnSpc>
                <a:spcPts val="2400"/>
              </a:lnSpc>
              <a:buNone/>
            </a:pPr>
            <a:r>
              <a:rPr lang="en-US" sz="2500" u="sng">
                <a:solidFill>
                  <a:srgbClr val="403011"/>
                </a:solidFill>
                <a:latin typeface="Arial" panose="020B0604020202020204" pitchFamily="34" charset="0"/>
                <a:ea typeface="Brygada 1918 Semi Bold" pitchFamily="34" charset="-122"/>
                <a:cs typeface="Arial" panose="020B0604020202020204" pitchFamily="34" charset="0"/>
              </a:rPr>
              <a:t>Hệ thống loa truyền thanh</a:t>
            </a:r>
            <a:endParaRPr lang="en-US" sz="2500" u="sng"/>
          </a:p>
        </p:txBody>
      </p:sp>
      <p:sp>
        <p:nvSpPr>
          <p:cNvPr id="12" name="Text 7"/>
          <p:cNvSpPr/>
          <p:nvPr/>
        </p:nvSpPr>
        <p:spPr>
          <a:xfrm>
            <a:off x="793790" y="5639435"/>
            <a:ext cx="6397347" cy="317540"/>
          </a:xfrm>
          <a:prstGeom prst="rect">
            <a:avLst/>
          </a:prstGeom>
          <a:noFill/>
          <a:ln/>
        </p:spPr>
        <p:txBody>
          <a:bodyPr wrap="none" lIns="0" tIns="0" rIns="0" bIns="0" rtlCol="0" anchor="t"/>
          <a:lstStyle/>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Tuyên truyền qua hệ thống loa truyền thanh cơ sở </a:t>
            </a:r>
          </a:p>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đến các địa phương</a:t>
            </a:r>
            <a:endParaRPr lang="en-US" sz="2200"/>
          </a:p>
        </p:txBody>
      </p:sp>
      <p:pic>
        <p:nvPicPr>
          <p:cNvPr id="13" name="Image 3" descr="preencoded.png"/>
          <p:cNvPicPr>
            <a:picLocks noChangeAspect="1"/>
          </p:cNvPicPr>
          <p:nvPr/>
        </p:nvPicPr>
        <p:blipFill>
          <a:blip r:embed="rId6"/>
          <a:stretch>
            <a:fillRect/>
          </a:stretch>
        </p:blipFill>
        <p:spPr>
          <a:xfrm>
            <a:off x="7439144" y="4466074"/>
            <a:ext cx="496133" cy="496133"/>
          </a:xfrm>
          <a:prstGeom prst="rect">
            <a:avLst/>
          </a:prstGeom>
        </p:spPr>
      </p:pic>
      <p:sp>
        <p:nvSpPr>
          <p:cNvPr id="14" name="Text 8"/>
          <p:cNvSpPr/>
          <p:nvPr/>
        </p:nvSpPr>
        <p:spPr>
          <a:xfrm>
            <a:off x="7439144" y="5210215"/>
            <a:ext cx="2617232" cy="310158"/>
          </a:xfrm>
          <a:prstGeom prst="rect">
            <a:avLst/>
          </a:prstGeom>
          <a:noFill/>
          <a:ln/>
        </p:spPr>
        <p:txBody>
          <a:bodyPr wrap="none" lIns="0" tIns="0" rIns="0" bIns="0" rtlCol="0" anchor="t"/>
          <a:lstStyle/>
          <a:p>
            <a:pPr marL="0" indent="0" algn="l">
              <a:lnSpc>
                <a:spcPts val="2400"/>
              </a:lnSpc>
              <a:buNone/>
            </a:pPr>
            <a:r>
              <a:rPr lang="en-US" sz="2500" u="sng" err="1">
                <a:solidFill>
                  <a:srgbClr val="403011"/>
                </a:solidFill>
                <a:latin typeface="Arial" panose="020B0604020202020204" pitchFamily="34" charset="0"/>
                <a:ea typeface="Brygada 1918 Semi Bold" pitchFamily="34" charset="-122"/>
                <a:cs typeface="Arial" panose="020B0604020202020204" pitchFamily="34" charset="0"/>
              </a:rPr>
              <a:t>Cổng</a:t>
            </a:r>
            <a:r>
              <a:rPr lang="en-US" sz="2500" u="sng">
                <a:solidFill>
                  <a:srgbClr val="403011"/>
                </a:solidFill>
                <a:latin typeface="Arial" panose="020B0604020202020204" pitchFamily="34" charset="0"/>
                <a:ea typeface="Brygada 1918 Semi Bold" pitchFamily="34" charset="-122"/>
                <a:cs typeface="Arial" panose="020B0604020202020204" pitchFamily="34" charset="0"/>
              </a:rPr>
              <a:t>/Trang thông tin điện tử</a:t>
            </a:r>
            <a:endParaRPr lang="en-US" sz="2500" u="sng"/>
          </a:p>
        </p:txBody>
      </p:sp>
      <p:sp>
        <p:nvSpPr>
          <p:cNvPr id="15" name="Text 9"/>
          <p:cNvSpPr/>
          <p:nvPr/>
        </p:nvSpPr>
        <p:spPr>
          <a:xfrm>
            <a:off x="7439144" y="5622051"/>
            <a:ext cx="6397466" cy="635079"/>
          </a:xfrm>
          <a:prstGeom prst="rect">
            <a:avLst/>
          </a:prstGeom>
          <a:noFill/>
          <a:ln/>
        </p:spPr>
        <p:txBody>
          <a:bodyPr wrap="square" lIns="0" tIns="0" rIns="0" bIns="0" rtlCol="0" anchor="t"/>
          <a:lstStyle/>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Đăng chuyên mục trên Cổng Thông tin điện tử tỉnh, Trang thông tin điện tử các sở, ban, </a:t>
            </a:r>
            <a:r>
              <a:rPr lang="en-US" sz="2200" err="1">
                <a:solidFill>
                  <a:srgbClr val="403011"/>
                </a:solidFill>
                <a:latin typeface="Arial" panose="020B0604020202020204" pitchFamily="34" charset="0"/>
                <a:ea typeface="Brygada 1918" pitchFamily="34" charset="-122"/>
                <a:cs typeface="Arial" panose="020B0604020202020204" pitchFamily="34" charset="0"/>
              </a:rPr>
              <a:t>ngành</a:t>
            </a:r>
            <a:r>
              <a:rPr lang="en-US" sz="2200">
                <a:solidFill>
                  <a:srgbClr val="403011"/>
                </a:solidFill>
                <a:latin typeface="Arial" panose="020B0604020202020204" pitchFamily="34" charset="0"/>
                <a:ea typeface="Brygada 1918" pitchFamily="34" charset="-122"/>
                <a:cs typeface="Arial" panose="020B0604020202020204" pitchFamily="34" charset="0"/>
              </a:rPr>
              <a:t> và các huyện, thị xã, thành phố</a:t>
            </a:r>
            <a:endParaRPr lang="en-US" sz="2200"/>
          </a:p>
        </p:txBody>
      </p:sp>
      <p:sp>
        <p:nvSpPr>
          <p:cNvPr id="16" name="Text 10"/>
          <p:cNvSpPr/>
          <p:nvPr/>
        </p:nvSpPr>
        <p:spPr>
          <a:xfrm>
            <a:off x="793789" y="6661350"/>
            <a:ext cx="13042821" cy="635079"/>
          </a:xfrm>
          <a:prstGeom prst="rect">
            <a:avLst/>
          </a:prstGeom>
          <a:noFill/>
          <a:ln/>
        </p:spPr>
        <p:txBody>
          <a:bodyPr wrap="square" lIns="0" tIns="0" rIns="0" bIns="0" rtlCol="0" anchor="t"/>
          <a:lstStyle/>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Qua đó, giúp người dân và doanh nghiệp hiểu rõ </a:t>
            </a:r>
          </a:p>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các quy định của Luật, biết được các quyền được </a:t>
            </a:r>
          </a:p>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tiếp cận thông tin của cá nhân, tổ chức để thực hiện.</a:t>
            </a:r>
            <a:endParaRPr lang="en-US" sz="22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793791" y="1574086"/>
            <a:ext cx="5937210" cy="1240155"/>
          </a:xfrm>
          <a:prstGeom prst="rect">
            <a:avLst/>
          </a:prstGeom>
          <a:noFill/>
          <a:ln/>
        </p:spPr>
        <p:txBody>
          <a:bodyPr wrap="square" lIns="0" tIns="0" rIns="0" bIns="0" rtlCol="0" anchor="t"/>
          <a:lstStyle/>
          <a:p>
            <a:pPr marL="0" indent="0" algn="l">
              <a:lnSpc>
                <a:spcPts val="4850"/>
              </a:lnSpc>
              <a:buNone/>
            </a:pPr>
            <a:r>
              <a:rPr lang="en-US" sz="3900" b="1">
                <a:solidFill>
                  <a:srgbClr val="403011"/>
                </a:solidFill>
                <a:latin typeface="Arial" panose="020B0604020202020204" pitchFamily="34" charset="0"/>
                <a:ea typeface="Brygada 1918 Semi Bold" pitchFamily="34" charset="-122"/>
                <a:cs typeface="Arial" panose="020B0604020202020204" pitchFamily="34" charset="0"/>
              </a:rPr>
              <a:t>CHỈ ĐẠO TRIỂN KHAI THỰC HIỆN LUẬT</a:t>
            </a:r>
            <a:endParaRPr lang="en-US" sz="3900" b="1"/>
          </a:p>
        </p:txBody>
      </p:sp>
      <p:sp>
        <p:nvSpPr>
          <p:cNvPr id="4" name="Text 1"/>
          <p:cNvSpPr/>
          <p:nvPr/>
        </p:nvSpPr>
        <p:spPr>
          <a:xfrm>
            <a:off x="793790" y="3111897"/>
            <a:ext cx="7556421" cy="1587698"/>
          </a:xfrm>
          <a:prstGeom prst="rect">
            <a:avLst/>
          </a:prstGeom>
          <a:noFill/>
          <a:ln/>
        </p:spPr>
        <p:txBody>
          <a:bodyPr wrap="square" lIns="0" tIns="0" rIns="0" bIns="0" rtlCol="0" anchor="t"/>
          <a:lstStyle/>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UBND tỉnh đã ban hành nhiều kế hoạch, văn bản chỉ đạo triển khai thực hiện Luật trên địa bàn. Trong đó nhấn mạnh chỉ đạo các cơ quan Nhà nước thực hiện nghiêm túc trách nhiệm được quy định trong Luật và các văn bản hướng dẫn thi hành trong việc bảo đảm cho cá nhân, tổ chức thực hiện quyền tiếp cận thông tin liên quan đến ngành, lĩnh vực, địa bàn quản lý.</a:t>
            </a:r>
            <a:endParaRPr lang="en-US" sz="22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0" y="1179751"/>
            <a:ext cx="14630400" cy="620078"/>
          </a:xfrm>
          <a:prstGeom prst="rect">
            <a:avLst/>
          </a:prstGeom>
          <a:noFill/>
          <a:ln/>
        </p:spPr>
        <p:txBody>
          <a:bodyPr wrap="none" lIns="0" tIns="0" rIns="0" bIns="0" rtlCol="0" anchor="t"/>
          <a:lstStyle/>
          <a:p>
            <a:pPr marL="0" indent="0" algn="ctr">
              <a:lnSpc>
                <a:spcPts val="4850"/>
              </a:lnSpc>
              <a:buNone/>
            </a:pPr>
            <a:r>
              <a:rPr lang="en-US" sz="3900" b="1">
                <a:solidFill>
                  <a:srgbClr val="403011"/>
                </a:solidFill>
                <a:latin typeface="Arial" panose="020B0604020202020204" pitchFamily="34" charset="0"/>
                <a:ea typeface="Brygada 1918 Semi Bold" pitchFamily="34" charset="-122"/>
                <a:cs typeface="Arial" panose="020B0604020202020204" pitchFamily="34" charset="0"/>
              </a:rPr>
              <a:t>CÔNG KHAI THÔNG TIN THEO QUY ĐỊNH</a:t>
            </a:r>
            <a:endParaRPr lang="en-US" sz="3900" b="1"/>
          </a:p>
        </p:txBody>
      </p:sp>
      <p:pic>
        <p:nvPicPr>
          <p:cNvPr id="3" name="Image 0" descr="preencoded.png"/>
          <p:cNvPicPr>
            <a:picLocks noChangeAspect="1"/>
          </p:cNvPicPr>
          <p:nvPr/>
        </p:nvPicPr>
        <p:blipFill>
          <a:blip r:embed="rId3"/>
          <a:stretch>
            <a:fillRect/>
          </a:stretch>
        </p:blipFill>
        <p:spPr>
          <a:xfrm>
            <a:off x="793790" y="2196663"/>
            <a:ext cx="4347567" cy="793790"/>
          </a:xfrm>
          <a:prstGeom prst="rect">
            <a:avLst/>
          </a:prstGeom>
        </p:spPr>
      </p:pic>
      <p:sp>
        <p:nvSpPr>
          <p:cNvPr id="4" name="Text 1"/>
          <p:cNvSpPr/>
          <p:nvPr/>
        </p:nvSpPr>
        <p:spPr>
          <a:xfrm>
            <a:off x="992148" y="3188811"/>
            <a:ext cx="2796302" cy="310158"/>
          </a:xfrm>
          <a:prstGeom prst="rect">
            <a:avLst/>
          </a:prstGeom>
          <a:noFill/>
          <a:ln/>
        </p:spPr>
        <p:txBody>
          <a:bodyPr wrap="none" lIns="0" tIns="0" rIns="0" bIns="0" rtlCol="0" anchor="t"/>
          <a:lstStyle/>
          <a:p>
            <a:pPr marL="0" indent="0" algn="l">
              <a:lnSpc>
                <a:spcPts val="2400"/>
              </a:lnSpc>
              <a:buNone/>
            </a:pPr>
            <a:r>
              <a:rPr lang="en-US" sz="2500" u="sng">
                <a:solidFill>
                  <a:srgbClr val="403011"/>
                </a:solidFill>
                <a:latin typeface="Arial" panose="020B0604020202020204" pitchFamily="34" charset="0"/>
                <a:ea typeface="Brygada 1918 Semi Bold" pitchFamily="34" charset="-122"/>
                <a:cs typeface="Arial" panose="020B0604020202020204" pitchFamily="34" charset="0"/>
              </a:rPr>
              <a:t>Lập danh mục thông tin</a:t>
            </a:r>
            <a:endParaRPr lang="en-US" sz="2500" u="sng"/>
          </a:p>
        </p:txBody>
      </p:sp>
      <p:sp>
        <p:nvSpPr>
          <p:cNvPr id="5" name="Text 2"/>
          <p:cNvSpPr/>
          <p:nvPr/>
        </p:nvSpPr>
        <p:spPr>
          <a:xfrm>
            <a:off x="992148" y="3618032"/>
            <a:ext cx="3950851" cy="635079"/>
          </a:xfrm>
          <a:prstGeom prst="rect">
            <a:avLst/>
          </a:prstGeom>
          <a:noFill/>
          <a:ln/>
        </p:spPr>
        <p:txBody>
          <a:bodyPr wrap="square" lIns="0" tIns="0" rIns="0" bIns="0" rtlCol="0" anchor="t"/>
          <a:lstStyle/>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Các cơ quan, đơn vị từ cấp tỉnh đến cấp xã lập danh mục thông tin cần công khai</a:t>
            </a:r>
            <a:endParaRPr lang="en-US" sz="2200"/>
          </a:p>
        </p:txBody>
      </p:sp>
      <p:pic>
        <p:nvPicPr>
          <p:cNvPr id="6" name="Image 1" descr="preencoded.png"/>
          <p:cNvPicPr>
            <a:picLocks noChangeAspect="1"/>
          </p:cNvPicPr>
          <p:nvPr/>
        </p:nvPicPr>
        <p:blipFill>
          <a:blip r:embed="rId4"/>
          <a:stretch>
            <a:fillRect/>
          </a:stretch>
        </p:blipFill>
        <p:spPr>
          <a:xfrm>
            <a:off x="5141357" y="2196663"/>
            <a:ext cx="4347567" cy="793790"/>
          </a:xfrm>
          <a:prstGeom prst="rect">
            <a:avLst/>
          </a:prstGeom>
        </p:spPr>
      </p:pic>
      <p:sp>
        <p:nvSpPr>
          <p:cNvPr id="7" name="Text 3"/>
          <p:cNvSpPr/>
          <p:nvPr/>
        </p:nvSpPr>
        <p:spPr>
          <a:xfrm>
            <a:off x="5339715" y="3188811"/>
            <a:ext cx="2926080" cy="310158"/>
          </a:xfrm>
          <a:prstGeom prst="rect">
            <a:avLst/>
          </a:prstGeom>
          <a:noFill/>
          <a:ln/>
        </p:spPr>
        <p:txBody>
          <a:bodyPr wrap="none" lIns="0" tIns="0" rIns="0" bIns="0" rtlCol="0" anchor="t"/>
          <a:lstStyle/>
          <a:p>
            <a:pPr marL="0" indent="0" algn="l">
              <a:lnSpc>
                <a:spcPts val="2400"/>
              </a:lnSpc>
              <a:buNone/>
            </a:pPr>
            <a:r>
              <a:rPr lang="en-US" sz="2500" u="sng">
                <a:solidFill>
                  <a:srgbClr val="403011"/>
                </a:solidFill>
                <a:latin typeface="Arial" panose="020B0604020202020204" pitchFamily="34" charset="0"/>
                <a:ea typeface="Brygada 1918 Semi Bold" pitchFamily="34" charset="-122"/>
                <a:cs typeface="Arial" panose="020B0604020202020204" pitchFamily="34" charset="0"/>
              </a:rPr>
              <a:t>Công khai đúng quy định</a:t>
            </a:r>
            <a:endParaRPr lang="en-US" sz="2500" u="sng"/>
          </a:p>
        </p:txBody>
      </p:sp>
      <p:sp>
        <p:nvSpPr>
          <p:cNvPr id="8" name="Text 4"/>
          <p:cNvSpPr/>
          <p:nvPr/>
        </p:nvSpPr>
        <p:spPr>
          <a:xfrm>
            <a:off x="5339715" y="3618032"/>
            <a:ext cx="3950851" cy="635079"/>
          </a:xfrm>
          <a:prstGeom prst="rect">
            <a:avLst/>
          </a:prstGeom>
          <a:noFill/>
          <a:ln/>
        </p:spPr>
        <p:txBody>
          <a:bodyPr wrap="square" lIns="0" tIns="0" rIns="0" bIns="0" rtlCol="0" anchor="t"/>
          <a:lstStyle/>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Thực hiện công khai theo đúng quy định tại Điều 18 của Luật</a:t>
            </a:r>
            <a:endParaRPr lang="en-US" sz="2200"/>
          </a:p>
        </p:txBody>
      </p:sp>
      <p:pic>
        <p:nvPicPr>
          <p:cNvPr id="9" name="Image 2" descr="preencoded.png"/>
          <p:cNvPicPr>
            <a:picLocks noChangeAspect="1"/>
          </p:cNvPicPr>
          <p:nvPr/>
        </p:nvPicPr>
        <p:blipFill>
          <a:blip r:embed="rId5"/>
          <a:stretch>
            <a:fillRect/>
          </a:stretch>
        </p:blipFill>
        <p:spPr>
          <a:xfrm>
            <a:off x="9488924" y="2196663"/>
            <a:ext cx="4347567" cy="793790"/>
          </a:xfrm>
          <a:prstGeom prst="rect">
            <a:avLst/>
          </a:prstGeom>
        </p:spPr>
      </p:pic>
      <p:sp>
        <p:nvSpPr>
          <p:cNvPr id="10" name="Text 5"/>
          <p:cNvSpPr/>
          <p:nvPr/>
        </p:nvSpPr>
        <p:spPr>
          <a:xfrm>
            <a:off x="9687282" y="3188811"/>
            <a:ext cx="2480905" cy="310158"/>
          </a:xfrm>
          <a:prstGeom prst="rect">
            <a:avLst/>
          </a:prstGeom>
          <a:noFill/>
          <a:ln/>
        </p:spPr>
        <p:txBody>
          <a:bodyPr wrap="none" lIns="0" tIns="0" rIns="0" bIns="0" rtlCol="0" anchor="t"/>
          <a:lstStyle/>
          <a:p>
            <a:pPr marL="0" indent="0" algn="l">
              <a:lnSpc>
                <a:spcPts val="2400"/>
              </a:lnSpc>
              <a:buNone/>
            </a:pPr>
            <a:r>
              <a:rPr lang="en-US" sz="2500" u="sng">
                <a:solidFill>
                  <a:srgbClr val="403011"/>
                </a:solidFill>
                <a:latin typeface="Arial" panose="020B0604020202020204" pitchFamily="34" charset="0"/>
                <a:ea typeface="Brygada 1918 Semi Bold" pitchFamily="34" charset="-122"/>
                <a:cs typeface="Arial" panose="020B0604020202020204" pitchFamily="34" charset="0"/>
              </a:rPr>
              <a:t>Đúng thời điểm</a:t>
            </a:r>
            <a:endParaRPr lang="en-US" sz="2500" u="sng"/>
          </a:p>
        </p:txBody>
      </p:sp>
      <p:sp>
        <p:nvSpPr>
          <p:cNvPr id="11" name="Text 6"/>
          <p:cNvSpPr/>
          <p:nvPr/>
        </p:nvSpPr>
        <p:spPr>
          <a:xfrm>
            <a:off x="9687282" y="3618032"/>
            <a:ext cx="3950851" cy="635079"/>
          </a:xfrm>
          <a:prstGeom prst="rect">
            <a:avLst/>
          </a:prstGeom>
          <a:noFill/>
          <a:ln/>
        </p:spPr>
        <p:txBody>
          <a:bodyPr wrap="square" lIns="0" tIns="0" rIns="0" bIns="0" rtlCol="0" anchor="t"/>
          <a:lstStyle/>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Thời điểm công khai thông tin đối với từng lĩnh vực được thực hiện theo quy định</a:t>
            </a:r>
            <a:endParaRPr lang="en-US" sz="2200"/>
          </a:p>
        </p:txBody>
      </p:sp>
      <p:sp>
        <p:nvSpPr>
          <p:cNvPr id="12" name="Text 7"/>
          <p:cNvSpPr/>
          <p:nvPr/>
        </p:nvSpPr>
        <p:spPr>
          <a:xfrm>
            <a:off x="793670" y="5271611"/>
            <a:ext cx="13042821" cy="952619"/>
          </a:xfrm>
          <a:prstGeom prst="rect">
            <a:avLst/>
          </a:prstGeom>
          <a:noFill/>
          <a:ln/>
        </p:spPr>
        <p:txBody>
          <a:bodyPr wrap="square" lIns="0" tIns="0" rIns="0" bIns="0" rtlCol="0" anchor="t"/>
          <a:lstStyle/>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Các thông tin được công khai chủ yếu qua các hình thức như: Đăng tải lên Cổng thông tin điện tử của tỉnh; Trang thông tin điện tử của các sở, ngành và UBND cấp huyện; niêm yết công khai tại trụ sở cơ quan, đơn vị; đăng trên Công báo tỉnh; đưa tin trên Báo, Đài Phát thanh - Truyền hình, hệ thống loa truyền thanh và các Bản tin của các sở, ngành.</a:t>
            </a:r>
            <a:endParaRPr lang="en-US" sz="22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19852" y="494824"/>
            <a:ext cx="8290203" cy="562332"/>
          </a:xfrm>
          <a:prstGeom prst="rect">
            <a:avLst/>
          </a:prstGeom>
          <a:noFill/>
          <a:ln/>
        </p:spPr>
        <p:txBody>
          <a:bodyPr wrap="none" lIns="0" tIns="0" rIns="0" bIns="0" rtlCol="0" anchor="t"/>
          <a:lstStyle/>
          <a:p>
            <a:pPr marL="0" indent="0" algn="l">
              <a:lnSpc>
                <a:spcPts val="4400"/>
              </a:lnSpc>
              <a:buNone/>
            </a:pPr>
            <a:r>
              <a:rPr lang="en-US" sz="3900" b="1">
                <a:solidFill>
                  <a:srgbClr val="403011"/>
                </a:solidFill>
                <a:latin typeface="Arial" panose="020B0604020202020204" pitchFamily="34" charset="0"/>
                <a:ea typeface="Brygada 1918 Semi Bold" pitchFamily="34" charset="-122"/>
                <a:cs typeface="Arial" panose="020B0604020202020204" pitchFamily="34" charset="0"/>
              </a:rPr>
              <a:t>CÁC HÌNH THỨC CÔNG KHAI THÔNG TIN KHÁC</a:t>
            </a:r>
            <a:endParaRPr lang="en-US" sz="3900" b="1"/>
          </a:p>
        </p:txBody>
      </p:sp>
      <p:sp>
        <p:nvSpPr>
          <p:cNvPr id="3" name="Shape 1"/>
          <p:cNvSpPr/>
          <p:nvPr/>
        </p:nvSpPr>
        <p:spPr>
          <a:xfrm>
            <a:off x="562569" y="1123062"/>
            <a:ext cx="6375797" cy="1919359"/>
          </a:xfrm>
          <a:prstGeom prst="roundRect">
            <a:avLst>
              <a:gd name="adj" fmla="val 18713"/>
            </a:avLst>
          </a:prstGeom>
          <a:solidFill>
            <a:srgbClr val="F6EBD4"/>
          </a:solidFill>
          <a:ln w="22860">
            <a:solidFill>
              <a:srgbClr val="626C3B"/>
            </a:solidFill>
            <a:prstDash val="solid"/>
          </a:ln>
        </p:spPr>
      </p:sp>
      <p:sp>
        <p:nvSpPr>
          <p:cNvPr id="4" name="Text 2"/>
          <p:cNvSpPr/>
          <p:nvPr/>
        </p:nvSpPr>
        <p:spPr>
          <a:xfrm>
            <a:off x="922615" y="1566851"/>
            <a:ext cx="2249686" cy="281226"/>
          </a:xfrm>
          <a:prstGeom prst="rect">
            <a:avLst/>
          </a:prstGeom>
          <a:noFill/>
          <a:ln/>
        </p:spPr>
        <p:txBody>
          <a:bodyPr wrap="none" lIns="0" tIns="0" rIns="0" bIns="0" rtlCol="0" anchor="t"/>
          <a:lstStyle/>
          <a:p>
            <a:pPr marL="0" indent="0" algn="l">
              <a:lnSpc>
                <a:spcPts val="2200"/>
              </a:lnSpc>
              <a:buNone/>
            </a:pPr>
            <a:r>
              <a:rPr lang="en-US" sz="2500" u="sng">
                <a:solidFill>
                  <a:srgbClr val="403011"/>
                </a:solidFill>
                <a:latin typeface="Arial" panose="020B0604020202020204" pitchFamily="34" charset="0"/>
                <a:ea typeface="Brygada 1918 Semi Bold" pitchFamily="34" charset="-122"/>
                <a:cs typeface="Arial" panose="020B0604020202020204" pitchFamily="34" charset="0"/>
              </a:rPr>
              <a:t>Tiếp công dân</a:t>
            </a:r>
            <a:endParaRPr lang="en-US" sz="2500" u="sng"/>
          </a:p>
        </p:txBody>
      </p:sp>
      <p:sp>
        <p:nvSpPr>
          <p:cNvPr id="5" name="Text 3"/>
          <p:cNvSpPr/>
          <p:nvPr/>
        </p:nvSpPr>
        <p:spPr>
          <a:xfrm>
            <a:off x="765333" y="1854470"/>
            <a:ext cx="5970270" cy="427493"/>
          </a:xfrm>
          <a:prstGeom prst="rect">
            <a:avLst/>
          </a:prstGeom>
          <a:noFill/>
          <a:ln/>
        </p:spPr>
        <p:txBody>
          <a:bodyPr wrap="square" lIns="0" tIns="0" rIns="0" bIns="0" rtlCol="0" anchor="t"/>
          <a:lstStyle/>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Thông tin được công khai thông qua việc tiếp công dân tại trụ sở các cơ quan</a:t>
            </a:r>
            <a:endParaRPr lang="en-US" sz="2200"/>
          </a:p>
        </p:txBody>
      </p:sp>
      <p:sp>
        <p:nvSpPr>
          <p:cNvPr id="6" name="Shape 4"/>
          <p:cNvSpPr/>
          <p:nvPr/>
        </p:nvSpPr>
        <p:spPr>
          <a:xfrm>
            <a:off x="592051" y="3007497"/>
            <a:ext cx="6375797" cy="1536184"/>
          </a:xfrm>
          <a:prstGeom prst="roundRect">
            <a:avLst>
              <a:gd name="adj" fmla="val 23380"/>
            </a:avLst>
          </a:prstGeom>
          <a:solidFill>
            <a:srgbClr val="F6EBD4"/>
          </a:solidFill>
          <a:ln w="22860">
            <a:solidFill>
              <a:srgbClr val="83792E"/>
            </a:solidFill>
            <a:prstDash val="solid"/>
          </a:ln>
        </p:spPr>
      </p:sp>
      <p:sp>
        <p:nvSpPr>
          <p:cNvPr id="7" name="Text 5"/>
          <p:cNvSpPr/>
          <p:nvPr/>
        </p:nvSpPr>
        <p:spPr>
          <a:xfrm>
            <a:off x="922615" y="3354824"/>
            <a:ext cx="2827853" cy="281226"/>
          </a:xfrm>
          <a:prstGeom prst="rect">
            <a:avLst/>
          </a:prstGeom>
          <a:noFill/>
          <a:ln/>
        </p:spPr>
        <p:txBody>
          <a:bodyPr wrap="none" lIns="0" tIns="0" rIns="0" bIns="0" rtlCol="0" anchor="t"/>
          <a:lstStyle/>
          <a:p>
            <a:pPr marL="0" indent="0" algn="l">
              <a:lnSpc>
                <a:spcPts val="2200"/>
              </a:lnSpc>
              <a:buNone/>
            </a:pPr>
            <a:r>
              <a:rPr lang="en-US" sz="2500" u="sng">
                <a:solidFill>
                  <a:srgbClr val="403011"/>
                </a:solidFill>
                <a:latin typeface="Arial" panose="020B0604020202020204" pitchFamily="34" charset="0"/>
                <a:ea typeface="Brygada 1918 Semi Bold" pitchFamily="34" charset="-122"/>
                <a:cs typeface="Arial" panose="020B0604020202020204" pitchFamily="34" charset="0"/>
              </a:rPr>
              <a:t>Họp báo, thông cáo báo chí</a:t>
            </a:r>
            <a:endParaRPr lang="en-US" sz="2500" u="sng"/>
          </a:p>
        </p:txBody>
      </p:sp>
      <p:sp>
        <p:nvSpPr>
          <p:cNvPr id="8" name="Text 6"/>
          <p:cNvSpPr/>
          <p:nvPr/>
        </p:nvSpPr>
        <p:spPr>
          <a:xfrm>
            <a:off x="922615" y="3636050"/>
            <a:ext cx="5970270" cy="288012"/>
          </a:xfrm>
          <a:prstGeom prst="rect">
            <a:avLst/>
          </a:prstGeom>
          <a:noFill/>
          <a:ln/>
        </p:spPr>
        <p:txBody>
          <a:bodyPr wrap="none" lIns="0" tIns="0" rIns="0" bIns="0" rtlCol="0" anchor="t"/>
          <a:lstStyle/>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Tổ chức họp báo, phát hành thông cáo báo chí</a:t>
            </a:r>
          </a:p>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 về các vấn đề quan trọng</a:t>
            </a:r>
            <a:endParaRPr lang="en-US" sz="2200"/>
          </a:p>
        </p:txBody>
      </p:sp>
      <p:sp>
        <p:nvSpPr>
          <p:cNvPr id="9" name="Shape 7"/>
          <p:cNvSpPr/>
          <p:nvPr/>
        </p:nvSpPr>
        <p:spPr>
          <a:xfrm>
            <a:off x="719852" y="4625530"/>
            <a:ext cx="6375797" cy="1919359"/>
          </a:xfrm>
          <a:prstGeom prst="roundRect">
            <a:avLst>
              <a:gd name="adj" fmla="val 18713"/>
            </a:avLst>
          </a:prstGeom>
          <a:solidFill>
            <a:srgbClr val="F6EBD4"/>
          </a:solidFill>
          <a:ln w="22860">
            <a:solidFill>
              <a:srgbClr val="E8AF3B"/>
            </a:solidFill>
            <a:prstDash val="solid"/>
          </a:ln>
        </p:spPr>
      </p:sp>
      <p:sp>
        <p:nvSpPr>
          <p:cNvPr id="10" name="Text 8"/>
          <p:cNvSpPr/>
          <p:nvPr/>
        </p:nvSpPr>
        <p:spPr>
          <a:xfrm>
            <a:off x="922615" y="4828295"/>
            <a:ext cx="2249686" cy="281226"/>
          </a:xfrm>
          <a:prstGeom prst="rect">
            <a:avLst/>
          </a:prstGeom>
          <a:noFill/>
          <a:ln/>
        </p:spPr>
        <p:txBody>
          <a:bodyPr wrap="none" lIns="0" tIns="0" rIns="0" bIns="0" rtlCol="0" anchor="t"/>
          <a:lstStyle/>
          <a:p>
            <a:pPr marL="0" indent="0" algn="l">
              <a:lnSpc>
                <a:spcPts val="2200"/>
              </a:lnSpc>
              <a:buNone/>
            </a:pPr>
            <a:r>
              <a:rPr lang="en-US" sz="2500" u="sng">
                <a:solidFill>
                  <a:srgbClr val="403011"/>
                </a:solidFill>
                <a:latin typeface="Arial" panose="020B0604020202020204" pitchFamily="34" charset="0"/>
                <a:ea typeface="Brygada 1918 Semi Bold" pitchFamily="34" charset="-122"/>
                <a:cs typeface="Arial" panose="020B0604020202020204" pitchFamily="34" charset="0"/>
              </a:rPr>
              <a:t>Người phát ngôn</a:t>
            </a:r>
            <a:endParaRPr lang="en-US" sz="2500" u="sng"/>
          </a:p>
        </p:txBody>
      </p:sp>
      <p:sp>
        <p:nvSpPr>
          <p:cNvPr id="11" name="Text 9"/>
          <p:cNvSpPr/>
          <p:nvPr/>
        </p:nvSpPr>
        <p:spPr>
          <a:xfrm>
            <a:off x="922615" y="5109521"/>
            <a:ext cx="5970270" cy="576024"/>
          </a:xfrm>
          <a:prstGeom prst="rect">
            <a:avLst/>
          </a:prstGeom>
          <a:noFill/>
          <a:ln/>
        </p:spPr>
        <p:txBody>
          <a:bodyPr wrap="square" lIns="0" tIns="0" rIns="0" bIns="0" rtlCol="0" anchor="t"/>
          <a:lstStyle/>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Hoạt động của người phát ngôn của cơ quan nhà nước theo quy định của pháp luật</a:t>
            </a:r>
            <a:endParaRPr lang="en-US" sz="2200"/>
          </a:p>
        </p:txBody>
      </p:sp>
      <p:sp>
        <p:nvSpPr>
          <p:cNvPr id="12" name="Shape 10"/>
          <p:cNvSpPr/>
          <p:nvPr/>
        </p:nvSpPr>
        <p:spPr>
          <a:xfrm>
            <a:off x="640846" y="6108018"/>
            <a:ext cx="6375797" cy="1536184"/>
          </a:xfrm>
          <a:prstGeom prst="roundRect">
            <a:avLst>
              <a:gd name="adj" fmla="val 23380"/>
            </a:avLst>
          </a:prstGeom>
          <a:solidFill>
            <a:srgbClr val="F6EBD4"/>
          </a:solidFill>
          <a:ln w="22860">
            <a:solidFill>
              <a:srgbClr val="CC914D"/>
            </a:solidFill>
            <a:prstDash val="solid"/>
          </a:ln>
        </p:spPr>
      </p:sp>
      <p:sp>
        <p:nvSpPr>
          <p:cNvPr id="13" name="Text 11"/>
          <p:cNvSpPr/>
          <p:nvPr/>
        </p:nvSpPr>
        <p:spPr>
          <a:xfrm>
            <a:off x="922615" y="6450878"/>
            <a:ext cx="3479602" cy="281226"/>
          </a:xfrm>
          <a:prstGeom prst="rect">
            <a:avLst/>
          </a:prstGeom>
          <a:noFill/>
          <a:ln/>
        </p:spPr>
        <p:txBody>
          <a:bodyPr wrap="none" lIns="0" tIns="0" rIns="0" bIns="0" rtlCol="0" anchor="t"/>
          <a:lstStyle/>
          <a:p>
            <a:pPr marL="0" indent="0" algn="l">
              <a:lnSpc>
                <a:spcPts val="2200"/>
              </a:lnSpc>
              <a:buNone/>
            </a:pPr>
            <a:r>
              <a:rPr lang="en-US" sz="2500" u="sng">
                <a:solidFill>
                  <a:srgbClr val="403011"/>
                </a:solidFill>
                <a:latin typeface="Arial" panose="020B0604020202020204" pitchFamily="34" charset="0"/>
                <a:ea typeface="Brygada 1918 Semi Bold" pitchFamily="34" charset="-122"/>
                <a:cs typeface="Arial" panose="020B0604020202020204" pitchFamily="34" charset="0"/>
              </a:rPr>
              <a:t>Tuyên truyền, phổ biến pháp luật</a:t>
            </a:r>
            <a:endParaRPr lang="en-US" sz="2500" u="sng"/>
          </a:p>
        </p:txBody>
      </p:sp>
      <p:sp>
        <p:nvSpPr>
          <p:cNvPr id="14" name="Text 12"/>
          <p:cNvSpPr/>
          <p:nvPr/>
        </p:nvSpPr>
        <p:spPr>
          <a:xfrm>
            <a:off x="922615" y="6732104"/>
            <a:ext cx="5970270" cy="288012"/>
          </a:xfrm>
          <a:prstGeom prst="rect">
            <a:avLst/>
          </a:prstGeom>
          <a:noFill/>
          <a:ln/>
        </p:spPr>
        <p:txBody>
          <a:bodyPr wrap="none" lIns="0" tIns="0" rIns="0" bIns="0" rtlCol="0" anchor="t"/>
          <a:lstStyle/>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In tờ rơi, tờ gấp, tài liệu tuyên truyền, truyền </a:t>
            </a:r>
          </a:p>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thông </a:t>
            </a:r>
            <a:r>
              <a:rPr lang="en-US" sz="2200" err="1">
                <a:solidFill>
                  <a:srgbClr val="403011"/>
                </a:solidFill>
                <a:latin typeface="Arial" panose="020B0604020202020204" pitchFamily="34" charset="0"/>
                <a:ea typeface="Brygada 1918" pitchFamily="34" charset="-122"/>
                <a:cs typeface="Arial" panose="020B0604020202020204" pitchFamily="34" charset="0"/>
              </a:rPr>
              <a:t>lưu</a:t>
            </a:r>
            <a:r>
              <a:rPr lang="en-US" sz="2200">
                <a:solidFill>
                  <a:srgbClr val="403011"/>
                </a:solidFill>
                <a:latin typeface="Arial" panose="020B0604020202020204" pitchFamily="34" charset="0"/>
                <a:ea typeface="Brygada 1918" pitchFamily="34" charset="-122"/>
                <a:cs typeface="Arial" panose="020B0604020202020204" pitchFamily="34" charset="0"/>
              </a:rPr>
              <a:t> </a:t>
            </a:r>
            <a:r>
              <a:rPr lang="en-US" sz="2200" err="1">
                <a:solidFill>
                  <a:srgbClr val="403011"/>
                </a:solidFill>
                <a:latin typeface="Arial" panose="020B0604020202020204" pitchFamily="34" charset="0"/>
                <a:ea typeface="Brygada 1918" pitchFamily="34" charset="-122"/>
                <a:cs typeface="Arial" panose="020B0604020202020204" pitchFamily="34" charset="0"/>
              </a:rPr>
              <a:t>động</a:t>
            </a:r>
            <a:r>
              <a:rPr lang="en-US" sz="2200">
                <a:solidFill>
                  <a:srgbClr val="403011"/>
                </a:solidFill>
                <a:latin typeface="Arial" panose="020B0604020202020204" pitchFamily="34" charset="0"/>
                <a:ea typeface="Brygada 1918" pitchFamily="34" charset="-122"/>
                <a:cs typeface="Arial" panose="020B0604020202020204" pitchFamily="34" charset="0"/>
              </a:rPr>
              <a:t>; </a:t>
            </a:r>
            <a:r>
              <a:rPr lang="en-US" sz="2200" err="1">
                <a:solidFill>
                  <a:srgbClr val="403011"/>
                </a:solidFill>
                <a:latin typeface="Arial" panose="020B0604020202020204" pitchFamily="34" charset="0"/>
                <a:ea typeface="Brygada 1918" pitchFamily="34" charset="-122"/>
                <a:cs typeface="Arial" panose="020B0604020202020204" pitchFamily="34" charset="0"/>
              </a:rPr>
              <a:t>trên</a:t>
            </a:r>
            <a:r>
              <a:rPr lang="en-US" sz="2200">
                <a:solidFill>
                  <a:srgbClr val="403011"/>
                </a:solidFill>
                <a:latin typeface="Arial" panose="020B0604020202020204" pitchFamily="34" charset="0"/>
                <a:ea typeface="Brygada 1918" pitchFamily="34" charset="-122"/>
                <a:cs typeface="Arial" panose="020B0604020202020204" pitchFamily="34" charset="0"/>
              </a:rPr>
              <a:t> </a:t>
            </a:r>
            <a:r>
              <a:rPr lang="en-US" sz="2200" err="1">
                <a:solidFill>
                  <a:srgbClr val="403011"/>
                </a:solidFill>
                <a:latin typeface="Arial" panose="020B0604020202020204" pitchFamily="34" charset="0"/>
                <a:ea typeface="Brygada 1918" pitchFamily="34" charset="-122"/>
                <a:cs typeface="Arial" panose="020B0604020202020204" pitchFamily="34" charset="0"/>
              </a:rPr>
              <a:t>các</a:t>
            </a:r>
            <a:r>
              <a:rPr lang="en-US" sz="2200">
                <a:solidFill>
                  <a:srgbClr val="403011"/>
                </a:solidFill>
                <a:latin typeface="Arial" panose="020B0604020202020204" pitchFamily="34" charset="0"/>
                <a:ea typeface="Brygada 1918" pitchFamily="34" charset="-122"/>
                <a:cs typeface="Arial" panose="020B0604020202020204" pitchFamily="34" charset="0"/>
              </a:rPr>
              <a:t> </a:t>
            </a:r>
            <a:r>
              <a:rPr lang="en-US" sz="2200" err="1">
                <a:solidFill>
                  <a:srgbClr val="403011"/>
                </a:solidFill>
                <a:latin typeface="Arial" panose="020B0604020202020204" pitchFamily="34" charset="0"/>
                <a:ea typeface="Brygada 1918" pitchFamily="34" charset="-122"/>
                <a:cs typeface="Arial" panose="020B0604020202020204" pitchFamily="34" charset="0"/>
              </a:rPr>
              <a:t>trang</a:t>
            </a:r>
            <a:r>
              <a:rPr lang="en-US" sz="2200">
                <a:solidFill>
                  <a:srgbClr val="403011"/>
                </a:solidFill>
                <a:latin typeface="Arial" panose="020B0604020202020204" pitchFamily="34" charset="0"/>
                <a:ea typeface="Brygada 1918" pitchFamily="34" charset="-122"/>
                <a:cs typeface="Arial" panose="020B0604020202020204" pitchFamily="34" charset="0"/>
              </a:rPr>
              <a:t> </a:t>
            </a:r>
            <a:r>
              <a:rPr lang="en-US" sz="2200" err="1">
                <a:solidFill>
                  <a:srgbClr val="403011"/>
                </a:solidFill>
                <a:latin typeface="Arial" panose="020B0604020202020204" pitchFamily="34" charset="0"/>
                <a:ea typeface="Brygada 1918" pitchFamily="34" charset="-122"/>
                <a:cs typeface="Arial" panose="020B0604020202020204" pitchFamily="34" charset="0"/>
              </a:rPr>
              <a:t>mạng</a:t>
            </a:r>
            <a:r>
              <a:rPr lang="en-US" sz="2200">
                <a:solidFill>
                  <a:srgbClr val="403011"/>
                </a:solidFill>
                <a:latin typeface="Arial" panose="020B0604020202020204" pitchFamily="34" charset="0"/>
                <a:ea typeface="Brygada 1918" pitchFamily="34" charset="-122"/>
                <a:cs typeface="Arial" panose="020B0604020202020204" pitchFamily="34" charset="0"/>
              </a:rPr>
              <a:t> </a:t>
            </a:r>
            <a:r>
              <a:rPr lang="en-US" sz="2200" err="1">
                <a:solidFill>
                  <a:srgbClr val="403011"/>
                </a:solidFill>
                <a:latin typeface="Arial" panose="020B0604020202020204" pitchFamily="34" charset="0"/>
                <a:ea typeface="Brygada 1918" pitchFamily="34" charset="-122"/>
                <a:cs typeface="Arial" panose="020B0604020202020204" pitchFamily="34" charset="0"/>
              </a:rPr>
              <a:t>xã</a:t>
            </a:r>
            <a:r>
              <a:rPr lang="en-US" sz="2200">
                <a:solidFill>
                  <a:srgbClr val="403011"/>
                </a:solidFill>
                <a:latin typeface="Arial" panose="020B0604020202020204" pitchFamily="34" charset="0"/>
                <a:ea typeface="Brygada 1918" pitchFamily="34" charset="-122"/>
                <a:cs typeface="Arial" panose="020B0604020202020204" pitchFamily="34" charset="0"/>
              </a:rPr>
              <a:t> </a:t>
            </a:r>
            <a:r>
              <a:rPr lang="en-US" sz="2200" err="1">
                <a:solidFill>
                  <a:srgbClr val="403011"/>
                </a:solidFill>
                <a:latin typeface="Arial" panose="020B0604020202020204" pitchFamily="34" charset="0"/>
                <a:ea typeface="Brygada 1918" pitchFamily="34" charset="-122"/>
                <a:cs typeface="Arial" panose="020B0604020202020204" pitchFamily="34" charset="0"/>
              </a:rPr>
              <a:t>hội</a:t>
            </a:r>
            <a:r>
              <a:rPr lang="en-US" sz="2200">
                <a:solidFill>
                  <a:srgbClr val="403011"/>
                </a:solidFill>
                <a:latin typeface="Arial" panose="020B0604020202020204" pitchFamily="34" charset="0"/>
                <a:ea typeface="Brygada 1918" pitchFamily="34" charset="-122"/>
                <a:cs typeface="Arial" panose="020B0604020202020204" pitchFamily="34" charset="0"/>
              </a:rPr>
              <a:t>…</a:t>
            </a:r>
            <a:endParaRPr lang="en-US" sz="2200"/>
          </a:p>
        </p:txBody>
      </p:sp>
      <p:pic>
        <p:nvPicPr>
          <p:cNvPr id="15" name="Image 0" descr="preencoded.png"/>
          <p:cNvPicPr>
            <a:picLocks noChangeAspect="1"/>
          </p:cNvPicPr>
          <p:nvPr/>
        </p:nvPicPr>
        <p:blipFill>
          <a:blip r:embed="rId3"/>
          <a:stretch>
            <a:fillRect/>
          </a:stretch>
        </p:blipFill>
        <p:spPr>
          <a:xfrm>
            <a:off x="7542371" y="1529477"/>
            <a:ext cx="6375797" cy="637579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0" y="1961673"/>
            <a:ext cx="14630400" cy="620078"/>
          </a:xfrm>
          <a:prstGeom prst="rect">
            <a:avLst/>
          </a:prstGeom>
          <a:noFill/>
          <a:ln/>
        </p:spPr>
        <p:txBody>
          <a:bodyPr wrap="none" lIns="0" tIns="0" rIns="0" bIns="0" rtlCol="0" anchor="t"/>
          <a:lstStyle/>
          <a:p>
            <a:pPr marL="0" indent="0" algn="ctr">
              <a:lnSpc>
                <a:spcPts val="4850"/>
              </a:lnSpc>
              <a:buNone/>
            </a:pPr>
            <a:r>
              <a:rPr lang="en-US" sz="3900" b="1">
                <a:solidFill>
                  <a:srgbClr val="403011"/>
                </a:solidFill>
                <a:latin typeface="Arial" panose="020B0604020202020204" pitchFamily="34" charset="0"/>
                <a:ea typeface="Brygada 1918 Semi Bold" pitchFamily="34" charset="-122"/>
                <a:cs typeface="Arial" panose="020B0604020202020204" pitchFamily="34" charset="0"/>
              </a:rPr>
              <a:t>BẢO ĐẢM ĐIỀU KIỆN CƠ SỞ VẬT CHẤT</a:t>
            </a:r>
            <a:endParaRPr lang="en-US" sz="3900" b="1"/>
          </a:p>
        </p:txBody>
      </p:sp>
      <p:sp>
        <p:nvSpPr>
          <p:cNvPr id="3" name="Text 1"/>
          <p:cNvSpPr/>
          <p:nvPr/>
        </p:nvSpPr>
        <p:spPr>
          <a:xfrm>
            <a:off x="793789" y="2891790"/>
            <a:ext cx="13042821" cy="635079"/>
          </a:xfrm>
          <a:prstGeom prst="rect">
            <a:avLst/>
          </a:prstGeom>
          <a:noFill/>
          <a:ln/>
        </p:spPr>
        <p:txBody>
          <a:bodyPr wrap="square" lIns="0" tIns="0" rIns="0" bIns="0" rtlCol="0" anchor="t"/>
          <a:lstStyle/>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Các cơ quan, </a:t>
            </a:r>
            <a:r>
              <a:rPr lang="en-US" sz="2200" err="1">
                <a:solidFill>
                  <a:srgbClr val="403011"/>
                </a:solidFill>
                <a:latin typeface="Arial" panose="020B0604020202020204" pitchFamily="34" charset="0"/>
                <a:ea typeface="Brygada 1918" pitchFamily="34" charset="-122"/>
                <a:cs typeface="Arial" panose="020B0604020202020204" pitchFamily="34" charset="0"/>
              </a:rPr>
              <a:t>đơn</a:t>
            </a:r>
            <a:r>
              <a:rPr lang="en-US" sz="2200">
                <a:solidFill>
                  <a:srgbClr val="403011"/>
                </a:solidFill>
                <a:latin typeface="Arial" panose="020B0604020202020204" pitchFamily="34" charset="0"/>
                <a:ea typeface="Brygada 1918" pitchFamily="34" charset="-122"/>
                <a:cs typeface="Arial" panose="020B0604020202020204" pitchFamily="34" charset="0"/>
              </a:rPr>
              <a:t> </a:t>
            </a:r>
            <a:r>
              <a:rPr lang="en-US" sz="2200" err="1">
                <a:solidFill>
                  <a:srgbClr val="403011"/>
                </a:solidFill>
                <a:latin typeface="Arial" panose="020B0604020202020204" pitchFamily="34" charset="0"/>
                <a:ea typeface="Brygada 1918" pitchFamily="34" charset="-122"/>
                <a:cs typeface="Arial" panose="020B0604020202020204" pitchFamily="34" charset="0"/>
              </a:rPr>
              <a:t>vị</a:t>
            </a:r>
            <a:r>
              <a:rPr lang="en-US" sz="2200">
                <a:solidFill>
                  <a:srgbClr val="403011"/>
                </a:solidFill>
                <a:latin typeface="Arial" panose="020B0604020202020204" pitchFamily="34" charset="0"/>
                <a:ea typeface="Brygada 1918" pitchFamily="34" charset="-122"/>
                <a:cs typeface="Arial" panose="020B0604020202020204" pitchFamily="34" charset="0"/>
              </a:rPr>
              <a:t>, </a:t>
            </a:r>
            <a:r>
              <a:rPr lang="en-US" sz="2200" err="1">
                <a:solidFill>
                  <a:srgbClr val="403011"/>
                </a:solidFill>
                <a:latin typeface="Arial" panose="020B0604020202020204" pitchFamily="34" charset="0"/>
                <a:ea typeface="Brygada 1918" pitchFamily="34" charset="-122"/>
                <a:cs typeface="Arial" panose="020B0604020202020204" pitchFamily="34" charset="0"/>
              </a:rPr>
              <a:t>địa</a:t>
            </a:r>
            <a:r>
              <a:rPr lang="en-US" sz="2200">
                <a:solidFill>
                  <a:srgbClr val="403011"/>
                </a:solidFill>
                <a:latin typeface="Arial" panose="020B0604020202020204" pitchFamily="34" charset="0"/>
                <a:ea typeface="Brygada 1918" pitchFamily="34" charset="-122"/>
                <a:cs typeface="Arial" panose="020B0604020202020204" pitchFamily="34" charset="0"/>
              </a:rPr>
              <a:t> </a:t>
            </a:r>
            <a:r>
              <a:rPr lang="en-US" sz="2200" err="1">
                <a:solidFill>
                  <a:srgbClr val="403011"/>
                </a:solidFill>
                <a:latin typeface="Arial" panose="020B0604020202020204" pitchFamily="34" charset="0"/>
                <a:ea typeface="Brygada 1918" pitchFamily="34" charset="-122"/>
                <a:cs typeface="Arial" panose="020B0604020202020204" pitchFamily="34" charset="0"/>
              </a:rPr>
              <a:t>phương</a:t>
            </a:r>
            <a:r>
              <a:rPr lang="en-US" sz="2200">
                <a:solidFill>
                  <a:srgbClr val="403011"/>
                </a:solidFill>
                <a:latin typeface="Arial" panose="020B0604020202020204" pitchFamily="34" charset="0"/>
                <a:ea typeface="Brygada 1918" pitchFamily="34" charset="-122"/>
                <a:cs typeface="Arial" panose="020B0604020202020204" pitchFamily="34" charset="0"/>
              </a:rPr>
              <a:t> có trách nhiệm cung cấp thông tin đã bố trí thiết bị đọc, nghe, xem, ghi chép, sao chép, chụp thông tin tại cơ quan, </a:t>
            </a:r>
            <a:r>
              <a:rPr lang="en-US" sz="2200" err="1">
                <a:solidFill>
                  <a:srgbClr val="403011"/>
                </a:solidFill>
                <a:latin typeface="Arial" panose="020B0604020202020204" pitchFamily="34" charset="0"/>
                <a:ea typeface="Brygada 1918" pitchFamily="34" charset="-122"/>
                <a:cs typeface="Arial" panose="020B0604020202020204" pitchFamily="34" charset="0"/>
              </a:rPr>
              <a:t>đơn</a:t>
            </a:r>
            <a:r>
              <a:rPr lang="en-US" sz="2200">
                <a:solidFill>
                  <a:srgbClr val="403011"/>
                </a:solidFill>
                <a:latin typeface="Arial" panose="020B0604020202020204" pitchFamily="34" charset="0"/>
                <a:ea typeface="Brygada 1918" pitchFamily="34" charset="-122"/>
                <a:cs typeface="Arial" panose="020B0604020202020204" pitchFamily="34" charset="0"/>
              </a:rPr>
              <a:t> </a:t>
            </a:r>
            <a:r>
              <a:rPr lang="en-US" sz="2200" err="1">
                <a:solidFill>
                  <a:srgbClr val="403011"/>
                </a:solidFill>
                <a:latin typeface="Arial" panose="020B0604020202020204" pitchFamily="34" charset="0"/>
                <a:ea typeface="Brygada 1918" pitchFamily="34" charset="-122"/>
                <a:cs typeface="Arial" panose="020B0604020202020204" pitchFamily="34" charset="0"/>
              </a:rPr>
              <a:t>vị</a:t>
            </a:r>
            <a:r>
              <a:rPr lang="en-US" sz="2200">
                <a:solidFill>
                  <a:srgbClr val="403011"/>
                </a:solidFill>
                <a:latin typeface="Arial" panose="020B0604020202020204" pitchFamily="34" charset="0"/>
                <a:ea typeface="Brygada 1918" pitchFamily="34" charset="-122"/>
                <a:cs typeface="Arial" panose="020B0604020202020204" pitchFamily="34" charset="0"/>
              </a:rPr>
              <a:t>, </a:t>
            </a:r>
            <a:r>
              <a:rPr lang="en-US" sz="2200" err="1">
                <a:solidFill>
                  <a:srgbClr val="403011"/>
                </a:solidFill>
                <a:latin typeface="Arial" panose="020B0604020202020204" pitchFamily="34" charset="0"/>
                <a:ea typeface="Brygada 1918" pitchFamily="34" charset="-122"/>
                <a:cs typeface="Arial" panose="020B0604020202020204" pitchFamily="34" charset="0"/>
              </a:rPr>
              <a:t>địa</a:t>
            </a:r>
            <a:r>
              <a:rPr lang="en-US" sz="2200">
                <a:solidFill>
                  <a:srgbClr val="403011"/>
                </a:solidFill>
                <a:latin typeface="Arial" panose="020B0604020202020204" pitchFamily="34" charset="0"/>
                <a:ea typeface="Brygada 1918" pitchFamily="34" charset="-122"/>
                <a:cs typeface="Arial" panose="020B0604020202020204" pitchFamily="34" charset="0"/>
              </a:rPr>
              <a:t> </a:t>
            </a:r>
            <a:r>
              <a:rPr lang="en-US" sz="2200" err="1">
                <a:solidFill>
                  <a:srgbClr val="403011"/>
                </a:solidFill>
                <a:latin typeface="Arial" panose="020B0604020202020204" pitchFamily="34" charset="0"/>
                <a:ea typeface="Brygada 1918" pitchFamily="34" charset="-122"/>
                <a:cs typeface="Arial" panose="020B0604020202020204" pitchFamily="34" charset="0"/>
              </a:rPr>
              <a:t>phương</a:t>
            </a:r>
            <a:r>
              <a:rPr lang="en-US" sz="2200">
                <a:solidFill>
                  <a:srgbClr val="403011"/>
                </a:solidFill>
                <a:latin typeface="Arial" panose="020B0604020202020204" pitchFamily="34" charset="0"/>
                <a:ea typeface="Brygada 1918" pitchFamily="34" charset="-122"/>
                <a:cs typeface="Arial" panose="020B0604020202020204" pitchFamily="34" charset="0"/>
              </a:rPr>
              <a:t> phù hợp với:</a:t>
            </a:r>
            <a:endParaRPr lang="en-US" sz="2200"/>
          </a:p>
        </p:txBody>
      </p:sp>
      <p:sp>
        <p:nvSpPr>
          <p:cNvPr id="4" name="Text 2"/>
          <p:cNvSpPr/>
          <p:nvPr/>
        </p:nvSpPr>
        <p:spPr>
          <a:xfrm>
            <a:off x="793789" y="3956030"/>
            <a:ext cx="13042821" cy="317540"/>
          </a:xfrm>
          <a:prstGeom prst="rect">
            <a:avLst/>
          </a:prstGeom>
          <a:noFill/>
          <a:ln/>
        </p:spPr>
        <p:txBody>
          <a:bodyPr wrap="none" lIns="0" tIns="0" rIns="0" bIns="0" rtlCol="0" anchor="t"/>
          <a:lstStyle/>
          <a:p>
            <a:pPr marL="342900" indent="-342900" algn="just">
              <a:lnSpc>
                <a:spcPct val="150000"/>
              </a:lnSpc>
              <a:buSzPct val="100000"/>
              <a:buChar char="•"/>
            </a:pPr>
            <a:r>
              <a:rPr lang="en-US" sz="2200">
                <a:solidFill>
                  <a:srgbClr val="403011"/>
                </a:solidFill>
                <a:latin typeface="Arial" panose="020B0604020202020204" pitchFamily="34" charset="0"/>
                <a:ea typeface="Brygada 1918" pitchFamily="34" charset="-122"/>
                <a:cs typeface="Arial" panose="020B0604020202020204" pitchFamily="34" charset="0"/>
              </a:rPr>
              <a:t>Hình thức chứa đựng thông tin</a:t>
            </a:r>
            <a:endParaRPr lang="en-US" sz="2200"/>
          </a:p>
        </p:txBody>
      </p:sp>
      <p:sp>
        <p:nvSpPr>
          <p:cNvPr id="5" name="Text 3"/>
          <p:cNvSpPr/>
          <p:nvPr/>
        </p:nvSpPr>
        <p:spPr>
          <a:xfrm>
            <a:off x="793790" y="4583609"/>
            <a:ext cx="13042821" cy="317540"/>
          </a:xfrm>
          <a:prstGeom prst="rect">
            <a:avLst/>
          </a:prstGeom>
          <a:noFill/>
          <a:ln/>
        </p:spPr>
        <p:txBody>
          <a:bodyPr wrap="none" lIns="0" tIns="0" rIns="0" bIns="0" rtlCol="0" anchor="t"/>
          <a:lstStyle/>
          <a:p>
            <a:pPr marL="342900" indent="-342900" algn="just">
              <a:lnSpc>
                <a:spcPct val="150000"/>
              </a:lnSpc>
              <a:buSzPct val="100000"/>
              <a:buChar char="•"/>
            </a:pPr>
            <a:r>
              <a:rPr lang="en-US" sz="2200">
                <a:solidFill>
                  <a:srgbClr val="403011"/>
                </a:solidFill>
                <a:latin typeface="Arial" panose="020B0604020202020204" pitchFamily="34" charset="0"/>
                <a:ea typeface="Brygada 1918" pitchFamily="34" charset="-122"/>
                <a:cs typeface="Arial" panose="020B0604020202020204" pitchFamily="34" charset="0"/>
              </a:rPr>
              <a:t>Hình thức cung cấp thông tin được yêu cầu</a:t>
            </a:r>
            <a:endParaRPr lang="en-US" sz="2200"/>
          </a:p>
        </p:txBody>
      </p:sp>
      <p:sp>
        <p:nvSpPr>
          <p:cNvPr id="6" name="Text 4"/>
          <p:cNvSpPr/>
          <p:nvPr/>
        </p:nvSpPr>
        <p:spPr>
          <a:xfrm>
            <a:off x="793788" y="5211188"/>
            <a:ext cx="13042821" cy="317540"/>
          </a:xfrm>
          <a:prstGeom prst="rect">
            <a:avLst/>
          </a:prstGeom>
          <a:noFill/>
          <a:ln/>
        </p:spPr>
        <p:txBody>
          <a:bodyPr wrap="none" lIns="0" tIns="0" rIns="0" bIns="0" rtlCol="0" anchor="t"/>
          <a:lstStyle/>
          <a:p>
            <a:pPr marL="342900" indent="-342900" algn="just">
              <a:lnSpc>
                <a:spcPct val="150000"/>
              </a:lnSpc>
              <a:buSzPct val="100000"/>
              <a:buChar char="•"/>
            </a:pPr>
            <a:r>
              <a:rPr lang="en-US" sz="2200">
                <a:solidFill>
                  <a:srgbClr val="403011"/>
                </a:solidFill>
                <a:latin typeface="Arial" panose="020B0604020202020204" pitchFamily="34" charset="0"/>
                <a:ea typeface="Brygada 1918" pitchFamily="34" charset="-122"/>
                <a:cs typeface="Arial" panose="020B0604020202020204" pitchFamily="34" charset="0"/>
              </a:rPr>
              <a:t>Đối tượng tiếp cận thông tin</a:t>
            </a:r>
            <a:endParaRPr lang="en-US" sz="2200"/>
          </a:p>
        </p:txBody>
      </p:sp>
      <p:sp>
        <p:nvSpPr>
          <p:cNvPr id="7" name="Text 5"/>
          <p:cNvSpPr/>
          <p:nvPr/>
        </p:nvSpPr>
        <p:spPr>
          <a:xfrm>
            <a:off x="793788" y="5838767"/>
            <a:ext cx="13042821" cy="635079"/>
          </a:xfrm>
          <a:prstGeom prst="rect">
            <a:avLst/>
          </a:prstGeom>
          <a:noFill/>
          <a:ln/>
        </p:spPr>
        <p:txBody>
          <a:bodyPr wrap="square" lIns="0" tIns="0" rIns="0" bIns="0" rtlCol="0" anchor="t"/>
          <a:lstStyle/>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Các cơ quan tạo điều kiện thuận lợi để người khuyết tật được tiếp cận thông tin theo quy định. Đối với người yêu cầu cung cấp thông tin qua mạng điện tử: Cán bộ, công chức, viên chức làm đầu mối cung cấp thông tin cung cấp đầy đủ các thông tin cần khai thác cho người yêu cầu.</a:t>
            </a:r>
            <a:endParaRPr lang="en-US" sz="22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280190" y="1921669"/>
            <a:ext cx="4961811" cy="620078"/>
          </a:xfrm>
          <a:prstGeom prst="rect">
            <a:avLst/>
          </a:prstGeom>
          <a:noFill/>
          <a:ln/>
        </p:spPr>
        <p:txBody>
          <a:bodyPr wrap="none" lIns="0" tIns="0" rIns="0" bIns="0" rtlCol="0" anchor="t"/>
          <a:lstStyle/>
          <a:p>
            <a:pPr marL="0" indent="0" algn="l">
              <a:lnSpc>
                <a:spcPts val="4850"/>
              </a:lnSpc>
              <a:buNone/>
            </a:pPr>
            <a:r>
              <a:rPr lang="en-US" sz="3900" b="1">
                <a:solidFill>
                  <a:srgbClr val="403011"/>
                </a:solidFill>
                <a:latin typeface="Arial" panose="020B0604020202020204" pitchFamily="34" charset="0"/>
                <a:ea typeface="Brygada 1918 Semi Bold" pitchFamily="34" charset="-122"/>
                <a:cs typeface="Arial" panose="020B0604020202020204" pitchFamily="34" charset="0"/>
              </a:rPr>
              <a:t>BẢO MẬT THÔNG TIN</a:t>
            </a:r>
            <a:endParaRPr lang="en-US" sz="3900" b="1"/>
          </a:p>
        </p:txBody>
      </p:sp>
      <p:sp>
        <p:nvSpPr>
          <p:cNvPr id="4" name="Shape 1"/>
          <p:cNvSpPr/>
          <p:nvPr/>
        </p:nvSpPr>
        <p:spPr>
          <a:xfrm>
            <a:off x="6280190" y="2839402"/>
            <a:ext cx="3679031" cy="2735897"/>
          </a:xfrm>
          <a:prstGeom prst="roundRect">
            <a:avLst>
              <a:gd name="adj" fmla="val 16597"/>
            </a:avLst>
          </a:prstGeom>
          <a:solidFill>
            <a:srgbClr val="626C3B"/>
          </a:solidFill>
          <a:ln w="7620">
            <a:solidFill>
              <a:srgbClr val="7B8554"/>
            </a:solidFill>
            <a:prstDash val="solid"/>
          </a:ln>
        </p:spPr>
      </p:sp>
      <p:sp>
        <p:nvSpPr>
          <p:cNvPr id="5" name="Text 2"/>
          <p:cNvSpPr/>
          <p:nvPr/>
        </p:nvSpPr>
        <p:spPr>
          <a:xfrm>
            <a:off x="6486168" y="3045381"/>
            <a:ext cx="2480905" cy="310158"/>
          </a:xfrm>
          <a:prstGeom prst="rect">
            <a:avLst/>
          </a:prstGeom>
          <a:noFill/>
          <a:ln/>
        </p:spPr>
        <p:txBody>
          <a:bodyPr wrap="none" lIns="0" tIns="0" rIns="0" bIns="0" rtlCol="0" anchor="t"/>
          <a:lstStyle/>
          <a:p>
            <a:pPr marL="0" indent="0" algn="l">
              <a:lnSpc>
                <a:spcPts val="2400"/>
              </a:lnSpc>
              <a:buNone/>
            </a:pPr>
            <a:r>
              <a:rPr lang="en-US" sz="2500" u="sng">
                <a:solidFill>
                  <a:srgbClr val="FFFFFF"/>
                </a:solidFill>
                <a:latin typeface="Arial" panose="020B0604020202020204" pitchFamily="34" charset="0"/>
                <a:ea typeface="Brygada 1918 Semi Bold" pitchFamily="34" charset="-122"/>
                <a:cs typeface="Arial" panose="020B0604020202020204" pitchFamily="34" charset="0"/>
              </a:rPr>
              <a:t>Kiểm tra, rà soát</a:t>
            </a:r>
            <a:endParaRPr lang="en-US" sz="2500" u="sng"/>
          </a:p>
        </p:txBody>
      </p:sp>
      <p:sp>
        <p:nvSpPr>
          <p:cNvPr id="6" name="Text 3"/>
          <p:cNvSpPr/>
          <p:nvPr/>
        </p:nvSpPr>
        <p:spPr>
          <a:xfrm>
            <a:off x="6486168" y="3474601"/>
            <a:ext cx="3267075" cy="952619"/>
          </a:xfrm>
          <a:prstGeom prst="rect">
            <a:avLst/>
          </a:prstGeom>
          <a:noFill/>
          <a:ln/>
        </p:spPr>
        <p:txBody>
          <a:bodyPr wrap="square" lIns="0" tIns="0" rIns="0" bIns="0" rtlCol="0" anchor="t"/>
          <a:lstStyle/>
          <a:p>
            <a:pPr marL="0" indent="0" algn="just">
              <a:lnSpc>
                <a:spcPct val="150000"/>
              </a:lnSpc>
              <a:buNone/>
            </a:pPr>
            <a:r>
              <a:rPr lang="en-US" sz="2200">
                <a:solidFill>
                  <a:srgbClr val="FFFFFF"/>
                </a:solidFill>
                <a:latin typeface="Arial" panose="020B0604020202020204" pitchFamily="34" charset="0"/>
                <a:ea typeface="Brygada 1918" pitchFamily="34" charset="-122"/>
                <a:cs typeface="Arial" panose="020B0604020202020204" pitchFamily="34" charset="0"/>
              </a:rPr>
              <a:t>Các cơ quan cung cấp thông tin tiến hành kiểm tra, rà soát các văn bản trước khi cung cấp</a:t>
            </a:r>
            <a:endParaRPr lang="en-US" sz="2200"/>
          </a:p>
        </p:txBody>
      </p:sp>
      <p:sp>
        <p:nvSpPr>
          <p:cNvPr id="7" name="Shape 4"/>
          <p:cNvSpPr/>
          <p:nvPr/>
        </p:nvSpPr>
        <p:spPr>
          <a:xfrm>
            <a:off x="10157579" y="2839402"/>
            <a:ext cx="3679031" cy="2735897"/>
          </a:xfrm>
          <a:prstGeom prst="roundRect">
            <a:avLst>
              <a:gd name="adj" fmla="val 16597"/>
            </a:avLst>
          </a:prstGeom>
          <a:solidFill>
            <a:srgbClr val="83792E"/>
          </a:solidFill>
          <a:ln w="7620">
            <a:solidFill>
              <a:srgbClr val="9C9247"/>
            </a:solidFill>
            <a:prstDash val="solid"/>
          </a:ln>
        </p:spPr>
      </p:sp>
      <p:sp>
        <p:nvSpPr>
          <p:cNvPr id="8" name="Text 5"/>
          <p:cNvSpPr/>
          <p:nvPr/>
        </p:nvSpPr>
        <p:spPr>
          <a:xfrm>
            <a:off x="10363557" y="3045381"/>
            <a:ext cx="2480905" cy="310158"/>
          </a:xfrm>
          <a:prstGeom prst="rect">
            <a:avLst/>
          </a:prstGeom>
          <a:noFill/>
          <a:ln/>
        </p:spPr>
        <p:txBody>
          <a:bodyPr wrap="none" lIns="0" tIns="0" rIns="0" bIns="0" rtlCol="0" anchor="t"/>
          <a:lstStyle/>
          <a:p>
            <a:pPr marL="0" indent="0" algn="l">
              <a:lnSpc>
                <a:spcPts val="2400"/>
              </a:lnSpc>
              <a:buNone/>
            </a:pPr>
            <a:r>
              <a:rPr lang="en-US" sz="2500" u="sng">
                <a:solidFill>
                  <a:srgbClr val="FFFFFF"/>
                </a:solidFill>
                <a:latin typeface="Arial" panose="020B0604020202020204" pitchFamily="34" charset="0"/>
                <a:ea typeface="Brygada 1918 Semi Bold" pitchFamily="34" charset="-122"/>
                <a:cs typeface="Arial" panose="020B0604020202020204" pitchFamily="34" charset="0"/>
              </a:rPr>
              <a:t>Phân loại văn bản</a:t>
            </a:r>
            <a:endParaRPr lang="en-US" sz="2500" u="sng"/>
          </a:p>
        </p:txBody>
      </p:sp>
      <p:sp>
        <p:nvSpPr>
          <p:cNvPr id="9" name="Text 6"/>
          <p:cNvSpPr/>
          <p:nvPr/>
        </p:nvSpPr>
        <p:spPr>
          <a:xfrm>
            <a:off x="10363557" y="3474601"/>
            <a:ext cx="3267075" cy="952619"/>
          </a:xfrm>
          <a:prstGeom prst="rect">
            <a:avLst/>
          </a:prstGeom>
          <a:noFill/>
          <a:ln/>
        </p:spPr>
        <p:txBody>
          <a:bodyPr wrap="square" lIns="0" tIns="0" rIns="0" bIns="0" rtlCol="0" anchor="t"/>
          <a:lstStyle/>
          <a:p>
            <a:pPr marL="0" indent="0" algn="just">
              <a:lnSpc>
                <a:spcPct val="150000"/>
              </a:lnSpc>
              <a:buNone/>
            </a:pPr>
            <a:r>
              <a:rPr lang="en-US" sz="2200">
                <a:solidFill>
                  <a:srgbClr val="FFFFFF"/>
                </a:solidFill>
                <a:latin typeface="Arial" panose="020B0604020202020204" pitchFamily="34" charset="0"/>
                <a:ea typeface="Brygada 1918" pitchFamily="34" charset="-122"/>
                <a:cs typeface="Arial" panose="020B0604020202020204" pitchFamily="34" charset="0"/>
              </a:rPr>
              <a:t>Phân loại các văn bản quy phạm pháp luật, các văn bản thuộc danh mục bí mật nhà nước</a:t>
            </a:r>
            <a:endParaRPr lang="en-US" sz="2200"/>
          </a:p>
        </p:txBody>
      </p:sp>
      <p:sp>
        <p:nvSpPr>
          <p:cNvPr id="10" name="Shape 7"/>
          <p:cNvSpPr/>
          <p:nvPr/>
        </p:nvSpPr>
        <p:spPr>
          <a:xfrm>
            <a:off x="6280190" y="5687854"/>
            <a:ext cx="7556421" cy="1665446"/>
          </a:xfrm>
          <a:prstGeom prst="roundRect">
            <a:avLst>
              <a:gd name="adj" fmla="val 20167"/>
            </a:avLst>
          </a:prstGeom>
          <a:solidFill>
            <a:srgbClr val="E8AF3B"/>
          </a:solidFill>
          <a:ln w="7620">
            <a:solidFill>
              <a:srgbClr val="CE9521"/>
            </a:solidFill>
            <a:prstDash val="solid"/>
          </a:ln>
        </p:spPr>
      </p:sp>
      <p:sp>
        <p:nvSpPr>
          <p:cNvPr id="11" name="Text 8"/>
          <p:cNvSpPr/>
          <p:nvPr/>
        </p:nvSpPr>
        <p:spPr>
          <a:xfrm>
            <a:off x="6486168" y="5893832"/>
            <a:ext cx="2480905" cy="310158"/>
          </a:xfrm>
          <a:prstGeom prst="rect">
            <a:avLst/>
          </a:prstGeom>
          <a:noFill/>
          <a:ln/>
        </p:spPr>
        <p:txBody>
          <a:bodyPr wrap="none" lIns="0" tIns="0" rIns="0" bIns="0" rtlCol="0" anchor="t"/>
          <a:lstStyle/>
          <a:p>
            <a:pPr marL="0" indent="0" algn="l">
              <a:lnSpc>
                <a:spcPts val="2400"/>
              </a:lnSpc>
              <a:buNone/>
            </a:pPr>
            <a:r>
              <a:rPr lang="en-US" sz="2500" u="sng">
                <a:solidFill>
                  <a:srgbClr val="000000"/>
                </a:solidFill>
                <a:latin typeface="Arial" panose="020B0604020202020204" pitchFamily="34" charset="0"/>
                <a:ea typeface="Brygada 1918 Semi Bold" pitchFamily="34" charset="-122"/>
                <a:cs typeface="Arial" panose="020B0604020202020204" pitchFamily="34" charset="0"/>
              </a:rPr>
              <a:t>Xác định độ Mật</a:t>
            </a:r>
            <a:endParaRPr lang="en-US" sz="2500" u="sng"/>
          </a:p>
        </p:txBody>
      </p:sp>
      <p:sp>
        <p:nvSpPr>
          <p:cNvPr id="12" name="Text 9"/>
          <p:cNvSpPr/>
          <p:nvPr/>
        </p:nvSpPr>
        <p:spPr>
          <a:xfrm>
            <a:off x="6486168" y="6323053"/>
            <a:ext cx="7144464" cy="635079"/>
          </a:xfrm>
          <a:prstGeom prst="rect">
            <a:avLst/>
          </a:prstGeom>
          <a:noFill/>
          <a:ln/>
        </p:spPr>
        <p:txBody>
          <a:bodyPr wrap="square" lIns="0" tIns="0" rIns="0" bIns="0" rtlCol="0" anchor="t"/>
          <a:lstStyle/>
          <a:p>
            <a:pPr marL="0" indent="0" algn="just">
              <a:lnSpc>
                <a:spcPct val="150000"/>
              </a:lnSpc>
              <a:buNone/>
            </a:pPr>
            <a:r>
              <a:rPr lang="en-US" sz="2200">
                <a:solidFill>
                  <a:srgbClr val="000000"/>
                </a:solidFill>
                <a:latin typeface="Arial" panose="020B0604020202020204" pitchFamily="34" charset="0"/>
                <a:ea typeface="Brygada 1918" pitchFamily="34" charset="-122"/>
                <a:cs typeface="Arial" panose="020B0604020202020204" pitchFamily="34" charset="0"/>
              </a:rPr>
              <a:t>Xác định độ Mật của văn bản trước khi cung cấp thông tin cho tổ chức, cá nhân có yêu cầu</a:t>
            </a:r>
            <a:endParaRPr lang="en-US" sz="22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48070" y="514350"/>
            <a:ext cx="7968139" cy="584359"/>
          </a:xfrm>
          <a:prstGeom prst="rect">
            <a:avLst/>
          </a:prstGeom>
          <a:noFill/>
          <a:ln/>
        </p:spPr>
        <p:txBody>
          <a:bodyPr wrap="none" lIns="0" tIns="0" rIns="0" bIns="0" rtlCol="0" anchor="t"/>
          <a:lstStyle/>
          <a:p>
            <a:pPr marL="0" indent="0" algn="l">
              <a:lnSpc>
                <a:spcPts val="4600"/>
              </a:lnSpc>
              <a:buNone/>
            </a:pPr>
            <a:r>
              <a:rPr lang="en-US" sz="3650" b="1">
                <a:solidFill>
                  <a:srgbClr val="403011"/>
                </a:solidFill>
                <a:latin typeface="Arial" panose="020B0604020202020204" pitchFamily="34" charset="0"/>
                <a:ea typeface="Brygada 1918 Semi Bold" pitchFamily="34" charset="-122"/>
                <a:cs typeface="Arial" panose="020B0604020202020204" pitchFamily="34" charset="0"/>
              </a:rPr>
              <a:t>TRUNG TÂM PHỤC VỤ HÀNH CHÍNH CÔNG</a:t>
            </a:r>
            <a:endParaRPr lang="en-US" sz="3650" b="1"/>
          </a:p>
        </p:txBody>
      </p:sp>
      <p:sp>
        <p:nvSpPr>
          <p:cNvPr id="3" name="Text 1"/>
          <p:cNvSpPr/>
          <p:nvPr/>
        </p:nvSpPr>
        <p:spPr>
          <a:xfrm>
            <a:off x="748070" y="1547455"/>
            <a:ext cx="6339007" cy="897612"/>
          </a:xfrm>
          <a:prstGeom prst="rect">
            <a:avLst/>
          </a:prstGeom>
          <a:noFill/>
          <a:ln/>
        </p:spPr>
        <p:txBody>
          <a:bodyPr wrap="square" lIns="0" tIns="0" rIns="0" bIns="0" rtlCol="0" anchor="t"/>
          <a:lstStyle/>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UBND tỉnh đã thành lập Trung tâm Phục vụ hành chính công tỉnh tập trung giải quyết thủ tục hành chính cho người dân, doanh nghiệp trên tất cả các lĩnh vực.</a:t>
            </a:r>
            <a:endParaRPr lang="en-US" sz="2200"/>
          </a:p>
        </p:txBody>
      </p:sp>
      <p:sp>
        <p:nvSpPr>
          <p:cNvPr id="4" name="Text 2"/>
          <p:cNvSpPr/>
          <p:nvPr/>
        </p:nvSpPr>
        <p:spPr>
          <a:xfrm>
            <a:off x="740449" y="3591203"/>
            <a:ext cx="6339007" cy="299204"/>
          </a:xfrm>
          <a:prstGeom prst="rect">
            <a:avLst/>
          </a:prstGeom>
          <a:noFill/>
          <a:ln/>
        </p:spPr>
        <p:txBody>
          <a:bodyPr wrap="none" lIns="0" tIns="0" rIns="0" bIns="0" rtlCol="0" anchor="t"/>
          <a:lstStyle/>
          <a:p>
            <a:pPr marL="0" indent="0" algn="just">
              <a:lnSpc>
                <a:spcPct val="150000"/>
              </a:lnSpc>
              <a:buNone/>
            </a:pPr>
            <a:r>
              <a:rPr lang="en-US" sz="2200">
                <a:solidFill>
                  <a:srgbClr val="403011"/>
                </a:solidFill>
                <a:latin typeface="Arial" panose="020B0604020202020204" pitchFamily="34" charset="0"/>
                <a:ea typeface="Brygada 1918" pitchFamily="34" charset="-122"/>
                <a:cs typeface="Arial" panose="020B0604020202020204" pitchFamily="34" charset="0"/>
              </a:rPr>
              <a:t>Bố trí trụ sở Ban tiếp công dân tỉnh để:</a:t>
            </a:r>
            <a:endParaRPr lang="en-US" sz="2200"/>
          </a:p>
        </p:txBody>
      </p:sp>
      <p:sp>
        <p:nvSpPr>
          <p:cNvPr id="5" name="Text 3"/>
          <p:cNvSpPr/>
          <p:nvPr/>
        </p:nvSpPr>
        <p:spPr>
          <a:xfrm>
            <a:off x="748070" y="4189592"/>
            <a:ext cx="6339007" cy="299204"/>
          </a:xfrm>
          <a:prstGeom prst="rect">
            <a:avLst/>
          </a:prstGeom>
          <a:noFill/>
          <a:ln/>
        </p:spPr>
        <p:txBody>
          <a:bodyPr wrap="none" lIns="0" tIns="0" rIns="0" bIns="0" rtlCol="0" anchor="t"/>
          <a:lstStyle/>
          <a:p>
            <a:pPr marL="342900" indent="-342900" algn="just">
              <a:lnSpc>
                <a:spcPct val="150000"/>
              </a:lnSpc>
              <a:buSzPct val="100000"/>
              <a:buChar char="•"/>
            </a:pPr>
            <a:r>
              <a:rPr lang="en-US" sz="2200">
                <a:solidFill>
                  <a:srgbClr val="403011"/>
                </a:solidFill>
                <a:latin typeface="Arial" panose="020B0604020202020204" pitchFamily="34" charset="0"/>
                <a:ea typeface="Brygada 1918" pitchFamily="34" charset="-122"/>
                <a:cs typeface="Arial" panose="020B0604020202020204" pitchFamily="34" charset="0"/>
              </a:rPr>
              <a:t>Lãnh đạo Tỉnh ủy, UBND tỉnh tiếp dân định kỳ</a:t>
            </a:r>
            <a:endParaRPr lang="en-US" sz="2200"/>
          </a:p>
        </p:txBody>
      </p:sp>
      <p:sp>
        <p:nvSpPr>
          <p:cNvPr id="6" name="Text 4"/>
          <p:cNvSpPr/>
          <p:nvPr/>
        </p:nvSpPr>
        <p:spPr>
          <a:xfrm>
            <a:off x="748070" y="4783396"/>
            <a:ext cx="6339007" cy="299204"/>
          </a:xfrm>
          <a:prstGeom prst="rect">
            <a:avLst/>
          </a:prstGeom>
          <a:noFill/>
          <a:ln/>
        </p:spPr>
        <p:txBody>
          <a:bodyPr wrap="none" lIns="0" tIns="0" rIns="0" bIns="0" rtlCol="0" anchor="t"/>
          <a:lstStyle/>
          <a:p>
            <a:pPr marL="342900" indent="-342900" algn="just">
              <a:lnSpc>
                <a:spcPct val="150000"/>
              </a:lnSpc>
              <a:buSzPct val="100000"/>
              <a:buChar char="•"/>
            </a:pPr>
            <a:r>
              <a:rPr lang="en-US" sz="2200">
                <a:solidFill>
                  <a:srgbClr val="403011"/>
                </a:solidFill>
                <a:latin typeface="Arial" panose="020B0604020202020204" pitchFamily="34" charset="0"/>
                <a:ea typeface="Brygada 1918" pitchFamily="34" charset="-122"/>
                <a:cs typeface="Arial" panose="020B0604020202020204" pitchFamily="34" charset="0"/>
              </a:rPr>
              <a:t>Thực hiện tiếp dân thường xuyên</a:t>
            </a:r>
            <a:endParaRPr lang="en-US" sz="2200"/>
          </a:p>
        </p:txBody>
      </p:sp>
      <p:sp>
        <p:nvSpPr>
          <p:cNvPr id="7" name="Text 5"/>
          <p:cNvSpPr/>
          <p:nvPr/>
        </p:nvSpPr>
        <p:spPr>
          <a:xfrm>
            <a:off x="755691" y="5377200"/>
            <a:ext cx="6339007" cy="299204"/>
          </a:xfrm>
          <a:prstGeom prst="rect">
            <a:avLst/>
          </a:prstGeom>
          <a:noFill/>
          <a:ln/>
        </p:spPr>
        <p:txBody>
          <a:bodyPr wrap="none" lIns="0" tIns="0" rIns="0" bIns="0" rtlCol="0" anchor="t"/>
          <a:lstStyle/>
          <a:p>
            <a:pPr marL="342900" indent="-342900" algn="just">
              <a:lnSpc>
                <a:spcPct val="150000"/>
              </a:lnSpc>
              <a:buSzPct val="100000"/>
              <a:buChar char="•"/>
            </a:pPr>
            <a:r>
              <a:rPr lang="en-US" sz="2200">
                <a:solidFill>
                  <a:srgbClr val="403011"/>
                </a:solidFill>
                <a:latin typeface="Arial" panose="020B0604020202020204" pitchFamily="34" charset="0"/>
                <a:ea typeface="Brygada 1918" pitchFamily="34" charset="-122"/>
                <a:cs typeface="Arial" panose="020B0604020202020204" pitchFamily="34" charset="0"/>
              </a:rPr>
              <a:t>Tiếp nhận ý kiến phản ánh, kiến nghị, đề nghị </a:t>
            </a:r>
          </a:p>
          <a:p>
            <a:pPr algn="just">
              <a:lnSpc>
                <a:spcPct val="150000"/>
              </a:lnSpc>
              <a:buSzPct val="100000"/>
            </a:pPr>
            <a:r>
              <a:rPr lang="en-US" sz="2200">
                <a:solidFill>
                  <a:srgbClr val="403011"/>
                </a:solidFill>
                <a:latin typeface="Arial" panose="020B0604020202020204" pitchFamily="34" charset="0"/>
                <a:ea typeface="Brygada 1918" pitchFamily="34" charset="-122"/>
                <a:cs typeface="Arial" panose="020B0604020202020204" pitchFamily="34" charset="0"/>
              </a:rPr>
              <a:t>của công dân</a:t>
            </a:r>
            <a:endParaRPr lang="en-US" sz="2200"/>
          </a:p>
        </p:txBody>
      </p:sp>
      <p:pic>
        <p:nvPicPr>
          <p:cNvPr id="8" name="Image 0" descr="preencoded.png"/>
          <p:cNvPicPr>
            <a:picLocks noChangeAspect="1"/>
          </p:cNvPicPr>
          <p:nvPr/>
        </p:nvPicPr>
        <p:blipFill>
          <a:blip r:embed="rId3"/>
          <a:stretch>
            <a:fillRect/>
          </a:stretch>
        </p:blipFill>
        <p:spPr>
          <a:xfrm>
            <a:off x="7550944" y="1589603"/>
            <a:ext cx="6339007" cy="633900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735</TotalTime>
  <Words>3512</Words>
  <Application>Microsoft Office PowerPoint</Application>
  <PresentationFormat>Custom</PresentationFormat>
  <Paragraphs>191</Paragraphs>
  <Slides>23</Slides>
  <Notes>21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lastModifiedBy>phuctd02 phuctd02</cp:lastModifiedBy>
  <cp:revision>23</cp:revision>
  <dcterms:created xsi:type="dcterms:W3CDTF">2025-09-03T14:55:27Z</dcterms:created>
  <dcterms:modified xsi:type="dcterms:W3CDTF">2025-09-05T01:43:44Z</dcterms:modified>
</cp:coreProperties>
</file>