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9.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0.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1.xml" ContentType="application/vnd.openxmlformats-officedocument.drawingml.chartshapes+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2.xml" ContentType="application/vnd.openxmlformats-officedocument.drawingml.chartshapes+xml"/>
  <Override PartName="/ppt/notesSlides/notesSlide21.xml" ContentType="application/vnd.openxmlformats-officedocument.presentationml.notesSlide+xml"/>
  <Override PartName="/ppt/charts/chartEx1.xml" ContentType="application/vnd.ms-office.chartex+xml"/>
  <Override PartName="/ppt/charts/style5.xml" ContentType="application/vnd.ms-office.chartstyle+xml"/>
  <Override PartName="/ppt/charts/colors5.xml" ContentType="application/vnd.ms-office.chartcolorstyle+xml"/>
  <Override PartName="/ppt/charts/chartEx2.xml" ContentType="application/vnd.ms-office.chartex+xml"/>
  <Override PartName="/ppt/charts/style6.xml" ContentType="application/vnd.ms-office.chartstyle+xml"/>
  <Override PartName="/ppt/charts/colors6.xml" ContentType="application/vnd.ms-office.chartcolorstyle+xml"/>
  <Override PartName="/ppt/charts/chartEx3.xml" ContentType="application/vnd.ms-office.chartex+xml"/>
  <Override PartName="/ppt/charts/style7.xml" ContentType="application/vnd.ms-office.chartstyle+xml"/>
  <Override PartName="/ppt/charts/colors7.xml" ContentType="application/vnd.ms-office.chartcolorstyle+xml"/>
  <Override PartName="/ppt/notesSlides/notesSlide22.xml" ContentType="application/vnd.openxmlformats-officedocument.presentationml.notesSlide+xml"/>
  <Override PartName="/ppt/charts/chartEx4.xml" ContentType="application/vnd.ms-office.chartex+xml"/>
  <Override PartName="/ppt/charts/style8.xml" ContentType="application/vnd.ms-office.chartstyle+xml"/>
  <Override PartName="/ppt/charts/colors8.xml" ContentType="application/vnd.ms-office.chartcolorstyle+xml"/>
  <Override PartName="/ppt/charts/chartEx5.xml" ContentType="application/vnd.ms-office.chartex+xml"/>
  <Override PartName="/ppt/charts/style9.xml" ContentType="application/vnd.ms-office.chartstyle+xml"/>
  <Override PartName="/ppt/charts/colors9.xml" ContentType="application/vnd.ms-office.chartcolorstyle+xml"/>
  <Override PartName="/ppt/charts/chartEx6.xml" ContentType="application/vnd.ms-office.chartex+xml"/>
  <Override PartName="/ppt/charts/style10.xml" ContentType="application/vnd.ms-office.chartstyle+xml"/>
  <Override PartName="/ppt/charts/colors10.xml" ContentType="application/vnd.ms-office.chartcolorstyle+xml"/>
  <Override PartName="/ppt/charts/chartEx7.xml" ContentType="application/vnd.ms-office.chartex+xml"/>
  <Override PartName="/ppt/charts/style11.xml" ContentType="application/vnd.ms-office.chartstyle+xml"/>
  <Override PartName="/ppt/charts/colors11.xml" ContentType="application/vnd.ms-office.chartcolorstyle+xml"/>
  <Override PartName="/ppt/charts/chartEx8.xml" ContentType="application/vnd.ms-office.chartex+xml"/>
  <Override PartName="/ppt/charts/style12.xml" ContentType="application/vnd.ms-office.chartstyle+xml"/>
  <Override PartName="/ppt/charts/colors12.xml" ContentType="application/vnd.ms-office.chartcolorstyle+xml"/>
  <Override PartName="/ppt/notesSlides/notesSlide23.xml" ContentType="application/vnd.openxmlformats-officedocument.presentationml.notesSlide+xml"/>
  <Override PartName="/ppt/charts/chartEx9.xml" ContentType="application/vnd.ms-office.chartex+xml"/>
  <Override PartName="/ppt/charts/style13.xml" ContentType="application/vnd.ms-office.chartstyle+xml"/>
  <Override PartName="/ppt/charts/colors13.xml" ContentType="application/vnd.ms-office.chartcolorstyle+xml"/>
  <Override PartName="/ppt/charts/chartEx10.xml" ContentType="application/vnd.ms-office.chartex+xml"/>
  <Override PartName="/ppt/charts/style14.xml" ContentType="application/vnd.ms-office.chartstyle+xml"/>
  <Override PartName="/ppt/charts/colors14.xml" ContentType="application/vnd.ms-office.chartcolorstyl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bookmarkIdSeed="2">
  <p:sldMasterIdLst>
    <p:sldMasterId id="2147483658" r:id="rId1"/>
  </p:sldMasterIdLst>
  <p:notesMasterIdLst>
    <p:notesMasterId r:id="rId41"/>
  </p:notesMasterIdLst>
  <p:sldIdLst>
    <p:sldId id="256" r:id="rId2"/>
    <p:sldId id="296" r:id="rId3"/>
    <p:sldId id="297" r:id="rId4"/>
    <p:sldId id="316" r:id="rId5"/>
    <p:sldId id="298" r:id="rId6"/>
    <p:sldId id="306" r:id="rId7"/>
    <p:sldId id="304" r:id="rId8"/>
    <p:sldId id="314" r:id="rId9"/>
    <p:sldId id="313" r:id="rId10"/>
    <p:sldId id="752" r:id="rId11"/>
    <p:sldId id="305" r:id="rId12"/>
    <p:sldId id="310" r:id="rId13"/>
    <p:sldId id="299" r:id="rId14"/>
    <p:sldId id="312" r:id="rId15"/>
    <p:sldId id="315" r:id="rId16"/>
    <p:sldId id="317" r:id="rId17"/>
    <p:sldId id="318" r:id="rId18"/>
    <p:sldId id="308" r:id="rId19"/>
    <p:sldId id="764" r:id="rId20"/>
    <p:sldId id="754" r:id="rId21"/>
    <p:sldId id="763" r:id="rId22"/>
    <p:sldId id="731" r:id="rId23"/>
    <p:sldId id="765" r:id="rId24"/>
    <p:sldId id="759" r:id="rId25"/>
    <p:sldId id="758" r:id="rId26"/>
    <p:sldId id="757" r:id="rId27"/>
    <p:sldId id="761" r:id="rId28"/>
    <p:sldId id="739" r:id="rId29"/>
    <p:sldId id="740" r:id="rId30"/>
    <p:sldId id="741" r:id="rId31"/>
    <p:sldId id="743" r:id="rId32"/>
    <p:sldId id="742" r:id="rId33"/>
    <p:sldId id="744" r:id="rId34"/>
    <p:sldId id="745" r:id="rId35"/>
    <p:sldId id="747" r:id="rId36"/>
    <p:sldId id="746" r:id="rId37"/>
    <p:sldId id="748" r:id="rId38"/>
    <p:sldId id="749" r:id="rId39"/>
    <p:sldId id="280" r:id="rId40"/>
  </p:sldIdLst>
  <p:sldSz cx="9144000" cy="5143500" type="screen16x9"/>
  <p:notesSz cx="6669088" cy="9872663"/>
  <p:embeddedFontLst>
    <p:embeddedFont>
      <p:font typeface="Aptos Narrow" panose="020B0004020202020204" pitchFamily="34" charset="0"/>
      <p:regular r:id="rId42"/>
      <p:bold r:id="rId43"/>
      <p:italic r:id="rId44"/>
      <p:boldItalic r:id="rId45"/>
    </p:embeddedFont>
    <p:embeddedFont>
      <p:font typeface="Bahnschrift Light" panose="020B0502040204020203" pitchFamily="34" charset="0"/>
      <p:regular r:id="rId46"/>
    </p:embeddedFont>
    <p:embeddedFont>
      <p:font typeface="Roboto" panose="02000000000000000000" pitchFamily="2" charset="0"/>
      <p:regular r:id="rId47"/>
      <p:bold r:id="rId48"/>
      <p:italic r:id="rId49"/>
      <p:boldItalic r:id="rId50"/>
    </p:embeddedFont>
    <p:embeddedFont>
      <p:font typeface="Roboto Slab" panose="020F0502020204030204" pitchFamily="2" charset="0"/>
      <p:regular r:id="rId51"/>
      <p:bold r:id="rId52"/>
    </p:embeddedFont>
    <p:embeddedFont>
      <p:font typeface="Source Sans Pro" panose="020B0503030403020204" pitchFamily="34" charset="0"/>
      <p:regular r:id="rId53"/>
      <p:bold r:id="rId54"/>
      <p:italic r:id="rId55"/>
      <p:boldItalic r:id="rId5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6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701FB10D-A61A-4DE4-8506-F670E7A89527}">
  <a:tblStyle styleId="{701FB10D-A61A-4DE4-8506-F670E7A89527}"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6398DAF6-0271-4389-B3DC-BA433CC306D7}"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2147" autoAdjust="0"/>
  </p:normalViewPr>
  <p:slideViewPr>
    <p:cSldViewPr snapToGrid="0">
      <p:cViewPr varScale="1">
        <p:scale>
          <a:sx n="120" d="100"/>
          <a:sy n="120" d="100"/>
        </p:scale>
        <p:origin x="1344" y="96"/>
      </p:cViewPr>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1.fntdata"/><Relationship Id="rId47" Type="http://schemas.openxmlformats.org/officeDocument/2006/relationships/font" Target="fonts/font6.fntdata"/><Relationship Id="rId50" Type="http://schemas.openxmlformats.org/officeDocument/2006/relationships/font" Target="fonts/font9.fntdata"/><Relationship Id="rId55" Type="http://schemas.openxmlformats.org/officeDocument/2006/relationships/font" Target="fonts/font14.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4.fntdata"/><Relationship Id="rId53" Type="http://schemas.openxmlformats.org/officeDocument/2006/relationships/font" Target="fonts/font12.fntdata"/><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2.fntdata"/><Relationship Id="rId48" Type="http://schemas.openxmlformats.org/officeDocument/2006/relationships/font" Target="fonts/font7.fntdata"/><Relationship Id="rId56" Type="http://schemas.openxmlformats.org/officeDocument/2006/relationships/font" Target="fonts/font15.fntdata"/><Relationship Id="rId8" Type="http://schemas.openxmlformats.org/officeDocument/2006/relationships/slide" Target="slides/slide7.xml"/><Relationship Id="rId51" Type="http://schemas.openxmlformats.org/officeDocument/2006/relationships/font" Target="fonts/font10.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5.fntdata"/><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notesMaster" Target="notesMasters/notesMaster1.xml"/><Relationship Id="rId54" Type="http://schemas.openxmlformats.org/officeDocument/2006/relationships/font" Target="fonts/font13.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8.fntdata"/><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3.fntdata"/><Relationship Id="rId52" Type="http://schemas.openxmlformats.org/officeDocument/2006/relationships/font" Target="fonts/font11.fntdata"/><Relationship Id="rId6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file:///G:\My%20Drive\PII%202024\B&#225;o%20c&#225;o\Copy%20of%20PII_2024_Prepare_4_report_27.12.2024.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G:\My%20Drive\PII%202024\B&#225;o%20c&#225;o\PII_2024_Prepare_4_report_12.12.2024.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Phuong%20Mai\Downloads\PII_2024_Prepare_4_report.xlsx" TargetMode="Externa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1.xml"/></Relationships>
</file>

<file path=ppt/charts/_rels/chart4.xml.rels><?xml version="1.0" encoding="UTF-8" standalone="yes"?>
<Relationships xmlns="http://schemas.openxmlformats.org/package/2006/relationships"><Relationship Id="rId3" Type="http://schemas.openxmlformats.org/officeDocument/2006/relationships/oleObject" Target="file:///C:\Users\Phuong%20Mai\Downloads\7_PII_rank_23.12.23.xlsx" TargetMode="Externa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2.xml"/></Relationships>
</file>

<file path=ppt/charts/_rels/chartEx1.xml.rels><?xml version="1.0" encoding="UTF-8" standalone="yes"?>
<Relationships xmlns="http://schemas.openxmlformats.org/package/2006/relationships"><Relationship Id="rId3" Type="http://schemas.microsoft.com/office/2011/relationships/chartColorStyle" Target="colors5.xml"/><Relationship Id="rId2" Type="http://schemas.microsoft.com/office/2011/relationships/chartStyle" Target="style5.xml"/><Relationship Id="rId1" Type="http://schemas.openxmlformats.org/officeDocument/2006/relationships/oleObject" Target="file:///G:\My%20Drive\PII%202025\Theo%20d&#245;i%20&#272;&#7883;a%20ph&#432;&#417;ng\VnE_DuLieuPII_2024.xlsx" TargetMode="External"/></Relationships>
</file>

<file path=ppt/charts/_rels/chartEx10.xml.rels><?xml version="1.0" encoding="UTF-8" standalone="yes"?>
<Relationships xmlns="http://schemas.openxmlformats.org/package/2006/relationships"><Relationship Id="rId3" Type="http://schemas.microsoft.com/office/2011/relationships/chartColorStyle" Target="colors14.xml"/><Relationship Id="rId2" Type="http://schemas.microsoft.com/office/2011/relationships/chartStyle" Target="style14.xml"/><Relationship Id="rId1" Type="http://schemas.openxmlformats.org/officeDocument/2006/relationships/oleObject" Target="file:///G:\My%20Drive\PII%202025\Theo%20d&#245;i%20&#272;&#7883;a%20ph&#432;&#417;ng\VnE_DuLieuPII_2024.xlsx" TargetMode="External"/></Relationships>
</file>

<file path=ppt/charts/_rels/chartEx2.xml.rels><?xml version="1.0" encoding="UTF-8" standalone="yes"?>
<Relationships xmlns="http://schemas.openxmlformats.org/package/2006/relationships"><Relationship Id="rId3" Type="http://schemas.microsoft.com/office/2011/relationships/chartColorStyle" Target="colors6.xml"/><Relationship Id="rId2" Type="http://schemas.microsoft.com/office/2011/relationships/chartStyle" Target="style6.xml"/><Relationship Id="rId1" Type="http://schemas.openxmlformats.org/officeDocument/2006/relationships/oleObject" Target="file:///G:\My%20Drive\PII%202025\Theo%20d&#245;i%20&#272;&#7883;a%20ph&#432;&#417;ng\VnE_DuLieuPII_2024.xlsx" TargetMode="External"/></Relationships>
</file>

<file path=ppt/charts/_rels/chartEx3.xml.rels><?xml version="1.0" encoding="UTF-8" standalone="yes"?>
<Relationships xmlns="http://schemas.openxmlformats.org/package/2006/relationships"><Relationship Id="rId3" Type="http://schemas.microsoft.com/office/2011/relationships/chartColorStyle" Target="colors7.xml"/><Relationship Id="rId2" Type="http://schemas.microsoft.com/office/2011/relationships/chartStyle" Target="style7.xml"/><Relationship Id="rId1" Type="http://schemas.openxmlformats.org/officeDocument/2006/relationships/oleObject" Target="file:///G:\My%20Drive\PII%202025\Theo%20d&#245;i%20&#272;&#7883;a%20ph&#432;&#417;ng\VnE_DuLieuPII_2024.xlsx" TargetMode="External"/></Relationships>
</file>

<file path=ppt/charts/_rels/chartEx4.xml.rels><?xml version="1.0" encoding="UTF-8" standalone="yes"?>
<Relationships xmlns="http://schemas.openxmlformats.org/package/2006/relationships"><Relationship Id="rId3" Type="http://schemas.microsoft.com/office/2011/relationships/chartColorStyle" Target="colors8.xml"/><Relationship Id="rId2" Type="http://schemas.microsoft.com/office/2011/relationships/chartStyle" Target="style8.xml"/><Relationship Id="rId1" Type="http://schemas.openxmlformats.org/officeDocument/2006/relationships/oleObject" Target="file:///G:\My%20Drive\PII%202025\Theo%20d&#245;i%20&#272;&#7883;a%20ph&#432;&#417;ng\VnE_DuLieuPII_2024.xlsx" TargetMode="External"/></Relationships>
</file>

<file path=ppt/charts/_rels/chartEx5.xml.rels><?xml version="1.0" encoding="UTF-8" standalone="yes"?>
<Relationships xmlns="http://schemas.openxmlformats.org/package/2006/relationships"><Relationship Id="rId3" Type="http://schemas.microsoft.com/office/2011/relationships/chartColorStyle" Target="colors9.xml"/><Relationship Id="rId2" Type="http://schemas.microsoft.com/office/2011/relationships/chartStyle" Target="style9.xml"/><Relationship Id="rId1" Type="http://schemas.openxmlformats.org/officeDocument/2006/relationships/oleObject" Target="file:///G:\My%20Drive\PII%202025\Theo%20d&#245;i%20&#272;&#7883;a%20ph&#432;&#417;ng\VnE_DuLieuPII_2024.xlsx" TargetMode="External"/></Relationships>
</file>

<file path=ppt/charts/_rels/chartEx6.xml.rels><?xml version="1.0" encoding="UTF-8" standalone="yes"?>
<Relationships xmlns="http://schemas.openxmlformats.org/package/2006/relationships"><Relationship Id="rId3" Type="http://schemas.microsoft.com/office/2011/relationships/chartColorStyle" Target="colors10.xml"/><Relationship Id="rId2" Type="http://schemas.microsoft.com/office/2011/relationships/chartStyle" Target="style10.xml"/><Relationship Id="rId1" Type="http://schemas.openxmlformats.org/officeDocument/2006/relationships/oleObject" Target="file:///G:\My%20Drive\PII%202025\Theo%20d&#245;i%20&#272;&#7883;a%20ph&#432;&#417;ng\VnE_DuLieuPII_2024.xlsx" TargetMode="External"/></Relationships>
</file>

<file path=ppt/charts/_rels/chartEx7.xml.rels><?xml version="1.0" encoding="UTF-8" standalone="yes"?>
<Relationships xmlns="http://schemas.openxmlformats.org/package/2006/relationships"><Relationship Id="rId3" Type="http://schemas.microsoft.com/office/2011/relationships/chartColorStyle" Target="colors11.xml"/><Relationship Id="rId2" Type="http://schemas.microsoft.com/office/2011/relationships/chartStyle" Target="style11.xml"/><Relationship Id="rId1" Type="http://schemas.openxmlformats.org/officeDocument/2006/relationships/oleObject" Target="file:///G:\My%20Drive\PII%202025\Theo%20d&#245;i%20&#272;&#7883;a%20ph&#432;&#417;ng\VnE_DuLieuPII_2024.xlsx" TargetMode="External"/></Relationships>
</file>

<file path=ppt/charts/_rels/chartEx8.xml.rels><?xml version="1.0" encoding="UTF-8" standalone="yes"?>
<Relationships xmlns="http://schemas.openxmlformats.org/package/2006/relationships"><Relationship Id="rId3" Type="http://schemas.microsoft.com/office/2011/relationships/chartColorStyle" Target="colors12.xml"/><Relationship Id="rId2" Type="http://schemas.microsoft.com/office/2011/relationships/chartStyle" Target="style12.xml"/><Relationship Id="rId1" Type="http://schemas.openxmlformats.org/officeDocument/2006/relationships/oleObject" Target="file:///G:\My%20Drive\PII%202025\Theo%20d&#245;i%20&#272;&#7883;a%20ph&#432;&#417;ng\VnE_DuLieuPII_2024.xlsx" TargetMode="External"/></Relationships>
</file>

<file path=ppt/charts/_rels/chartEx9.xml.rels><?xml version="1.0" encoding="UTF-8" standalone="yes"?>
<Relationships xmlns="http://schemas.openxmlformats.org/package/2006/relationships"><Relationship Id="rId3" Type="http://schemas.microsoft.com/office/2011/relationships/chartColorStyle" Target="colors13.xml"/><Relationship Id="rId2" Type="http://schemas.microsoft.com/office/2011/relationships/chartStyle" Target="style13.xml"/><Relationship Id="rId1" Type="http://schemas.openxmlformats.org/officeDocument/2006/relationships/oleObject" Target="file:///G:\My%20Drive\PII%202025\Theo%20d&#245;i%20&#272;&#7883;a%20ph&#432;&#417;ng\VnE_DuLieuPII_2024.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874091010288751E-2"/>
          <c:y val="3.3981503553827966E-2"/>
          <c:w val="0.88321480299281818"/>
          <c:h val="0.89776699926539627"/>
        </c:manualLayout>
      </c:layout>
      <c:barChart>
        <c:barDir val="bar"/>
        <c:grouping val="clustered"/>
        <c:varyColors val="0"/>
        <c:ser>
          <c:idx val="0"/>
          <c:order val="0"/>
          <c:tx>
            <c:strRef>
              <c:f>Sheet1!$A$2</c:f>
              <c:strCache>
                <c:ptCount val="1"/>
                <c:pt idx="0">
                  <c:v>Xếp hạng chung </c:v>
                </c:pt>
              </c:strCache>
            </c:strRef>
          </c:tx>
          <c:spPr>
            <a:solidFill>
              <a:srgbClr val="FFC000"/>
            </a:solidFill>
            <a:ln>
              <a:noFill/>
            </a:ln>
            <a:effectLst/>
          </c:spPr>
          <c:invertIfNegative val="0"/>
          <c:dPt>
            <c:idx val="0"/>
            <c:invertIfNegative val="0"/>
            <c:bubble3D val="0"/>
            <c:spPr>
              <a:solidFill>
                <a:srgbClr val="FF0000"/>
              </a:solidFill>
              <a:ln>
                <a:noFill/>
              </a:ln>
              <a:effectLst/>
            </c:spPr>
            <c:extLst>
              <c:ext xmlns:c16="http://schemas.microsoft.com/office/drawing/2014/chart" uri="{C3380CC4-5D6E-409C-BE32-E72D297353CC}">
                <c16:uniqueId val="{00000001-A2F5-46BF-9617-06DEA6CF8549}"/>
              </c:ext>
            </c:extLst>
          </c:dPt>
          <c:dPt>
            <c:idx val="11"/>
            <c:invertIfNegative val="0"/>
            <c:bubble3D val="0"/>
            <c:spPr>
              <a:solidFill>
                <a:srgbClr val="00B0F0"/>
              </a:solidFill>
              <a:ln>
                <a:noFill/>
              </a:ln>
              <a:effectLst/>
            </c:spPr>
            <c:extLst>
              <c:ext xmlns:c16="http://schemas.microsoft.com/office/drawing/2014/chart" uri="{C3380CC4-5D6E-409C-BE32-E72D297353CC}">
                <c16:uniqueId val="{00000003-A2F5-46BF-9617-06DEA6CF8549}"/>
              </c:ext>
            </c:extLst>
          </c:dPt>
          <c:dLbls>
            <c:dLbl>
              <c:idx val="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rgbClr val="FF0000"/>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1-A2F5-46BF-9617-06DEA6CF8549}"/>
                </c:ext>
              </c:extLst>
            </c:dLbl>
            <c:dLbl>
              <c:idx val="11"/>
              <c:spPr>
                <a:noFill/>
                <a:ln>
                  <a:noFill/>
                </a:ln>
                <a:effectLst/>
              </c:spPr>
              <c:txPr>
                <a:bodyPr rot="0" spcFirstLastPara="1" vertOverflow="ellipsis" vert="horz" wrap="square" lIns="38100" tIns="19050" rIns="38100" bIns="19050" anchor="ctr" anchorCtr="1">
                  <a:spAutoFit/>
                </a:bodyPr>
                <a:lstStyle/>
                <a:p>
                  <a:pPr>
                    <a:defRPr sz="2400" b="1" i="0" u="none" strike="noStrike" kern="1200" baseline="0">
                      <a:solidFill>
                        <a:srgbClr val="0070C0"/>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3-A2F5-46BF-9617-06DEA6CF8549}"/>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Sheet1!$B$1:$M$1</c:f>
              <c:numCache>
                <c:formatCode>General</c:formatCode>
                <c:ptCount val="12"/>
                <c:pt idx="0">
                  <c:v>2013</c:v>
                </c:pt>
                <c:pt idx="1">
                  <c:v>2014</c:v>
                </c:pt>
                <c:pt idx="2">
                  <c:v>2015</c:v>
                </c:pt>
                <c:pt idx="3">
                  <c:v>2016</c:v>
                </c:pt>
                <c:pt idx="4">
                  <c:v>2017</c:v>
                </c:pt>
                <c:pt idx="5">
                  <c:v>2018</c:v>
                </c:pt>
                <c:pt idx="6">
                  <c:v>2019</c:v>
                </c:pt>
                <c:pt idx="7">
                  <c:v>2020</c:v>
                </c:pt>
                <c:pt idx="8">
                  <c:v>2021</c:v>
                </c:pt>
                <c:pt idx="9">
                  <c:v>2022</c:v>
                </c:pt>
                <c:pt idx="10">
                  <c:v>2023</c:v>
                </c:pt>
                <c:pt idx="11">
                  <c:v>2024</c:v>
                </c:pt>
              </c:numCache>
            </c:numRef>
          </c:cat>
          <c:val>
            <c:numRef>
              <c:f>Sheet1!$B$2:$M$2</c:f>
              <c:numCache>
                <c:formatCode>General</c:formatCode>
                <c:ptCount val="12"/>
                <c:pt idx="0">
                  <c:v>76</c:v>
                </c:pt>
                <c:pt idx="1">
                  <c:v>71</c:v>
                </c:pt>
                <c:pt idx="2">
                  <c:v>52</c:v>
                </c:pt>
                <c:pt idx="3">
                  <c:v>59</c:v>
                </c:pt>
                <c:pt idx="4">
                  <c:v>47</c:v>
                </c:pt>
                <c:pt idx="5">
                  <c:v>45</c:v>
                </c:pt>
                <c:pt idx="6">
                  <c:v>42</c:v>
                </c:pt>
                <c:pt idx="7">
                  <c:v>42</c:v>
                </c:pt>
                <c:pt idx="8">
                  <c:v>44</c:v>
                </c:pt>
                <c:pt idx="9">
                  <c:v>48</c:v>
                </c:pt>
                <c:pt idx="10">
                  <c:v>46</c:v>
                </c:pt>
                <c:pt idx="11">
                  <c:v>44</c:v>
                </c:pt>
              </c:numCache>
            </c:numRef>
          </c:val>
          <c:extLst>
            <c:ext xmlns:c16="http://schemas.microsoft.com/office/drawing/2014/chart" uri="{C3380CC4-5D6E-409C-BE32-E72D297353CC}">
              <c16:uniqueId val="{00000004-A2F5-46BF-9617-06DEA6CF8549}"/>
            </c:ext>
          </c:extLst>
        </c:ser>
        <c:dLbls>
          <c:showLegendKey val="0"/>
          <c:showVal val="0"/>
          <c:showCatName val="0"/>
          <c:showSerName val="0"/>
          <c:showPercent val="0"/>
          <c:showBubbleSize val="0"/>
        </c:dLbls>
        <c:gapWidth val="182"/>
        <c:axId val="565771568"/>
        <c:axId val="565770848"/>
      </c:barChart>
      <c:catAx>
        <c:axId val="56577156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en-US"/>
          </a:p>
        </c:txPr>
        <c:crossAx val="565770848"/>
        <c:crosses val="autoZero"/>
        <c:auto val="1"/>
        <c:lblAlgn val="ctr"/>
        <c:lblOffset val="100"/>
        <c:noMultiLvlLbl val="0"/>
      </c:catAx>
      <c:valAx>
        <c:axId val="56577084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65771568"/>
        <c:crosses val="autoZero"/>
        <c:crossBetween val="between"/>
        <c:majorUnit val="20"/>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25245614020261E-2"/>
          <c:y val="0.11245288928603231"/>
          <c:w val="0.97108105664102284"/>
          <c:h val="0.53533597816392264"/>
        </c:manualLayout>
      </c:layout>
      <c:barChart>
        <c:barDir val="col"/>
        <c:grouping val="clustered"/>
        <c:varyColors val="0"/>
        <c:ser>
          <c:idx val="0"/>
          <c:order val="0"/>
          <c:tx>
            <c:strRef>
              <c:f>'4_report'!$B$138</c:f>
              <c:strCache>
                <c:ptCount val="1"/>
                <c:pt idx="0">
                  <c:v>Đông Nam Bộ</c:v>
                </c:pt>
              </c:strCache>
            </c:strRef>
          </c:tx>
          <c:spPr>
            <a:solidFill>
              <a:schemeClr val="accent1"/>
            </a:solidFill>
            <a:ln>
              <a:noFill/>
            </a:ln>
            <a:effectLst/>
          </c:spPr>
          <c:invertIfNegative val="0"/>
          <c:dLbls>
            <c:spPr>
              <a:noFill/>
              <a:ln>
                <a:noFill/>
              </a:ln>
              <a:effectLst/>
            </c:spPr>
            <c:txPr>
              <a:bodyPr rot="-5400000" spcFirstLastPara="1" vertOverflow="ellipsis" wrap="square" anchor="ctr" anchorCtr="1"/>
              <a:lstStyle/>
              <a:p>
                <a:pPr>
                  <a:defRPr sz="800" b="0" i="0" u="none" strike="noStrike" kern="1200" baseline="0">
                    <a:solidFill>
                      <a:schemeClr val="tx1">
                        <a:lumMod val="75000"/>
                        <a:lumOff val="25000"/>
                      </a:schemeClr>
                    </a:solidFill>
                    <a:latin typeface="Calibri" panose="020F050202020403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'4_report'!$F$137:$M$137</c:f>
              <c:strCache>
                <c:ptCount val="8"/>
                <c:pt idx="0">
                  <c:v>PII 2024</c:v>
                </c:pt>
                <c:pt idx="1">
                  <c:v>1. Thể chế</c:v>
                </c:pt>
                <c:pt idx="2">
                  <c:v>2. Vốn con người và NC&amp;PT</c:v>
                </c:pt>
                <c:pt idx="3">
                  <c:v>3. Cơ sở hạ tầng</c:v>
                </c:pt>
                <c:pt idx="4">
                  <c:v>4. Trình độ của thị trường</c:v>
                </c:pt>
                <c:pt idx="5">
                  <c:v>5. Trình độ của DN</c:v>
                </c:pt>
                <c:pt idx="6">
                  <c:v>6. SP tri thức. Sáng tạo và CN</c:v>
                </c:pt>
                <c:pt idx="7">
                  <c:v>7. Tác động</c:v>
                </c:pt>
              </c:strCache>
            </c:strRef>
          </c:cat>
          <c:val>
            <c:numRef>
              <c:f>'4_report'!$F$138:$M$138</c:f>
              <c:numCache>
                <c:formatCode>0.00</c:formatCode>
                <c:ptCount val="8"/>
                <c:pt idx="0">
                  <c:v>43.1</c:v>
                </c:pt>
                <c:pt idx="1">
                  <c:v>50.471666666666664</c:v>
                </c:pt>
                <c:pt idx="2">
                  <c:v>29.924999999999997</c:v>
                </c:pt>
                <c:pt idx="3">
                  <c:v>64.858333333333334</c:v>
                </c:pt>
                <c:pt idx="4">
                  <c:v>58.574999999999996</c:v>
                </c:pt>
                <c:pt idx="5">
                  <c:v>33.353333333333332</c:v>
                </c:pt>
                <c:pt idx="6">
                  <c:v>27.258333333333336</c:v>
                </c:pt>
                <c:pt idx="7">
                  <c:v>50.26</c:v>
                </c:pt>
              </c:numCache>
            </c:numRef>
          </c:val>
          <c:extLst>
            <c:ext xmlns:c16="http://schemas.microsoft.com/office/drawing/2014/chart" uri="{C3380CC4-5D6E-409C-BE32-E72D297353CC}">
              <c16:uniqueId val="{00000000-222A-451B-BD71-CA0B66F993B6}"/>
            </c:ext>
          </c:extLst>
        </c:ser>
        <c:ser>
          <c:idx val="1"/>
          <c:order val="1"/>
          <c:tx>
            <c:strRef>
              <c:f>'4_report'!$B$139</c:f>
              <c:strCache>
                <c:ptCount val="1"/>
                <c:pt idx="0">
                  <c:v>Đồng bằng sông Hồng</c:v>
                </c:pt>
              </c:strCache>
            </c:strRef>
          </c:tx>
          <c:spPr>
            <a:solidFill>
              <a:schemeClr val="accent2"/>
            </a:solidFill>
            <a:ln>
              <a:noFill/>
            </a:ln>
            <a:effectLst/>
          </c:spPr>
          <c:invertIfNegative val="0"/>
          <c:dLbls>
            <c:spPr>
              <a:noFill/>
              <a:ln>
                <a:noFill/>
              </a:ln>
              <a:effectLst/>
            </c:spPr>
            <c:txPr>
              <a:bodyPr rot="-5400000" spcFirstLastPara="1" vertOverflow="ellipsis" wrap="square" anchor="ctr" anchorCtr="1"/>
              <a:lstStyle/>
              <a:p>
                <a:pPr>
                  <a:defRPr sz="800" b="0" i="0" u="none" strike="noStrike" kern="1200" baseline="0">
                    <a:solidFill>
                      <a:schemeClr val="tx1">
                        <a:lumMod val="75000"/>
                        <a:lumOff val="25000"/>
                      </a:schemeClr>
                    </a:solidFill>
                    <a:latin typeface="Calibri" panose="020F050202020403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'4_report'!$F$137:$M$137</c:f>
              <c:strCache>
                <c:ptCount val="8"/>
                <c:pt idx="0">
                  <c:v>PII 2024</c:v>
                </c:pt>
                <c:pt idx="1">
                  <c:v>1. Thể chế</c:v>
                </c:pt>
                <c:pt idx="2">
                  <c:v>2. Vốn con người và NC&amp;PT</c:v>
                </c:pt>
                <c:pt idx="3">
                  <c:v>3. Cơ sở hạ tầng</c:v>
                </c:pt>
                <c:pt idx="4">
                  <c:v>4. Trình độ của thị trường</c:v>
                </c:pt>
                <c:pt idx="5">
                  <c:v>5. Trình độ của DN</c:v>
                </c:pt>
                <c:pt idx="6">
                  <c:v>6. SP tri thức. Sáng tạo và CN</c:v>
                </c:pt>
                <c:pt idx="7">
                  <c:v>7. Tác động</c:v>
                </c:pt>
              </c:strCache>
            </c:strRef>
          </c:cat>
          <c:val>
            <c:numRef>
              <c:f>'4_report'!$F$139:$M$139</c:f>
              <c:numCache>
                <c:formatCode>0.00</c:formatCode>
                <c:ptCount val="8"/>
                <c:pt idx="0">
                  <c:v>42.772727272727273</c:v>
                </c:pt>
                <c:pt idx="1">
                  <c:v>59.573636363636368</c:v>
                </c:pt>
                <c:pt idx="2">
                  <c:v>37.74545454545455</c:v>
                </c:pt>
                <c:pt idx="3">
                  <c:v>56.621818181818178</c:v>
                </c:pt>
                <c:pt idx="4">
                  <c:v>48.271818181818183</c:v>
                </c:pt>
                <c:pt idx="5">
                  <c:v>37.803636363636365</c:v>
                </c:pt>
                <c:pt idx="6">
                  <c:v>28.558181818181819</c:v>
                </c:pt>
                <c:pt idx="7">
                  <c:v>46.527272727272724</c:v>
                </c:pt>
              </c:numCache>
            </c:numRef>
          </c:val>
          <c:extLst>
            <c:ext xmlns:c16="http://schemas.microsoft.com/office/drawing/2014/chart" uri="{C3380CC4-5D6E-409C-BE32-E72D297353CC}">
              <c16:uniqueId val="{00000001-222A-451B-BD71-CA0B66F993B6}"/>
            </c:ext>
          </c:extLst>
        </c:ser>
        <c:ser>
          <c:idx val="2"/>
          <c:order val="2"/>
          <c:tx>
            <c:strRef>
              <c:f>'4_report'!$B$140</c:f>
              <c:strCache>
                <c:ptCount val="1"/>
                <c:pt idx="0">
                  <c:v>Bắc Trung Bộ và duyên hải miền Trung</c:v>
                </c:pt>
              </c:strCache>
            </c:strRef>
          </c:tx>
          <c:spPr>
            <a:solidFill>
              <a:srgbClr val="FFC000"/>
            </a:solidFill>
            <a:ln>
              <a:noFill/>
            </a:ln>
            <a:effectLst/>
          </c:spPr>
          <c:invertIfNegative val="0"/>
          <c:dLbls>
            <c:spPr>
              <a:noFill/>
              <a:ln>
                <a:noFill/>
              </a:ln>
              <a:effectLst/>
            </c:spPr>
            <c:txPr>
              <a:bodyPr rot="-5400000" spcFirstLastPara="1" vertOverflow="ellipsis" wrap="square" anchor="ctr" anchorCtr="1"/>
              <a:lstStyle/>
              <a:p>
                <a:pPr>
                  <a:defRPr sz="800" b="1" i="0" u="none" strike="noStrike" kern="1200" baseline="0">
                    <a:solidFill>
                      <a:srgbClr val="C00000"/>
                    </a:solidFill>
                    <a:latin typeface="Calibri" panose="020F050202020403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'4_report'!$F$137:$M$137</c:f>
              <c:strCache>
                <c:ptCount val="8"/>
                <c:pt idx="0">
                  <c:v>PII 2024</c:v>
                </c:pt>
                <c:pt idx="1">
                  <c:v>1. Thể chế</c:v>
                </c:pt>
                <c:pt idx="2">
                  <c:v>2. Vốn con người và NC&amp;PT</c:v>
                </c:pt>
                <c:pt idx="3">
                  <c:v>3. Cơ sở hạ tầng</c:v>
                </c:pt>
                <c:pt idx="4">
                  <c:v>4. Trình độ của thị trường</c:v>
                </c:pt>
                <c:pt idx="5">
                  <c:v>5. Trình độ của DN</c:v>
                </c:pt>
                <c:pt idx="6">
                  <c:v>6. SP tri thức. Sáng tạo và CN</c:v>
                </c:pt>
                <c:pt idx="7">
                  <c:v>7. Tác động</c:v>
                </c:pt>
              </c:strCache>
            </c:strRef>
          </c:cat>
          <c:val>
            <c:numRef>
              <c:f>'4_report'!$F$140:$M$140</c:f>
              <c:numCache>
                <c:formatCode>0.00</c:formatCode>
                <c:ptCount val="8"/>
                <c:pt idx="0">
                  <c:v>35.634999999999998</c:v>
                </c:pt>
                <c:pt idx="1">
                  <c:v>56.968571428571444</c:v>
                </c:pt>
                <c:pt idx="2">
                  <c:v>31.174285714285713</c:v>
                </c:pt>
                <c:pt idx="3">
                  <c:v>49.43571428571429</c:v>
                </c:pt>
                <c:pt idx="4">
                  <c:v>39.998571428571431</c:v>
                </c:pt>
                <c:pt idx="5">
                  <c:v>28.477857142857147</c:v>
                </c:pt>
                <c:pt idx="6">
                  <c:v>23.594285714285714</c:v>
                </c:pt>
                <c:pt idx="7">
                  <c:v>36.522857142857141</c:v>
                </c:pt>
              </c:numCache>
            </c:numRef>
          </c:val>
          <c:extLst>
            <c:ext xmlns:c16="http://schemas.microsoft.com/office/drawing/2014/chart" uri="{C3380CC4-5D6E-409C-BE32-E72D297353CC}">
              <c16:uniqueId val="{00000002-222A-451B-BD71-CA0B66F993B6}"/>
            </c:ext>
          </c:extLst>
        </c:ser>
        <c:ser>
          <c:idx val="3"/>
          <c:order val="3"/>
          <c:tx>
            <c:strRef>
              <c:f>'4_report'!$B$141</c:f>
              <c:strCache>
                <c:ptCount val="1"/>
                <c:pt idx="0">
                  <c:v>Đồng bằng sông Cửu Long</c:v>
                </c:pt>
              </c:strCache>
            </c:strRef>
          </c:tx>
          <c:spPr>
            <a:solidFill>
              <a:schemeClr val="accent4"/>
            </a:solidFill>
            <a:ln>
              <a:noFill/>
            </a:ln>
            <a:effectLst/>
          </c:spPr>
          <c:invertIfNegative val="0"/>
          <c:dLbls>
            <c:spPr>
              <a:noFill/>
              <a:ln>
                <a:noFill/>
              </a:ln>
              <a:effectLst/>
            </c:spPr>
            <c:txPr>
              <a:bodyPr rot="-5400000" spcFirstLastPara="1" vertOverflow="ellipsis" wrap="square" anchor="ctr" anchorCtr="1"/>
              <a:lstStyle/>
              <a:p>
                <a:pPr>
                  <a:defRPr sz="800" b="0" i="0" u="none" strike="noStrike" kern="1200" baseline="0">
                    <a:solidFill>
                      <a:schemeClr val="tx1">
                        <a:lumMod val="75000"/>
                        <a:lumOff val="25000"/>
                      </a:schemeClr>
                    </a:solidFill>
                    <a:latin typeface="Calibri" panose="020F050202020403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'4_report'!$F$137:$M$137</c:f>
              <c:strCache>
                <c:ptCount val="8"/>
                <c:pt idx="0">
                  <c:v>PII 2024</c:v>
                </c:pt>
                <c:pt idx="1">
                  <c:v>1. Thể chế</c:v>
                </c:pt>
                <c:pt idx="2">
                  <c:v>2. Vốn con người và NC&amp;PT</c:v>
                </c:pt>
                <c:pt idx="3">
                  <c:v>3. Cơ sở hạ tầng</c:v>
                </c:pt>
                <c:pt idx="4">
                  <c:v>4. Trình độ của thị trường</c:v>
                </c:pt>
                <c:pt idx="5">
                  <c:v>5. Trình độ của DN</c:v>
                </c:pt>
                <c:pt idx="6">
                  <c:v>6. SP tri thức. Sáng tạo và CN</c:v>
                </c:pt>
                <c:pt idx="7">
                  <c:v>7. Tác động</c:v>
                </c:pt>
              </c:strCache>
            </c:strRef>
          </c:cat>
          <c:val>
            <c:numRef>
              <c:f>'4_report'!$F$141:$M$141</c:f>
              <c:numCache>
                <c:formatCode>0.00</c:formatCode>
                <c:ptCount val="8"/>
                <c:pt idx="0">
                  <c:v>33.694615384615382</c:v>
                </c:pt>
                <c:pt idx="1">
                  <c:v>52.221538461538451</c:v>
                </c:pt>
                <c:pt idx="2">
                  <c:v>24.984615384615381</c:v>
                </c:pt>
                <c:pt idx="3">
                  <c:v>48.854615384615379</c:v>
                </c:pt>
                <c:pt idx="4">
                  <c:v>29.54</c:v>
                </c:pt>
                <c:pt idx="5">
                  <c:v>18.097692307692306</c:v>
                </c:pt>
                <c:pt idx="6">
                  <c:v>26.571538461538463</c:v>
                </c:pt>
                <c:pt idx="7">
                  <c:v>38.726923076923072</c:v>
                </c:pt>
              </c:numCache>
            </c:numRef>
          </c:val>
          <c:extLst>
            <c:ext xmlns:c16="http://schemas.microsoft.com/office/drawing/2014/chart" uri="{C3380CC4-5D6E-409C-BE32-E72D297353CC}">
              <c16:uniqueId val="{00000003-222A-451B-BD71-CA0B66F993B6}"/>
            </c:ext>
          </c:extLst>
        </c:ser>
        <c:ser>
          <c:idx val="4"/>
          <c:order val="4"/>
          <c:tx>
            <c:strRef>
              <c:f>'4_report'!$B$142</c:f>
              <c:strCache>
                <c:ptCount val="1"/>
                <c:pt idx="0">
                  <c:v>Trung du và miền núi phía Bắc</c:v>
                </c:pt>
              </c:strCache>
            </c:strRef>
          </c:tx>
          <c:spPr>
            <a:solidFill>
              <a:schemeClr val="accent5"/>
            </a:solidFill>
            <a:ln>
              <a:noFill/>
            </a:ln>
            <a:effectLst/>
          </c:spPr>
          <c:invertIfNegative val="0"/>
          <c:dLbls>
            <c:spPr>
              <a:noFill/>
              <a:ln>
                <a:noFill/>
              </a:ln>
              <a:effectLst/>
            </c:spPr>
            <c:txPr>
              <a:bodyPr rot="-5400000" spcFirstLastPara="1" vertOverflow="ellipsis" wrap="square" anchor="ctr" anchorCtr="1"/>
              <a:lstStyle/>
              <a:p>
                <a:pPr>
                  <a:defRPr sz="800" b="0" i="0" u="none" strike="noStrike" kern="1200" baseline="0">
                    <a:solidFill>
                      <a:schemeClr val="tx1">
                        <a:lumMod val="75000"/>
                        <a:lumOff val="25000"/>
                      </a:schemeClr>
                    </a:solidFill>
                    <a:latin typeface="Calibri" panose="020F050202020403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'4_report'!$F$137:$M$137</c:f>
              <c:strCache>
                <c:ptCount val="8"/>
                <c:pt idx="0">
                  <c:v>PII 2024</c:v>
                </c:pt>
                <c:pt idx="1">
                  <c:v>1. Thể chế</c:v>
                </c:pt>
                <c:pt idx="2">
                  <c:v>2. Vốn con người và NC&amp;PT</c:v>
                </c:pt>
                <c:pt idx="3">
                  <c:v>3. Cơ sở hạ tầng</c:v>
                </c:pt>
                <c:pt idx="4">
                  <c:v>4. Trình độ của thị trường</c:v>
                </c:pt>
                <c:pt idx="5">
                  <c:v>5. Trình độ của DN</c:v>
                </c:pt>
                <c:pt idx="6">
                  <c:v>6. SP tri thức. Sáng tạo và CN</c:v>
                </c:pt>
                <c:pt idx="7">
                  <c:v>7. Tác động</c:v>
                </c:pt>
              </c:strCache>
            </c:strRef>
          </c:cat>
          <c:val>
            <c:numRef>
              <c:f>'4_report'!$F$142:$M$142</c:f>
              <c:numCache>
                <c:formatCode>0.00</c:formatCode>
                <c:ptCount val="8"/>
                <c:pt idx="0">
                  <c:v>32.027142857142856</c:v>
                </c:pt>
                <c:pt idx="1">
                  <c:v>54.862857142857152</c:v>
                </c:pt>
                <c:pt idx="2">
                  <c:v>33.521428571428565</c:v>
                </c:pt>
                <c:pt idx="3">
                  <c:v>44.322857142857139</c:v>
                </c:pt>
                <c:pt idx="4">
                  <c:v>24.863571428571426</c:v>
                </c:pt>
                <c:pt idx="5">
                  <c:v>24.629285714285714</c:v>
                </c:pt>
                <c:pt idx="6">
                  <c:v>21.945</c:v>
                </c:pt>
                <c:pt idx="7">
                  <c:v>33.282142857142858</c:v>
                </c:pt>
              </c:numCache>
            </c:numRef>
          </c:val>
          <c:extLst>
            <c:ext xmlns:c16="http://schemas.microsoft.com/office/drawing/2014/chart" uri="{C3380CC4-5D6E-409C-BE32-E72D297353CC}">
              <c16:uniqueId val="{00000004-222A-451B-BD71-CA0B66F993B6}"/>
            </c:ext>
          </c:extLst>
        </c:ser>
        <c:ser>
          <c:idx val="5"/>
          <c:order val="5"/>
          <c:tx>
            <c:strRef>
              <c:f>'4_report'!$B$143</c:f>
              <c:strCache>
                <c:ptCount val="1"/>
                <c:pt idx="0">
                  <c:v>Tây Nguyên</c:v>
                </c:pt>
              </c:strCache>
            </c:strRef>
          </c:tx>
          <c:spPr>
            <a:solidFill>
              <a:schemeClr val="accent6"/>
            </a:solidFill>
            <a:ln>
              <a:noFill/>
            </a:ln>
            <a:effectLst/>
          </c:spPr>
          <c:invertIfNegative val="0"/>
          <c:dLbls>
            <c:spPr>
              <a:noFill/>
              <a:ln>
                <a:noFill/>
              </a:ln>
              <a:effectLst/>
            </c:spPr>
            <c:txPr>
              <a:bodyPr rot="-5400000" spcFirstLastPara="1" vertOverflow="ellipsis" wrap="square" anchor="ctr" anchorCtr="1"/>
              <a:lstStyle/>
              <a:p>
                <a:pPr>
                  <a:defRPr sz="800" b="0" i="0" u="none" strike="noStrike" kern="1200" baseline="0">
                    <a:solidFill>
                      <a:schemeClr val="tx1">
                        <a:lumMod val="75000"/>
                        <a:lumOff val="25000"/>
                      </a:schemeClr>
                    </a:solidFill>
                    <a:latin typeface="Calibri" panose="020F050202020403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'4_report'!$F$137:$M$137</c:f>
              <c:strCache>
                <c:ptCount val="8"/>
                <c:pt idx="0">
                  <c:v>PII 2024</c:v>
                </c:pt>
                <c:pt idx="1">
                  <c:v>1. Thể chế</c:v>
                </c:pt>
                <c:pt idx="2">
                  <c:v>2. Vốn con người và NC&amp;PT</c:v>
                </c:pt>
                <c:pt idx="3">
                  <c:v>3. Cơ sở hạ tầng</c:v>
                </c:pt>
                <c:pt idx="4">
                  <c:v>4. Trình độ của thị trường</c:v>
                </c:pt>
                <c:pt idx="5">
                  <c:v>5. Trình độ của DN</c:v>
                </c:pt>
                <c:pt idx="6">
                  <c:v>6. SP tri thức. Sáng tạo và CN</c:v>
                </c:pt>
                <c:pt idx="7">
                  <c:v>7. Tác động</c:v>
                </c:pt>
              </c:strCache>
            </c:strRef>
          </c:cat>
          <c:val>
            <c:numRef>
              <c:f>'4_report'!$F$143:$M$143</c:f>
              <c:numCache>
                <c:formatCode>0.00</c:formatCode>
                <c:ptCount val="8"/>
                <c:pt idx="0">
                  <c:v>31.598000000000003</c:v>
                </c:pt>
                <c:pt idx="1">
                  <c:v>47.61</c:v>
                </c:pt>
                <c:pt idx="2">
                  <c:v>24.633999999999997</c:v>
                </c:pt>
                <c:pt idx="3">
                  <c:v>41.152000000000001</c:v>
                </c:pt>
                <c:pt idx="4">
                  <c:v>26.013999999999999</c:v>
                </c:pt>
                <c:pt idx="5">
                  <c:v>21.516000000000002</c:v>
                </c:pt>
                <c:pt idx="6">
                  <c:v>20.53</c:v>
                </c:pt>
                <c:pt idx="7">
                  <c:v>41.492000000000004</c:v>
                </c:pt>
              </c:numCache>
            </c:numRef>
          </c:val>
          <c:extLst>
            <c:ext xmlns:c16="http://schemas.microsoft.com/office/drawing/2014/chart" uri="{C3380CC4-5D6E-409C-BE32-E72D297353CC}">
              <c16:uniqueId val="{00000005-222A-451B-BD71-CA0B66F993B6}"/>
            </c:ext>
          </c:extLst>
        </c:ser>
        <c:dLbls>
          <c:showLegendKey val="0"/>
          <c:showVal val="0"/>
          <c:showCatName val="0"/>
          <c:showSerName val="0"/>
          <c:showPercent val="0"/>
          <c:showBubbleSize val="0"/>
        </c:dLbls>
        <c:gapWidth val="219"/>
        <c:overlap val="-27"/>
        <c:axId val="93701888"/>
        <c:axId val="93692768"/>
      </c:barChart>
      <c:catAx>
        <c:axId val="937018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Calibri" panose="020F0502020204030204" pitchFamily="34" charset="0"/>
                <a:ea typeface="+mn-ea"/>
                <a:cs typeface="+mn-cs"/>
              </a:defRPr>
            </a:pPr>
            <a:endParaRPr lang="en-US"/>
          </a:p>
        </c:txPr>
        <c:crossAx val="93692768"/>
        <c:crosses val="autoZero"/>
        <c:auto val="1"/>
        <c:lblAlgn val="ctr"/>
        <c:lblOffset val="100"/>
        <c:noMultiLvlLbl val="0"/>
      </c:catAx>
      <c:valAx>
        <c:axId val="93692768"/>
        <c:scaling>
          <c:orientation val="minMax"/>
        </c:scaling>
        <c:delete val="1"/>
        <c:axPos val="l"/>
        <c:numFmt formatCode="0.00" sourceLinked="1"/>
        <c:majorTickMark val="none"/>
        <c:minorTickMark val="none"/>
        <c:tickLblPos val="nextTo"/>
        <c:crossAx val="93701888"/>
        <c:crosses val="autoZero"/>
        <c:crossBetween val="between"/>
      </c:valAx>
      <c:spPr>
        <a:noFill/>
        <a:ln>
          <a:noFill/>
        </a:ln>
        <a:effectLst/>
      </c:spPr>
    </c:plotArea>
    <c:legend>
      <c:legendPos val="b"/>
      <c:layout>
        <c:manualLayout>
          <c:xMode val="edge"/>
          <c:yMode val="edge"/>
          <c:x val="4.1040293451247725E-2"/>
          <c:y val="0.81991517566582806"/>
          <c:w val="0.93580419496712386"/>
          <c:h val="0.16380187134589674"/>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lumMod val="65000"/>
                  <a:lumOff val="35000"/>
                </a:schemeClr>
              </a:solidFill>
              <a:latin typeface="Calibri" panose="020F050202020403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sz="800" baseline="0">
          <a:latin typeface="Calibri" panose="020F0502020204030204" pitchFamily="34" charset="0"/>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552034196873049"/>
          <c:y val="1.5656848449499369E-2"/>
          <c:w val="0.8709753120379603"/>
          <c:h val="0.96904442500243027"/>
        </c:manualLayout>
      </c:layout>
      <c:barChart>
        <c:barDir val="bar"/>
        <c:grouping val="clustered"/>
        <c:varyColors val="0"/>
        <c:ser>
          <c:idx val="0"/>
          <c:order val="0"/>
          <c:tx>
            <c:strRef>
              <c:f>Score_2024!$C$1</c:f>
              <c:strCache>
                <c:ptCount val="1"/>
                <c:pt idx="0">
                  <c:v>Rank</c:v>
                </c:pt>
              </c:strCache>
            </c:strRef>
          </c:tx>
          <c:spPr>
            <a:solidFill>
              <a:schemeClr val="accent1"/>
            </a:solidFill>
            <a:ln>
              <a:noFill/>
            </a:ln>
            <a:effectLst/>
          </c:spPr>
          <c:invertIfNegative val="0"/>
          <c:cat>
            <c:strRef>
              <c:f>Score_2024!$B$2:$B$64</c:f>
              <c:strCache>
                <c:ptCount val="63"/>
                <c:pt idx="0">
                  <c:v>Cao Bằng</c:v>
                </c:pt>
                <c:pt idx="1">
                  <c:v>Điện Biên</c:v>
                </c:pt>
                <c:pt idx="2">
                  <c:v>Lai Châu</c:v>
                </c:pt>
                <c:pt idx="3">
                  <c:v>Gia Lai</c:v>
                </c:pt>
                <c:pt idx="4">
                  <c:v>Sơn La</c:v>
                </c:pt>
                <c:pt idx="5">
                  <c:v>Hà Giang</c:v>
                </c:pt>
                <c:pt idx="6">
                  <c:v>Bắc Kạn</c:v>
                </c:pt>
                <c:pt idx="7">
                  <c:v>Quảng Bình</c:v>
                </c:pt>
                <c:pt idx="8">
                  <c:v>Kiên Giang</c:v>
                </c:pt>
                <c:pt idx="9">
                  <c:v>Đắk Nông</c:v>
                </c:pt>
                <c:pt idx="10">
                  <c:v>Sóc Trăng</c:v>
                </c:pt>
                <c:pt idx="11">
                  <c:v>Yên Bái</c:v>
                </c:pt>
                <c:pt idx="12">
                  <c:v>An Giang</c:v>
                </c:pt>
                <c:pt idx="13">
                  <c:v>Đắk Lắk</c:v>
                </c:pt>
                <c:pt idx="14">
                  <c:v>Bình Thuận</c:v>
                </c:pt>
                <c:pt idx="15">
                  <c:v>Bạc Liêu</c:v>
                </c:pt>
                <c:pt idx="16">
                  <c:v>Quảng Nam</c:v>
                </c:pt>
                <c:pt idx="17">
                  <c:v>Tây Ninh</c:v>
                </c:pt>
                <c:pt idx="18">
                  <c:v>Nam Định</c:v>
                </c:pt>
                <c:pt idx="19">
                  <c:v>Trà Vinh</c:v>
                </c:pt>
                <c:pt idx="20">
                  <c:v>Hòa Bình</c:v>
                </c:pt>
                <c:pt idx="21">
                  <c:v>Phú Yên</c:v>
                </c:pt>
                <c:pt idx="22">
                  <c:v>Quảng Trị</c:v>
                </c:pt>
                <c:pt idx="23">
                  <c:v>Vĩnh Long</c:v>
                </c:pt>
                <c:pt idx="24">
                  <c:v>Tiền Giang</c:v>
                </c:pt>
                <c:pt idx="25">
                  <c:v>Cà Mau</c:v>
                </c:pt>
                <c:pt idx="26">
                  <c:v>Nghệ An</c:v>
                </c:pt>
                <c:pt idx="27">
                  <c:v>Tuyên Quang</c:v>
                </c:pt>
                <c:pt idx="28">
                  <c:v>Kon Tum</c:v>
                </c:pt>
                <c:pt idx="29">
                  <c:v>Hà Tĩnh</c:v>
                </c:pt>
                <c:pt idx="30">
                  <c:v>Đồng Tháp</c:v>
                </c:pt>
                <c:pt idx="31">
                  <c:v>Hậu Giang</c:v>
                </c:pt>
                <c:pt idx="32">
                  <c:v>Lạng Sơn</c:v>
                </c:pt>
                <c:pt idx="33">
                  <c:v>Bến Tre</c:v>
                </c:pt>
                <c:pt idx="34">
                  <c:v>Lào Cai</c:v>
                </c:pt>
                <c:pt idx="35">
                  <c:v>Hà Nam</c:v>
                </c:pt>
                <c:pt idx="36">
                  <c:v>Bình Phước</c:v>
                </c:pt>
                <c:pt idx="37">
                  <c:v>Thanh Hóa</c:v>
                </c:pt>
                <c:pt idx="38">
                  <c:v>Khánh Hòa</c:v>
                </c:pt>
                <c:pt idx="39">
                  <c:v>Quảng Ngãi</c:v>
                </c:pt>
                <c:pt idx="40">
                  <c:v>Thái Bình</c:v>
                </c:pt>
                <c:pt idx="41">
                  <c:v>Bình Định</c:v>
                </c:pt>
                <c:pt idx="42">
                  <c:v>Lâm Đồng</c:v>
                </c:pt>
                <c:pt idx="43">
                  <c:v>Vĩnh Phúc</c:v>
                </c:pt>
                <c:pt idx="44">
                  <c:v>Đồng Nai</c:v>
                </c:pt>
                <c:pt idx="45">
                  <c:v>Ninh Thuận</c:v>
                </c:pt>
                <c:pt idx="46">
                  <c:v>Phú Thọ</c:v>
                </c:pt>
                <c:pt idx="47">
                  <c:v>Hải Dương</c:v>
                </c:pt>
                <c:pt idx="48">
                  <c:v>Ninh Bình</c:v>
                </c:pt>
                <c:pt idx="49">
                  <c:v>Hưng Yên</c:v>
                </c:pt>
                <c:pt idx="50">
                  <c:v>Thừa Thiên Huế</c:v>
                </c:pt>
                <c:pt idx="51">
                  <c:v>Long An</c:v>
                </c:pt>
                <c:pt idx="52">
                  <c:v>Bắc Ninh</c:v>
                </c:pt>
                <c:pt idx="53">
                  <c:v>Bắc Giang</c:v>
                </c:pt>
                <c:pt idx="54">
                  <c:v>Thái Nguyên</c:v>
                </c:pt>
                <c:pt idx="55">
                  <c:v>Bình Dương</c:v>
                </c:pt>
                <c:pt idx="56">
                  <c:v>Cần Thơ</c:v>
                </c:pt>
                <c:pt idx="57">
                  <c:v>Quảng Ninh</c:v>
                </c:pt>
                <c:pt idx="58">
                  <c:v>Đà Nẵng</c:v>
                </c:pt>
                <c:pt idx="59">
                  <c:v>Bà Rịa-Vũng Tàu</c:v>
                </c:pt>
                <c:pt idx="60">
                  <c:v>Hải Phòng</c:v>
                </c:pt>
                <c:pt idx="61">
                  <c:v>Tp.Hồ Chí Minh</c:v>
                </c:pt>
                <c:pt idx="62">
                  <c:v>Hà Nội</c:v>
                </c:pt>
              </c:strCache>
            </c:strRef>
          </c:cat>
          <c:val>
            <c:numRef>
              <c:f>Score_2024!$C$2:$C$64</c:f>
            </c:numRef>
          </c:val>
          <c:extLst>
            <c:ext xmlns:c16="http://schemas.microsoft.com/office/drawing/2014/chart" uri="{C3380CC4-5D6E-409C-BE32-E72D297353CC}">
              <c16:uniqueId val="{00000000-334E-49A3-8765-CB691CB410EF}"/>
            </c:ext>
          </c:extLst>
        </c:ser>
        <c:ser>
          <c:idx val="1"/>
          <c:order val="1"/>
          <c:tx>
            <c:strRef>
              <c:f>Score_2024!$D$1</c:f>
              <c:strCache>
                <c:ptCount val="1"/>
                <c:pt idx="0">
                  <c:v>PII_2024</c:v>
                </c:pt>
              </c:strCache>
            </c:strRef>
          </c:tx>
          <c:spPr>
            <a:solidFill>
              <a:srgbClr val="0070C0"/>
            </a:solidFill>
            <a:ln>
              <a:noFill/>
            </a:ln>
            <a:effectLst/>
          </c:spPr>
          <c:invertIfNegative val="0"/>
          <c:dPt>
            <c:idx val="7"/>
            <c:invertIfNegative val="0"/>
            <c:bubble3D val="0"/>
            <c:spPr>
              <a:solidFill>
                <a:srgbClr val="FF0000"/>
              </a:solidFill>
              <a:ln>
                <a:noFill/>
              </a:ln>
              <a:effectLst/>
            </c:spPr>
            <c:extLst>
              <c:ext xmlns:c16="http://schemas.microsoft.com/office/drawing/2014/chart" uri="{C3380CC4-5D6E-409C-BE32-E72D297353CC}">
                <c16:uniqueId val="{00000020-C85D-43B3-8B11-9F18C6A0412C}"/>
              </c:ext>
            </c:extLst>
          </c:dPt>
          <c:dPt>
            <c:idx val="8"/>
            <c:invertIfNegative val="0"/>
            <c:bubble3D val="0"/>
            <c:spPr>
              <a:solidFill>
                <a:srgbClr val="0070C0"/>
              </a:solidFill>
              <a:ln>
                <a:noFill/>
              </a:ln>
              <a:effectLst/>
            </c:spPr>
            <c:extLst>
              <c:ext xmlns:c16="http://schemas.microsoft.com/office/drawing/2014/chart" uri="{C3380CC4-5D6E-409C-BE32-E72D297353CC}">
                <c16:uniqueId val="{0000000E-305E-482B-AFE0-3AE44C1A0353}"/>
              </c:ext>
            </c:extLst>
          </c:dPt>
          <c:dPt>
            <c:idx val="10"/>
            <c:invertIfNegative val="0"/>
            <c:bubble3D val="0"/>
            <c:spPr>
              <a:solidFill>
                <a:srgbClr val="0070C0"/>
              </a:solidFill>
              <a:ln>
                <a:noFill/>
              </a:ln>
              <a:effectLst/>
            </c:spPr>
            <c:extLst>
              <c:ext xmlns:c16="http://schemas.microsoft.com/office/drawing/2014/chart" uri="{C3380CC4-5D6E-409C-BE32-E72D297353CC}">
                <c16:uniqueId val="{0000000F-305E-482B-AFE0-3AE44C1A0353}"/>
              </c:ext>
            </c:extLst>
          </c:dPt>
          <c:dPt>
            <c:idx val="12"/>
            <c:invertIfNegative val="0"/>
            <c:bubble3D val="0"/>
            <c:spPr>
              <a:solidFill>
                <a:srgbClr val="0070C0"/>
              </a:solidFill>
              <a:ln>
                <a:noFill/>
              </a:ln>
              <a:effectLst/>
            </c:spPr>
            <c:extLst>
              <c:ext xmlns:c16="http://schemas.microsoft.com/office/drawing/2014/chart" uri="{C3380CC4-5D6E-409C-BE32-E72D297353CC}">
                <c16:uniqueId val="{0000000D-305E-482B-AFE0-3AE44C1A0353}"/>
              </c:ext>
            </c:extLst>
          </c:dPt>
          <c:dPt>
            <c:idx val="14"/>
            <c:invertIfNegative val="0"/>
            <c:bubble3D val="0"/>
            <c:spPr>
              <a:solidFill>
                <a:srgbClr val="92D050"/>
              </a:solidFill>
              <a:ln>
                <a:noFill/>
              </a:ln>
              <a:effectLst/>
            </c:spPr>
            <c:extLst>
              <c:ext xmlns:c16="http://schemas.microsoft.com/office/drawing/2014/chart" uri="{C3380CC4-5D6E-409C-BE32-E72D297353CC}">
                <c16:uniqueId val="{0000002B-C85D-43B3-8B11-9F18C6A0412C}"/>
              </c:ext>
            </c:extLst>
          </c:dPt>
          <c:dPt>
            <c:idx val="15"/>
            <c:invertIfNegative val="0"/>
            <c:bubble3D val="0"/>
            <c:spPr>
              <a:solidFill>
                <a:srgbClr val="0070C0"/>
              </a:solidFill>
              <a:ln>
                <a:noFill/>
              </a:ln>
              <a:effectLst/>
            </c:spPr>
            <c:extLst>
              <c:ext xmlns:c16="http://schemas.microsoft.com/office/drawing/2014/chart" uri="{C3380CC4-5D6E-409C-BE32-E72D297353CC}">
                <c16:uniqueId val="{0000000C-305E-482B-AFE0-3AE44C1A0353}"/>
              </c:ext>
            </c:extLst>
          </c:dPt>
          <c:dPt>
            <c:idx val="16"/>
            <c:invertIfNegative val="0"/>
            <c:bubble3D val="0"/>
            <c:spPr>
              <a:solidFill>
                <a:srgbClr val="92D050"/>
              </a:solidFill>
              <a:ln>
                <a:noFill/>
              </a:ln>
              <a:effectLst/>
            </c:spPr>
            <c:extLst>
              <c:ext xmlns:c16="http://schemas.microsoft.com/office/drawing/2014/chart" uri="{C3380CC4-5D6E-409C-BE32-E72D297353CC}">
                <c16:uniqueId val="{0000002A-C85D-43B3-8B11-9F18C6A0412C}"/>
              </c:ext>
            </c:extLst>
          </c:dPt>
          <c:dPt>
            <c:idx val="19"/>
            <c:invertIfNegative val="0"/>
            <c:bubble3D val="0"/>
            <c:spPr>
              <a:solidFill>
                <a:srgbClr val="0070C0"/>
              </a:solidFill>
              <a:ln>
                <a:noFill/>
              </a:ln>
              <a:effectLst/>
            </c:spPr>
            <c:extLst>
              <c:ext xmlns:c16="http://schemas.microsoft.com/office/drawing/2014/chart" uri="{C3380CC4-5D6E-409C-BE32-E72D297353CC}">
                <c16:uniqueId val="{0000000B-305E-482B-AFE0-3AE44C1A0353}"/>
              </c:ext>
            </c:extLst>
          </c:dPt>
          <c:dPt>
            <c:idx val="21"/>
            <c:invertIfNegative val="0"/>
            <c:bubble3D val="0"/>
            <c:spPr>
              <a:solidFill>
                <a:srgbClr val="92D050"/>
              </a:solidFill>
              <a:ln>
                <a:noFill/>
              </a:ln>
              <a:effectLst/>
            </c:spPr>
            <c:extLst>
              <c:ext xmlns:c16="http://schemas.microsoft.com/office/drawing/2014/chart" uri="{C3380CC4-5D6E-409C-BE32-E72D297353CC}">
                <c16:uniqueId val="{00000029-C85D-43B3-8B11-9F18C6A0412C}"/>
              </c:ext>
            </c:extLst>
          </c:dPt>
          <c:dPt>
            <c:idx val="22"/>
            <c:invertIfNegative val="0"/>
            <c:bubble3D val="0"/>
            <c:spPr>
              <a:solidFill>
                <a:srgbClr val="92D050"/>
              </a:solidFill>
              <a:ln>
                <a:noFill/>
              </a:ln>
              <a:effectLst/>
            </c:spPr>
            <c:extLst>
              <c:ext xmlns:c16="http://schemas.microsoft.com/office/drawing/2014/chart" uri="{C3380CC4-5D6E-409C-BE32-E72D297353CC}">
                <c16:uniqueId val="{00000028-C85D-43B3-8B11-9F18C6A0412C}"/>
              </c:ext>
            </c:extLst>
          </c:dPt>
          <c:dPt>
            <c:idx val="23"/>
            <c:invertIfNegative val="0"/>
            <c:bubble3D val="0"/>
            <c:spPr>
              <a:solidFill>
                <a:srgbClr val="0070C0"/>
              </a:solidFill>
              <a:ln>
                <a:noFill/>
              </a:ln>
              <a:effectLst/>
            </c:spPr>
            <c:extLst>
              <c:ext xmlns:c16="http://schemas.microsoft.com/office/drawing/2014/chart" uri="{C3380CC4-5D6E-409C-BE32-E72D297353CC}">
                <c16:uniqueId val="{00000010-305E-482B-AFE0-3AE44C1A0353}"/>
              </c:ext>
            </c:extLst>
          </c:dPt>
          <c:dPt>
            <c:idx val="24"/>
            <c:invertIfNegative val="0"/>
            <c:bubble3D val="0"/>
            <c:spPr>
              <a:solidFill>
                <a:srgbClr val="0070C0"/>
              </a:solidFill>
              <a:ln>
                <a:noFill/>
              </a:ln>
              <a:effectLst/>
            </c:spPr>
            <c:extLst>
              <c:ext xmlns:c16="http://schemas.microsoft.com/office/drawing/2014/chart" uri="{C3380CC4-5D6E-409C-BE32-E72D297353CC}">
                <c16:uniqueId val="{00000003-EEFD-411E-8041-9DAF8A8113F3}"/>
              </c:ext>
            </c:extLst>
          </c:dPt>
          <c:dPt>
            <c:idx val="25"/>
            <c:invertIfNegative val="0"/>
            <c:bubble3D val="0"/>
            <c:spPr>
              <a:solidFill>
                <a:srgbClr val="0070C0"/>
              </a:solidFill>
              <a:ln>
                <a:noFill/>
              </a:ln>
              <a:effectLst/>
            </c:spPr>
            <c:extLst>
              <c:ext xmlns:c16="http://schemas.microsoft.com/office/drawing/2014/chart" uri="{C3380CC4-5D6E-409C-BE32-E72D297353CC}">
                <c16:uniqueId val="{0000000A-305E-482B-AFE0-3AE44C1A0353}"/>
              </c:ext>
            </c:extLst>
          </c:dPt>
          <c:dPt>
            <c:idx val="26"/>
            <c:invertIfNegative val="0"/>
            <c:bubble3D val="0"/>
            <c:spPr>
              <a:solidFill>
                <a:srgbClr val="92D050"/>
              </a:solidFill>
              <a:ln>
                <a:noFill/>
              </a:ln>
              <a:effectLst/>
            </c:spPr>
            <c:extLst>
              <c:ext xmlns:c16="http://schemas.microsoft.com/office/drawing/2014/chart" uri="{C3380CC4-5D6E-409C-BE32-E72D297353CC}">
                <c16:uniqueId val="{00000025-C85D-43B3-8B11-9F18C6A0412C}"/>
              </c:ext>
            </c:extLst>
          </c:dPt>
          <c:dPt>
            <c:idx val="29"/>
            <c:invertIfNegative val="0"/>
            <c:bubble3D val="0"/>
            <c:spPr>
              <a:solidFill>
                <a:srgbClr val="92D050"/>
              </a:solidFill>
              <a:ln>
                <a:noFill/>
              </a:ln>
              <a:effectLst/>
            </c:spPr>
            <c:extLst>
              <c:ext xmlns:c16="http://schemas.microsoft.com/office/drawing/2014/chart" uri="{C3380CC4-5D6E-409C-BE32-E72D297353CC}">
                <c16:uniqueId val="{00000027-C85D-43B3-8B11-9F18C6A0412C}"/>
              </c:ext>
            </c:extLst>
          </c:dPt>
          <c:dPt>
            <c:idx val="30"/>
            <c:invertIfNegative val="0"/>
            <c:bubble3D val="0"/>
            <c:spPr>
              <a:solidFill>
                <a:srgbClr val="0070C0"/>
              </a:solidFill>
              <a:ln>
                <a:noFill/>
              </a:ln>
              <a:effectLst/>
            </c:spPr>
            <c:extLst>
              <c:ext xmlns:c16="http://schemas.microsoft.com/office/drawing/2014/chart" uri="{C3380CC4-5D6E-409C-BE32-E72D297353CC}">
                <c16:uniqueId val="{00000002-EEFD-411E-8041-9DAF8A8113F3}"/>
              </c:ext>
            </c:extLst>
          </c:dPt>
          <c:dPt>
            <c:idx val="31"/>
            <c:invertIfNegative val="0"/>
            <c:bubble3D val="0"/>
            <c:spPr>
              <a:solidFill>
                <a:srgbClr val="0070C0"/>
              </a:solidFill>
              <a:ln>
                <a:noFill/>
              </a:ln>
              <a:effectLst/>
            </c:spPr>
            <c:extLst>
              <c:ext xmlns:c16="http://schemas.microsoft.com/office/drawing/2014/chart" uri="{C3380CC4-5D6E-409C-BE32-E72D297353CC}">
                <c16:uniqueId val="{00000009-305E-482B-AFE0-3AE44C1A0353}"/>
              </c:ext>
            </c:extLst>
          </c:dPt>
          <c:dPt>
            <c:idx val="33"/>
            <c:invertIfNegative val="0"/>
            <c:bubble3D val="0"/>
            <c:spPr>
              <a:solidFill>
                <a:srgbClr val="0070C0"/>
              </a:solidFill>
              <a:ln>
                <a:noFill/>
              </a:ln>
              <a:effectLst/>
            </c:spPr>
            <c:extLst>
              <c:ext xmlns:c16="http://schemas.microsoft.com/office/drawing/2014/chart" uri="{C3380CC4-5D6E-409C-BE32-E72D297353CC}">
                <c16:uniqueId val="{00000008-305E-482B-AFE0-3AE44C1A0353}"/>
              </c:ext>
            </c:extLst>
          </c:dPt>
          <c:dPt>
            <c:idx val="37"/>
            <c:invertIfNegative val="0"/>
            <c:bubble3D val="0"/>
            <c:spPr>
              <a:solidFill>
                <a:srgbClr val="92D050"/>
              </a:solidFill>
              <a:ln>
                <a:noFill/>
              </a:ln>
              <a:effectLst/>
            </c:spPr>
            <c:extLst>
              <c:ext xmlns:c16="http://schemas.microsoft.com/office/drawing/2014/chart" uri="{C3380CC4-5D6E-409C-BE32-E72D297353CC}">
                <c16:uniqueId val="{00000026-C85D-43B3-8B11-9F18C6A0412C}"/>
              </c:ext>
            </c:extLst>
          </c:dPt>
          <c:dPt>
            <c:idx val="38"/>
            <c:invertIfNegative val="0"/>
            <c:bubble3D val="0"/>
            <c:spPr>
              <a:solidFill>
                <a:srgbClr val="92D050"/>
              </a:solidFill>
              <a:ln>
                <a:noFill/>
              </a:ln>
              <a:effectLst/>
            </c:spPr>
            <c:extLst>
              <c:ext xmlns:c16="http://schemas.microsoft.com/office/drawing/2014/chart" uri="{C3380CC4-5D6E-409C-BE32-E72D297353CC}">
                <c16:uniqueId val="{00000024-C85D-43B3-8B11-9F18C6A0412C}"/>
              </c:ext>
            </c:extLst>
          </c:dPt>
          <c:dPt>
            <c:idx val="39"/>
            <c:invertIfNegative val="0"/>
            <c:bubble3D val="0"/>
            <c:spPr>
              <a:solidFill>
                <a:srgbClr val="92D050"/>
              </a:solidFill>
              <a:ln>
                <a:noFill/>
              </a:ln>
              <a:effectLst/>
            </c:spPr>
            <c:extLst>
              <c:ext xmlns:c16="http://schemas.microsoft.com/office/drawing/2014/chart" uri="{C3380CC4-5D6E-409C-BE32-E72D297353CC}">
                <c16:uniqueId val="{00000023-C85D-43B3-8B11-9F18C6A0412C}"/>
              </c:ext>
            </c:extLst>
          </c:dPt>
          <c:dPt>
            <c:idx val="41"/>
            <c:invertIfNegative val="0"/>
            <c:bubble3D val="0"/>
            <c:spPr>
              <a:solidFill>
                <a:srgbClr val="92D050"/>
              </a:solidFill>
              <a:ln>
                <a:noFill/>
              </a:ln>
              <a:effectLst/>
            </c:spPr>
            <c:extLst>
              <c:ext xmlns:c16="http://schemas.microsoft.com/office/drawing/2014/chart" uri="{C3380CC4-5D6E-409C-BE32-E72D297353CC}">
                <c16:uniqueId val="{00000002-334E-49A3-8765-CB691CB410EF}"/>
              </c:ext>
            </c:extLst>
          </c:dPt>
          <c:dPt>
            <c:idx val="45"/>
            <c:invertIfNegative val="0"/>
            <c:bubble3D val="0"/>
            <c:spPr>
              <a:solidFill>
                <a:srgbClr val="92D050"/>
              </a:solidFill>
              <a:ln>
                <a:noFill/>
              </a:ln>
              <a:effectLst/>
            </c:spPr>
            <c:extLst>
              <c:ext xmlns:c16="http://schemas.microsoft.com/office/drawing/2014/chart" uri="{C3380CC4-5D6E-409C-BE32-E72D297353CC}">
                <c16:uniqueId val="{00000000-8906-4176-8AF8-AB13EEBD02A4}"/>
              </c:ext>
            </c:extLst>
          </c:dPt>
          <c:dPt>
            <c:idx val="46"/>
            <c:invertIfNegative val="0"/>
            <c:bubble3D val="0"/>
            <c:spPr>
              <a:solidFill>
                <a:srgbClr val="0070C0"/>
              </a:solidFill>
              <a:ln>
                <a:noFill/>
              </a:ln>
              <a:effectLst/>
            </c:spPr>
            <c:extLst>
              <c:ext xmlns:c16="http://schemas.microsoft.com/office/drawing/2014/chart" uri="{C3380CC4-5D6E-409C-BE32-E72D297353CC}">
                <c16:uniqueId val="{0000001E-6CDC-4830-8C4A-7F294102C0AD}"/>
              </c:ext>
            </c:extLst>
          </c:dPt>
          <c:dPt>
            <c:idx val="50"/>
            <c:invertIfNegative val="0"/>
            <c:bubble3D val="0"/>
            <c:spPr>
              <a:solidFill>
                <a:srgbClr val="92D050"/>
              </a:solidFill>
              <a:ln>
                <a:noFill/>
              </a:ln>
              <a:effectLst/>
            </c:spPr>
            <c:extLst>
              <c:ext xmlns:c16="http://schemas.microsoft.com/office/drawing/2014/chart" uri="{C3380CC4-5D6E-409C-BE32-E72D297353CC}">
                <c16:uniqueId val="{00000022-C85D-43B3-8B11-9F18C6A0412C}"/>
              </c:ext>
            </c:extLst>
          </c:dPt>
          <c:dPt>
            <c:idx val="51"/>
            <c:invertIfNegative val="0"/>
            <c:bubble3D val="0"/>
            <c:spPr>
              <a:solidFill>
                <a:srgbClr val="0070C0"/>
              </a:solidFill>
              <a:ln>
                <a:noFill/>
              </a:ln>
              <a:effectLst/>
            </c:spPr>
            <c:extLst>
              <c:ext xmlns:c16="http://schemas.microsoft.com/office/drawing/2014/chart" uri="{C3380CC4-5D6E-409C-BE32-E72D297353CC}">
                <c16:uniqueId val="{00000007-305E-482B-AFE0-3AE44C1A0353}"/>
              </c:ext>
            </c:extLst>
          </c:dPt>
          <c:dPt>
            <c:idx val="56"/>
            <c:invertIfNegative val="0"/>
            <c:bubble3D val="0"/>
            <c:spPr>
              <a:solidFill>
                <a:srgbClr val="0070C0"/>
              </a:solidFill>
              <a:ln>
                <a:noFill/>
              </a:ln>
              <a:effectLst/>
            </c:spPr>
            <c:extLst>
              <c:ext xmlns:c16="http://schemas.microsoft.com/office/drawing/2014/chart" uri="{C3380CC4-5D6E-409C-BE32-E72D297353CC}">
                <c16:uniqueId val="{00000006-305E-482B-AFE0-3AE44C1A0353}"/>
              </c:ext>
            </c:extLst>
          </c:dPt>
          <c:dPt>
            <c:idx val="58"/>
            <c:invertIfNegative val="0"/>
            <c:bubble3D val="0"/>
            <c:spPr>
              <a:solidFill>
                <a:srgbClr val="92D050"/>
              </a:solidFill>
              <a:ln>
                <a:noFill/>
              </a:ln>
              <a:effectLst/>
            </c:spPr>
            <c:extLst>
              <c:ext xmlns:c16="http://schemas.microsoft.com/office/drawing/2014/chart" uri="{C3380CC4-5D6E-409C-BE32-E72D297353CC}">
                <c16:uniqueId val="{00000021-C85D-43B3-8B11-9F18C6A0412C}"/>
              </c:ext>
            </c:extLst>
          </c:dPt>
          <c:dLbls>
            <c:dLbl>
              <c:idx val="7"/>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rgbClr val="FF0000"/>
                      </a:solidFill>
                      <a:latin typeface="Calibri" panose="020F0502020204030204" pitchFamily="34" charset="0"/>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20-C85D-43B3-8B11-9F18C6A0412C}"/>
                </c:ext>
              </c:extLst>
            </c:dLbl>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chemeClr val="tx1"/>
                    </a:solidFill>
                    <a:latin typeface="Calibri" panose="020F050202020403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Score_2024!$B$2:$B$64</c:f>
              <c:strCache>
                <c:ptCount val="63"/>
                <c:pt idx="0">
                  <c:v>Cao Bằng</c:v>
                </c:pt>
                <c:pt idx="1">
                  <c:v>Điện Biên</c:v>
                </c:pt>
                <c:pt idx="2">
                  <c:v>Lai Châu</c:v>
                </c:pt>
                <c:pt idx="3">
                  <c:v>Gia Lai</c:v>
                </c:pt>
                <c:pt idx="4">
                  <c:v>Sơn La</c:v>
                </c:pt>
                <c:pt idx="5">
                  <c:v>Hà Giang</c:v>
                </c:pt>
                <c:pt idx="6">
                  <c:v>Bắc Kạn</c:v>
                </c:pt>
                <c:pt idx="7">
                  <c:v>Quảng Bình</c:v>
                </c:pt>
                <c:pt idx="8">
                  <c:v>Kiên Giang</c:v>
                </c:pt>
                <c:pt idx="9">
                  <c:v>Đắk Nông</c:v>
                </c:pt>
                <c:pt idx="10">
                  <c:v>Sóc Trăng</c:v>
                </c:pt>
                <c:pt idx="11">
                  <c:v>Yên Bái</c:v>
                </c:pt>
                <c:pt idx="12">
                  <c:v>An Giang</c:v>
                </c:pt>
                <c:pt idx="13">
                  <c:v>Đắk Lắk</c:v>
                </c:pt>
                <c:pt idx="14">
                  <c:v>Bình Thuận</c:v>
                </c:pt>
                <c:pt idx="15">
                  <c:v>Bạc Liêu</c:v>
                </c:pt>
                <c:pt idx="16">
                  <c:v>Quảng Nam</c:v>
                </c:pt>
                <c:pt idx="17">
                  <c:v>Tây Ninh</c:v>
                </c:pt>
                <c:pt idx="18">
                  <c:v>Nam Định</c:v>
                </c:pt>
                <c:pt idx="19">
                  <c:v>Trà Vinh</c:v>
                </c:pt>
                <c:pt idx="20">
                  <c:v>Hòa Bình</c:v>
                </c:pt>
                <c:pt idx="21">
                  <c:v>Phú Yên</c:v>
                </c:pt>
                <c:pt idx="22">
                  <c:v>Quảng Trị</c:v>
                </c:pt>
                <c:pt idx="23">
                  <c:v>Vĩnh Long</c:v>
                </c:pt>
                <c:pt idx="24">
                  <c:v>Tiền Giang</c:v>
                </c:pt>
                <c:pt idx="25">
                  <c:v>Cà Mau</c:v>
                </c:pt>
                <c:pt idx="26">
                  <c:v>Nghệ An</c:v>
                </c:pt>
                <c:pt idx="27">
                  <c:v>Tuyên Quang</c:v>
                </c:pt>
                <c:pt idx="28">
                  <c:v>Kon Tum</c:v>
                </c:pt>
                <c:pt idx="29">
                  <c:v>Hà Tĩnh</c:v>
                </c:pt>
                <c:pt idx="30">
                  <c:v>Đồng Tháp</c:v>
                </c:pt>
                <c:pt idx="31">
                  <c:v>Hậu Giang</c:v>
                </c:pt>
                <c:pt idx="32">
                  <c:v>Lạng Sơn</c:v>
                </c:pt>
                <c:pt idx="33">
                  <c:v>Bến Tre</c:v>
                </c:pt>
                <c:pt idx="34">
                  <c:v>Lào Cai</c:v>
                </c:pt>
                <c:pt idx="35">
                  <c:v>Hà Nam</c:v>
                </c:pt>
                <c:pt idx="36">
                  <c:v>Bình Phước</c:v>
                </c:pt>
                <c:pt idx="37">
                  <c:v>Thanh Hóa</c:v>
                </c:pt>
                <c:pt idx="38">
                  <c:v>Khánh Hòa</c:v>
                </c:pt>
                <c:pt idx="39">
                  <c:v>Quảng Ngãi</c:v>
                </c:pt>
                <c:pt idx="40">
                  <c:v>Thái Bình</c:v>
                </c:pt>
                <c:pt idx="41">
                  <c:v>Bình Định</c:v>
                </c:pt>
                <c:pt idx="42">
                  <c:v>Lâm Đồng</c:v>
                </c:pt>
                <c:pt idx="43">
                  <c:v>Vĩnh Phúc</c:v>
                </c:pt>
                <c:pt idx="44">
                  <c:v>Đồng Nai</c:v>
                </c:pt>
                <c:pt idx="45">
                  <c:v>Ninh Thuận</c:v>
                </c:pt>
                <c:pt idx="46">
                  <c:v>Phú Thọ</c:v>
                </c:pt>
                <c:pt idx="47">
                  <c:v>Hải Dương</c:v>
                </c:pt>
                <c:pt idx="48">
                  <c:v>Ninh Bình</c:v>
                </c:pt>
                <c:pt idx="49">
                  <c:v>Hưng Yên</c:v>
                </c:pt>
                <c:pt idx="50">
                  <c:v>Thừa Thiên Huế</c:v>
                </c:pt>
                <c:pt idx="51">
                  <c:v>Long An</c:v>
                </c:pt>
                <c:pt idx="52">
                  <c:v>Bắc Ninh</c:v>
                </c:pt>
                <c:pt idx="53">
                  <c:v>Bắc Giang</c:v>
                </c:pt>
                <c:pt idx="54">
                  <c:v>Thái Nguyên</c:v>
                </c:pt>
                <c:pt idx="55">
                  <c:v>Bình Dương</c:v>
                </c:pt>
                <c:pt idx="56">
                  <c:v>Cần Thơ</c:v>
                </c:pt>
                <c:pt idx="57">
                  <c:v>Quảng Ninh</c:v>
                </c:pt>
                <c:pt idx="58">
                  <c:v>Đà Nẵng</c:v>
                </c:pt>
                <c:pt idx="59">
                  <c:v>Bà Rịa-Vũng Tàu</c:v>
                </c:pt>
                <c:pt idx="60">
                  <c:v>Hải Phòng</c:v>
                </c:pt>
                <c:pt idx="61">
                  <c:v>Tp.Hồ Chí Minh</c:v>
                </c:pt>
                <c:pt idx="62">
                  <c:v>Hà Nội</c:v>
                </c:pt>
              </c:strCache>
            </c:strRef>
          </c:cat>
          <c:val>
            <c:numRef>
              <c:f>Score_2024!$D$2:$D$64</c:f>
              <c:numCache>
                <c:formatCode>General</c:formatCode>
                <c:ptCount val="63"/>
                <c:pt idx="0">
                  <c:v>23.95</c:v>
                </c:pt>
                <c:pt idx="1">
                  <c:v>25.56</c:v>
                </c:pt>
                <c:pt idx="2">
                  <c:v>26.02</c:v>
                </c:pt>
                <c:pt idx="3">
                  <c:v>26.31</c:v>
                </c:pt>
                <c:pt idx="4">
                  <c:v>27.12</c:v>
                </c:pt>
                <c:pt idx="5">
                  <c:v>27.31</c:v>
                </c:pt>
                <c:pt idx="6" formatCode="0.00">
                  <c:v>27.6</c:v>
                </c:pt>
                <c:pt idx="7">
                  <c:v>28.15</c:v>
                </c:pt>
                <c:pt idx="8" formatCode="0.00">
                  <c:v>28.6</c:v>
                </c:pt>
                <c:pt idx="9">
                  <c:v>29.04</c:v>
                </c:pt>
                <c:pt idx="10">
                  <c:v>29.84</c:v>
                </c:pt>
                <c:pt idx="11">
                  <c:v>29.87</c:v>
                </c:pt>
                <c:pt idx="12">
                  <c:v>29.98</c:v>
                </c:pt>
                <c:pt idx="13">
                  <c:v>30.09</c:v>
                </c:pt>
                <c:pt idx="14">
                  <c:v>30.11</c:v>
                </c:pt>
                <c:pt idx="15">
                  <c:v>30.32</c:v>
                </c:pt>
                <c:pt idx="16">
                  <c:v>30.82</c:v>
                </c:pt>
                <c:pt idx="17">
                  <c:v>31.47</c:v>
                </c:pt>
                <c:pt idx="18">
                  <c:v>32.03</c:v>
                </c:pt>
                <c:pt idx="19">
                  <c:v>32.04</c:v>
                </c:pt>
                <c:pt idx="20">
                  <c:v>32.17</c:v>
                </c:pt>
                <c:pt idx="21">
                  <c:v>32.26</c:v>
                </c:pt>
                <c:pt idx="22" formatCode="0.00">
                  <c:v>32.4</c:v>
                </c:pt>
                <c:pt idx="23" formatCode="0.00">
                  <c:v>32.4</c:v>
                </c:pt>
                <c:pt idx="24">
                  <c:v>32.43</c:v>
                </c:pt>
                <c:pt idx="25">
                  <c:v>32.53</c:v>
                </c:pt>
                <c:pt idx="26">
                  <c:v>32.69</c:v>
                </c:pt>
                <c:pt idx="27">
                  <c:v>32.79</c:v>
                </c:pt>
                <c:pt idx="28">
                  <c:v>33.49</c:v>
                </c:pt>
                <c:pt idx="29">
                  <c:v>33.619999999999997</c:v>
                </c:pt>
                <c:pt idx="30">
                  <c:v>33.770000000000003</c:v>
                </c:pt>
                <c:pt idx="31" formatCode="0.00">
                  <c:v>33.799999999999997</c:v>
                </c:pt>
                <c:pt idx="32">
                  <c:v>33.86</c:v>
                </c:pt>
                <c:pt idx="33">
                  <c:v>34.26</c:v>
                </c:pt>
                <c:pt idx="34" formatCode="0.00">
                  <c:v>34.4</c:v>
                </c:pt>
                <c:pt idx="35">
                  <c:v>35.270000000000003</c:v>
                </c:pt>
                <c:pt idx="36">
                  <c:v>35.36</c:v>
                </c:pt>
                <c:pt idx="37">
                  <c:v>36.549999999999997</c:v>
                </c:pt>
                <c:pt idx="38" formatCode="0.00">
                  <c:v>36.799999999999997</c:v>
                </c:pt>
                <c:pt idx="39" formatCode="0.00">
                  <c:v>37.299999999999997</c:v>
                </c:pt>
                <c:pt idx="40">
                  <c:v>37.450000000000003</c:v>
                </c:pt>
                <c:pt idx="41">
                  <c:v>37.880000000000003</c:v>
                </c:pt>
                <c:pt idx="42">
                  <c:v>39.06</c:v>
                </c:pt>
                <c:pt idx="43" formatCode="0.00">
                  <c:v>39.200000000000003</c:v>
                </c:pt>
                <c:pt idx="44" formatCode="0.00">
                  <c:v>39.799999999999997</c:v>
                </c:pt>
                <c:pt idx="45">
                  <c:v>39.83</c:v>
                </c:pt>
                <c:pt idx="46">
                  <c:v>39.97</c:v>
                </c:pt>
                <c:pt idx="47">
                  <c:v>40.340000000000003</c:v>
                </c:pt>
                <c:pt idx="48">
                  <c:v>41.12</c:v>
                </c:pt>
                <c:pt idx="49">
                  <c:v>41.29</c:v>
                </c:pt>
                <c:pt idx="50">
                  <c:v>41.49</c:v>
                </c:pt>
                <c:pt idx="51">
                  <c:v>42.05</c:v>
                </c:pt>
                <c:pt idx="52">
                  <c:v>42.83</c:v>
                </c:pt>
                <c:pt idx="53">
                  <c:v>43.53</c:v>
                </c:pt>
                <c:pt idx="54">
                  <c:v>44.23</c:v>
                </c:pt>
                <c:pt idx="55">
                  <c:v>45.49</c:v>
                </c:pt>
                <c:pt idx="56">
                  <c:v>46.01</c:v>
                </c:pt>
                <c:pt idx="57">
                  <c:v>47.82</c:v>
                </c:pt>
                <c:pt idx="58">
                  <c:v>48.99</c:v>
                </c:pt>
                <c:pt idx="59">
                  <c:v>50.67</c:v>
                </c:pt>
                <c:pt idx="60">
                  <c:v>52.39</c:v>
                </c:pt>
                <c:pt idx="61">
                  <c:v>55.81</c:v>
                </c:pt>
                <c:pt idx="62">
                  <c:v>60.76</c:v>
                </c:pt>
              </c:numCache>
            </c:numRef>
          </c:val>
          <c:extLst>
            <c:ext xmlns:c16="http://schemas.microsoft.com/office/drawing/2014/chart" uri="{C3380CC4-5D6E-409C-BE32-E72D297353CC}">
              <c16:uniqueId val="{00000003-334E-49A3-8765-CB691CB410EF}"/>
            </c:ext>
          </c:extLst>
        </c:ser>
        <c:dLbls>
          <c:showLegendKey val="0"/>
          <c:showVal val="0"/>
          <c:showCatName val="0"/>
          <c:showSerName val="0"/>
          <c:showPercent val="0"/>
          <c:showBubbleSize val="0"/>
        </c:dLbls>
        <c:gapWidth val="182"/>
        <c:axId val="859895200"/>
        <c:axId val="859876000"/>
      </c:barChart>
      <c:catAx>
        <c:axId val="85989520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500" b="1" i="0" u="none" strike="noStrike" kern="1200" baseline="0">
                <a:solidFill>
                  <a:schemeClr val="tx1">
                    <a:lumMod val="65000"/>
                    <a:lumOff val="35000"/>
                  </a:schemeClr>
                </a:solidFill>
                <a:latin typeface="Calibri" panose="020F0502020204030204" pitchFamily="34" charset="0"/>
                <a:ea typeface="+mn-ea"/>
                <a:cs typeface="+mn-cs"/>
              </a:defRPr>
            </a:pPr>
            <a:endParaRPr lang="en-US"/>
          </a:p>
        </c:txPr>
        <c:crossAx val="859876000"/>
        <c:crosses val="autoZero"/>
        <c:auto val="1"/>
        <c:lblAlgn val="ctr"/>
        <c:lblOffset val="100"/>
        <c:noMultiLvlLbl val="0"/>
      </c:catAx>
      <c:valAx>
        <c:axId val="859876000"/>
        <c:scaling>
          <c:orientation val="minMax"/>
        </c:scaling>
        <c:delete val="1"/>
        <c:axPos val="b"/>
        <c:numFmt formatCode="General" sourceLinked="1"/>
        <c:majorTickMark val="none"/>
        <c:minorTickMark val="none"/>
        <c:tickLblPos val="nextTo"/>
        <c:crossAx val="85989520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en-US"/>
    </a:p>
  </c:txPr>
  <c:externalData r:id="rId3">
    <c:autoUpdate val="0"/>
  </c:externalData>
  <c:userShapes r:id="rId4"/>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11319925051162295"/>
          <c:y val="1.9323806746378926E-2"/>
          <c:w val="0.85444375481920487"/>
          <c:h val="0.96375266524520253"/>
        </c:manualLayout>
      </c:layout>
      <c:barChart>
        <c:barDir val="bar"/>
        <c:grouping val="clustered"/>
        <c:varyColors val="0"/>
        <c:ser>
          <c:idx val="0"/>
          <c:order val="0"/>
          <c:spPr>
            <a:solidFill>
              <a:srgbClr val="0070C0"/>
            </a:solidFill>
            <a:ln>
              <a:noFill/>
            </a:ln>
            <a:effectLst/>
          </c:spPr>
          <c:invertIfNegative val="0"/>
          <c:dPt>
            <c:idx val="4"/>
            <c:invertIfNegative val="0"/>
            <c:bubble3D val="0"/>
            <c:spPr>
              <a:solidFill>
                <a:srgbClr val="0070C0"/>
              </a:solidFill>
              <a:ln>
                <a:noFill/>
              </a:ln>
              <a:effectLst/>
            </c:spPr>
            <c:extLst>
              <c:ext xmlns:c16="http://schemas.microsoft.com/office/drawing/2014/chart" uri="{C3380CC4-5D6E-409C-BE32-E72D297353CC}">
                <c16:uniqueId val="{00000004-9C64-4D5E-9E99-4ECC89E56A11}"/>
              </c:ext>
            </c:extLst>
          </c:dPt>
          <c:dPt>
            <c:idx val="11"/>
            <c:invertIfNegative val="0"/>
            <c:bubble3D val="0"/>
            <c:spPr>
              <a:solidFill>
                <a:srgbClr val="0070C0"/>
              </a:solidFill>
              <a:ln>
                <a:noFill/>
              </a:ln>
              <a:effectLst/>
            </c:spPr>
            <c:extLst>
              <c:ext xmlns:c16="http://schemas.microsoft.com/office/drawing/2014/chart" uri="{C3380CC4-5D6E-409C-BE32-E72D297353CC}">
                <c16:uniqueId val="{00000005-9C64-4D5E-9E99-4ECC89E56A11}"/>
              </c:ext>
            </c:extLst>
          </c:dPt>
          <c:dPt>
            <c:idx val="19"/>
            <c:invertIfNegative val="0"/>
            <c:bubble3D val="0"/>
            <c:spPr>
              <a:solidFill>
                <a:srgbClr val="0070C0"/>
              </a:solidFill>
              <a:ln>
                <a:noFill/>
              </a:ln>
              <a:effectLst/>
            </c:spPr>
            <c:extLst>
              <c:ext xmlns:c16="http://schemas.microsoft.com/office/drawing/2014/chart" uri="{C3380CC4-5D6E-409C-BE32-E72D297353CC}">
                <c16:uniqueId val="{0000001C-FD3C-46B1-8486-0F199282C975}"/>
              </c:ext>
            </c:extLst>
          </c:dPt>
          <c:dPt>
            <c:idx val="20"/>
            <c:invertIfNegative val="0"/>
            <c:bubble3D val="0"/>
            <c:spPr>
              <a:solidFill>
                <a:srgbClr val="0070C0"/>
              </a:solidFill>
              <a:ln>
                <a:noFill/>
              </a:ln>
              <a:effectLst/>
            </c:spPr>
            <c:extLst>
              <c:ext xmlns:c16="http://schemas.microsoft.com/office/drawing/2014/chart" uri="{C3380CC4-5D6E-409C-BE32-E72D297353CC}">
                <c16:uniqueId val="{00000000-F0BD-4532-8297-FC6C88E9AEC8}"/>
              </c:ext>
            </c:extLst>
          </c:dPt>
          <c:dPt>
            <c:idx val="24"/>
            <c:invertIfNegative val="0"/>
            <c:bubble3D val="0"/>
            <c:spPr>
              <a:solidFill>
                <a:srgbClr val="0070C0"/>
              </a:solidFill>
              <a:ln>
                <a:noFill/>
              </a:ln>
              <a:effectLst/>
            </c:spPr>
            <c:extLst>
              <c:ext xmlns:c16="http://schemas.microsoft.com/office/drawing/2014/chart" uri="{C3380CC4-5D6E-409C-BE32-E72D297353CC}">
                <c16:uniqueId val="{00000001-F658-46B2-9E70-923F6C298E05}"/>
              </c:ext>
            </c:extLst>
          </c:dPt>
          <c:dPt>
            <c:idx val="26"/>
            <c:invertIfNegative val="0"/>
            <c:bubble3D val="0"/>
            <c:spPr>
              <a:solidFill>
                <a:srgbClr val="0070C0"/>
              </a:solidFill>
              <a:ln>
                <a:noFill/>
              </a:ln>
              <a:effectLst/>
            </c:spPr>
            <c:extLst>
              <c:ext xmlns:c16="http://schemas.microsoft.com/office/drawing/2014/chart" uri="{C3380CC4-5D6E-409C-BE32-E72D297353CC}">
                <c16:uniqueId val="{00000002-F658-46B2-9E70-923F6C298E05}"/>
              </c:ext>
            </c:extLst>
          </c:dPt>
          <c:dPt>
            <c:idx val="27"/>
            <c:invertIfNegative val="0"/>
            <c:bubble3D val="0"/>
            <c:spPr>
              <a:solidFill>
                <a:srgbClr val="0070C0"/>
              </a:solidFill>
              <a:ln>
                <a:noFill/>
              </a:ln>
              <a:effectLst/>
            </c:spPr>
            <c:extLst>
              <c:ext xmlns:c16="http://schemas.microsoft.com/office/drawing/2014/chart" uri="{C3380CC4-5D6E-409C-BE32-E72D297353CC}">
                <c16:uniqueId val="{00000006-9C64-4D5E-9E99-4ECC89E56A11}"/>
              </c:ext>
            </c:extLst>
          </c:dPt>
          <c:dPt>
            <c:idx val="28"/>
            <c:invertIfNegative val="0"/>
            <c:bubble3D val="0"/>
            <c:spPr>
              <a:solidFill>
                <a:srgbClr val="0070C0"/>
              </a:solidFill>
              <a:ln>
                <a:noFill/>
              </a:ln>
              <a:effectLst/>
            </c:spPr>
            <c:extLst>
              <c:ext xmlns:c16="http://schemas.microsoft.com/office/drawing/2014/chart" uri="{C3380CC4-5D6E-409C-BE32-E72D297353CC}">
                <c16:uniqueId val="{00000007-9C64-4D5E-9E99-4ECC89E56A11}"/>
              </c:ext>
            </c:extLst>
          </c:dPt>
          <c:dPt>
            <c:idx val="31"/>
            <c:invertIfNegative val="0"/>
            <c:bubble3D val="0"/>
            <c:spPr>
              <a:solidFill>
                <a:srgbClr val="0070C0"/>
              </a:solidFill>
              <a:ln>
                <a:noFill/>
              </a:ln>
              <a:effectLst/>
            </c:spPr>
            <c:extLst>
              <c:ext xmlns:c16="http://schemas.microsoft.com/office/drawing/2014/chart" uri="{C3380CC4-5D6E-409C-BE32-E72D297353CC}">
                <c16:uniqueId val="{00000008-9C64-4D5E-9E99-4ECC89E56A11}"/>
              </c:ext>
            </c:extLst>
          </c:dPt>
          <c:dPt>
            <c:idx val="35"/>
            <c:invertIfNegative val="0"/>
            <c:bubble3D val="0"/>
            <c:spPr>
              <a:solidFill>
                <a:srgbClr val="0070C0"/>
              </a:solidFill>
              <a:ln>
                <a:noFill/>
              </a:ln>
              <a:effectLst/>
            </c:spPr>
            <c:extLst>
              <c:ext xmlns:c16="http://schemas.microsoft.com/office/drawing/2014/chart" uri="{C3380CC4-5D6E-409C-BE32-E72D297353CC}">
                <c16:uniqueId val="{00000009-9C64-4D5E-9E99-4ECC89E56A11}"/>
              </c:ext>
            </c:extLst>
          </c:dPt>
          <c:dPt>
            <c:idx val="44"/>
            <c:invertIfNegative val="0"/>
            <c:bubble3D val="0"/>
            <c:spPr>
              <a:solidFill>
                <a:srgbClr val="0070C0"/>
              </a:solidFill>
              <a:ln>
                <a:noFill/>
              </a:ln>
              <a:effectLst/>
            </c:spPr>
            <c:extLst>
              <c:ext xmlns:c16="http://schemas.microsoft.com/office/drawing/2014/chart" uri="{C3380CC4-5D6E-409C-BE32-E72D297353CC}">
                <c16:uniqueId val="{0000000A-9C64-4D5E-9E99-4ECC89E56A11}"/>
              </c:ext>
            </c:extLst>
          </c:dPt>
          <c:dPt>
            <c:idx val="47"/>
            <c:invertIfNegative val="0"/>
            <c:bubble3D val="0"/>
            <c:spPr>
              <a:solidFill>
                <a:srgbClr val="0070C0"/>
              </a:solidFill>
              <a:ln>
                <a:noFill/>
              </a:ln>
              <a:effectLst/>
            </c:spPr>
            <c:extLst>
              <c:ext xmlns:c16="http://schemas.microsoft.com/office/drawing/2014/chart" uri="{C3380CC4-5D6E-409C-BE32-E72D297353CC}">
                <c16:uniqueId val="{0000000B-9C64-4D5E-9E99-4ECC89E56A11}"/>
              </c:ext>
            </c:extLst>
          </c:dPt>
          <c:dPt>
            <c:idx val="48"/>
            <c:invertIfNegative val="0"/>
            <c:bubble3D val="0"/>
            <c:spPr>
              <a:solidFill>
                <a:srgbClr val="0070C0"/>
              </a:solidFill>
              <a:ln>
                <a:noFill/>
              </a:ln>
              <a:effectLst/>
            </c:spPr>
            <c:extLst>
              <c:ext xmlns:c16="http://schemas.microsoft.com/office/drawing/2014/chart" uri="{C3380CC4-5D6E-409C-BE32-E72D297353CC}">
                <c16:uniqueId val="{0000000C-9C64-4D5E-9E99-4ECC89E56A11}"/>
              </c:ext>
            </c:extLst>
          </c:dPt>
          <c:dPt>
            <c:idx val="49"/>
            <c:invertIfNegative val="0"/>
            <c:bubble3D val="0"/>
            <c:spPr>
              <a:solidFill>
                <a:srgbClr val="0070C0"/>
              </a:solidFill>
              <a:ln>
                <a:noFill/>
              </a:ln>
              <a:effectLst/>
            </c:spPr>
            <c:extLst>
              <c:ext xmlns:c16="http://schemas.microsoft.com/office/drawing/2014/chart" uri="{C3380CC4-5D6E-409C-BE32-E72D297353CC}">
                <c16:uniqueId val="{0000000D-9C64-4D5E-9E99-4ECC89E56A11}"/>
              </c:ext>
            </c:extLst>
          </c:dPt>
          <c:dPt>
            <c:idx val="50"/>
            <c:invertIfNegative val="0"/>
            <c:bubble3D val="0"/>
            <c:spPr>
              <a:solidFill>
                <a:srgbClr val="FF0000"/>
              </a:solidFill>
              <a:ln>
                <a:noFill/>
              </a:ln>
              <a:effectLst/>
            </c:spPr>
            <c:extLst>
              <c:ext xmlns:c16="http://schemas.microsoft.com/office/drawing/2014/chart" uri="{C3380CC4-5D6E-409C-BE32-E72D297353CC}">
                <c16:uniqueId val="{0000001E-D9CE-4D23-A78E-A6A1DC0ED541}"/>
              </c:ext>
            </c:extLst>
          </c:dPt>
          <c:dPt>
            <c:idx val="52"/>
            <c:invertIfNegative val="0"/>
            <c:bubble3D val="0"/>
            <c:spPr>
              <a:solidFill>
                <a:srgbClr val="0070C0"/>
              </a:solidFill>
              <a:ln>
                <a:noFill/>
              </a:ln>
              <a:effectLst/>
            </c:spPr>
            <c:extLst>
              <c:ext xmlns:c16="http://schemas.microsoft.com/office/drawing/2014/chart" uri="{C3380CC4-5D6E-409C-BE32-E72D297353CC}">
                <c16:uniqueId val="{0000000E-9C64-4D5E-9E99-4ECC89E56A11}"/>
              </c:ext>
            </c:extLst>
          </c:dPt>
          <c:dLbls>
            <c:dLbl>
              <c:idx val="50"/>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rgbClr val="FF0000"/>
                      </a:solidFill>
                      <a:latin typeface="Calibri" panose="020F0502020204030204" pitchFamily="34" charset="0"/>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1E-D9CE-4D23-A78E-A6A1DC0ED541}"/>
                </c:ext>
              </c:extLst>
            </c:dLbl>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chemeClr val="tx1"/>
                    </a:solidFill>
                    <a:latin typeface="Calibri" panose="020F050202020403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Sheet4!$A$4:$A$66</c:f>
              <c:strCache>
                <c:ptCount val="63"/>
                <c:pt idx="0">
                  <c:v>Hà Nội</c:v>
                </c:pt>
                <c:pt idx="1">
                  <c:v>TP. Hồ Chí Minh</c:v>
                </c:pt>
                <c:pt idx="2">
                  <c:v>Hải Phòng</c:v>
                </c:pt>
                <c:pt idx="3">
                  <c:v>Đà Nẵng</c:v>
                </c:pt>
                <c:pt idx="4">
                  <c:v>Cần Thơ</c:v>
                </c:pt>
                <c:pt idx="5">
                  <c:v>Bắc Ninh</c:v>
                </c:pt>
                <c:pt idx="6">
                  <c:v>Bà Rịa - Vũng Tàu</c:v>
                </c:pt>
                <c:pt idx="7">
                  <c:v>Bình Dương</c:v>
                </c:pt>
                <c:pt idx="8">
                  <c:v>Quảng Ninh</c:v>
                </c:pt>
                <c:pt idx="9">
                  <c:v>Thái Nguyên</c:v>
                </c:pt>
                <c:pt idx="10">
                  <c:v>Bắc Giang</c:v>
                </c:pt>
                <c:pt idx="11">
                  <c:v>Long An</c:v>
                </c:pt>
                <c:pt idx="12">
                  <c:v>Đồng Nai</c:v>
                </c:pt>
                <c:pt idx="13">
                  <c:v>Thừa Thiên Huế</c:v>
                </c:pt>
                <c:pt idx="14">
                  <c:v>Lâm Đồng</c:v>
                </c:pt>
                <c:pt idx="15">
                  <c:v>Ninh Bình</c:v>
                </c:pt>
                <c:pt idx="16">
                  <c:v>Hải Dương</c:v>
                </c:pt>
                <c:pt idx="17">
                  <c:v>Hưng Yên</c:v>
                </c:pt>
                <c:pt idx="18">
                  <c:v>Vĩnh Phúc</c:v>
                </c:pt>
                <c:pt idx="19">
                  <c:v>Phú Thọ</c:v>
                </c:pt>
                <c:pt idx="20">
                  <c:v>Ninh Thuận</c:v>
                </c:pt>
                <c:pt idx="21">
                  <c:v>Hà Nam</c:v>
                </c:pt>
                <c:pt idx="22">
                  <c:v>Bình Định</c:v>
                </c:pt>
                <c:pt idx="23">
                  <c:v>Thái Bình</c:v>
                </c:pt>
                <c:pt idx="24">
                  <c:v>Đồng Tháp</c:v>
                </c:pt>
                <c:pt idx="25">
                  <c:v>Quảng Ngãi</c:v>
                </c:pt>
                <c:pt idx="26">
                  <c:v>Tiền Giang</c:v>
                </c:pt>
                <c:pt idx="27">
                  <c:v>Bến Tre</c:v>
                </c:pt>
                <c:pt idx="28">
                  <c:v>Vĩnh Long</c:v>
                </c:pt>
                <c:pt idx="29">
                  <c:v>Thanh Hóa</c:v>
                </c:pt>
                <c:pt idx="30">
                  <c:v>Khánh Hòa</c:v>
                </c:pt>
                <c:pt idx="31">
                  <c:v>Hậu Giang</c:v>
                </c:pt>
                <c:pt idx="32">
                  <c:v>Nghệ An</c:v>
                </c:pt>
                <c:pt idx="33">
                  <c:v>Bình Phước</c:v>
                </c:pt>
                <c:pt idx="34">
                  <c:v>Quảng Nam</c:v>
                </c:pt>
                <c:pt idx="35">
                  <c:v>Trà Vinh</c:v>
                </c:pt>
                <c:pt idx="36">
                  <c:v>Nam Định</c:v>
                </c:pt>
                <c:pt idx="37">
                  <c:v>Tây Ninh</c:v>
                </c:pt>
                <c:pt idx="38">
                  <c:v>Kon Tum</c:v>
                </c:pt>
                <c:pt idx="39">
                  <c:v>Hòa Bình</c:v>
                </c:pt>
                <c:pt idx="40">
                  <c:v>Phú Yên</c:v>
                </c:pt>
                <c:pt idx="41">
                  <c:v>Hà Tĩnh</c:v>
                </c:pt>
                <c:pt idx="42">
                  <c:v>Tuyên Quang</c:v>
                </c:pt>
                <c:pt idx="43">
                  <c:v>Lào Cai</c:v>
                </c:pt>
                <c:pt idx="44">
                  <c:v>Bạc Liêu</c:v>
                </c:pt>
                <c:pt idx="45">
                  <c:v>Lạng Sơn</c:v>
                </c:pt>
                <c:pt idx="46">
                  <c:v>Bình Thuận</c:v>
                </c:pt>
                <c:pt idx="47">
                  <c:v>Sóc Trăng</c:v>
                </c:pt>
                <c:pt idx="48">
                  <c:v>An Giang</c:v>
                </c:pt>
                <c:pt idx="49">
                  <c:v>Cà Mau</c:v>
                </c:pt>
                <c:pt idx="50">
                  <c:v>Quảng Bình</c:v>
                </c:pt>
                <c:pt idx="51">
                  <c:v>Đắk Lắk</c:v>
                </c:pt>
                <c:pt idx="52">
                  <c:v>Kiên Giang</c:v>
                </c:pt>
                <c:pt idx="53">
                  <c:v>Đắk Nông</c:v>
                </c:pt>
                <c:pt idx="54">
                  <c:v>Quảng Trị</c:v>
                </c:pt>
                <c:pt idx="55">
                  <c:v>Bắc Kạn</c:v>
                </c:pt>
                <c:pt idx="56">
                  <c:v>Sơn La</c:v>
                </c:pt>
                <c:pt idx="57">
                  <c:v>Yên Bái</c:v>
                </c:pt>
                <c:pt idx="58">
                  <c:v>Điện Biên</c:v>
                </c:pt>
                <c:pt idx="59">
                  <c:v>Hà Giang</c:v>
                </c:pt>
                <c:pt idx="60">
                  <c:v>Gia Lai</c:v>
                </c:pt>
                <c:pt idx="61">
                  <c:v>Lai Châu</c:v>
                </c:pt>
                <c:pt idx="62">
                  <c:v>Cao Bằng</c:v>
                </c:pt>
              </c:strCache>
            </c:strRef>
          </c:cat>
          <c:val>
            <c:numRef>
              <c:f>Sheet4!$B$4:$B$66</c:f>
              <c:numCache>
                <c:formatCode>General</c:formatCode>
                <c:ptCount val="63"/>
                <c:pt idx="0">
                  <c:v>62.86</c:v>
                </c:pt>
                <c:pt idx="1">
                  <c:v>55.85</c:v>
                </c:pt>
                <c:pt idx="2">
                  <c:v>52.32</c:v>
                </c:pt>
                <c:pt idx="3">
                  <c:v>50.7</c:v>
                </c:pt>
                <c:pt idx="4">
                  <c:v>49.66</c:v>
                </c:pt>
                <c:pt idx="5">
                  <c:v>49.2</c:v>
                </c:pt>
                <c:pt idx="6">
                  <c:v>49.18</c:v>
                </c:pt>
                <c:pt idx="7">
                  <c:v>48.64</c:v>
                </c:pt>
                <c:pt idx="8">
                  <c:v>48.03</c:v>
                </c:pt>
                <c:pt idx="9">
                  <c:v>47.75</c:v>
                </c:pt>
                <c:pt idx="10">
                  <c:v>46.51</c:v>
                </c:pt>
                <c:pt idx="11">
                  <c:v>44.95</c:v>
                </c:pt>
                <c:pt idx="12">
                  <c:v>44.44</c:v>
                </c:pt>
                <c:pt idx="13">
                  <c:v>44.01</c:v>
                </c:pt>
                <c:pt idx="14">
                  <c:v>43.58</c:v>
                </c:pt>
                <c:pt idx="15">
                  <c:v>43.39</c:v>
                </c:pt>
                <c:pt idx="16">
                  <c:v>42.57</c:v>
                </c:pt>
                <c:pt idx="17">
                  <c:v>42.52</c:v>
                </c:pt>
                <c:pt idx="18">
                  <c:v>42.4</c:v>
                </c:pt>
                <c:pt idx="19">
                  <c:v>41.29</c:v>
                </c:pt>
                <c:pt idx="20">
                  <c:v>39.69</c:v>
                </c:pt>
                <c:pt idx="21">
                  <c:v>39.6</c:v>
                </c:pt>
                <c:pt idx="22">
                  <c:v>39.42</c:v>
                </c:pt>
                <c:pt idx="23">
                  <c:v>39.049999999999997</c:v>
                </c:pt>
                <c:pt idx="24">
                  <c:v>38.32</c:v>
                </c:pt>
                <c:pt idx="25">
                  <c:v>37.799999999999997</c:v>
                </c:pt>
                <c:pt idx="26">
                  <c:v>37.659999999999997</c:v>
                </c:pt>
                <c:pt idx="27">
                  <c:v>37.65</c:v>
                </c:pt>
                <c:pt idx="28">
                  <c:v>37.369999999999997</c:v>
                </c:pt>
                <c:pt idx="29">
                  <c:v>37.32</c:v>
                </c:pt>
                <c:pt idx="30">
                  <c:v>36.78</c:v>
                </c:pt>
                <c:pt idx="31">
                  <c:v>36.54</c:v>
                </c:pt>
                <c:pt idx="32">
                  <c:v>36.5</c:v>
                </c:pt>
                <c:pt idx="33">
                  <c:v>35.85</c:v>
                </c:pt>
                <c:pt idx="34">
                  <c:v>35.69</c:v>
                </c:pt>
                <c:pt idx="35">
                  <c:v>34.94</c:v>
                </c:pt>
                <c:pt idx="36">
                  <c:v>34.9</c:v>
                </c:pt>
                <c:pt idx="37">
                  <c:v>34.89</c:v>
                </c:pt>
                <c:pt idx="38">
                  <c:v>34.44</c:v>
                </c:pt>
                <c:pt idx="39">
                  <c:v>34.33</c:v>
                </c:pt>
                <c:pt idx="40">
                  <c:v>34.01</c:v>
                </c:pt>
                <c:pt idx="41">
                  <c:v>33.76</c:v>
                </c:pt>
                <c:pt idx="42">
                  <c:v>33.74</c:v>
                </c:pt>
                <c:pt idx="43">
                  <c:v>32.76</c:v>
                </c:pt>
                <c:pt idx="44">
                  <c:v>32.54</c:v>
                </c:pt>
                <c:pt idx="45">
                  <c:v>32.49</c:v>
                </c:pt>
                <c:pt idx="46">
                  <c:v>32.020000000000003</c:v>
                </c:pt>
                <c:pt idx="47">
                  <c:v>31.81</c:v>
                </c:pt>
                <c:pt idx="48">
                  <c:v>30.9</c:v>
                </c:pt>
                <c:pt idx="49">
                  <c:v>30.52</c:v>
                </c:pt>
                <c:pt idx="50">
                  <c:v>30.42</c:v>
                </c:pt>
                <c:pt idx="51">
                  <c:v>30.02</c:v>
                </c:pt>
                <c:pt idx="52">
                  <c:v>29.8</c:v>
                </c:pt>
                <c:pt idx="53">
                  <c:v>29.71</c:v>
                </c:pt>
                <c:pt idx="54">
                  <c:v>29.25</c:v>
                </c:pt>
                <c:pt idx="55">
                  <c:v>28.8</c:v>
                </c:pt>
                <c:pt idx="56">
                  <c:v>27.87</c:v>
                </c:pt>
                <c:pt idx="57">
                  <c:v>27.17</c:v>
                </c:pt>
                <c:pt idx="58">
                  <c:v>26.78</c:v>
                </c:pt>
                <c:pt idx="59">
                  <c:v>26.14</c:v>
                </c:pt>
                <c:pt idx="60">
                  <c:v>25.83</c:v>
                </c:pt>
                <c:pt idx="61">
                  <c:v>22.78</c:v>
                </c:pt>
                <c:pt idx="62">
                  <c:v>22.18</c:v>
                </c:pt>
              </c:numCache>
            </c:numRef>
          </c:val>
          <c:extLst>
            <c:ext xmlns:c16="http://schemas.microsoft.com/office/drawing/2014/chart" uri="{C3380CC4-5D6E-409C-BE32-E72D297353CC}">
              <c16:uniqueId val="{00000000-F658-46B2-9E70-923F6C298E05}"/>
            </c:ext>
          </c:extLst>
        </c:ser>
        <c:dLbls>
          <c:showLegendKey val="0"/>
          <c:showVal val="0"/>
          <c:showCatName val="0"/>
          <c:showSerName val="0"/>
          <c:showPercent val="0"/>
          <c:showBubbleSize val="0"/>
        </c:dLbls>
        <c:gapWidth val="182"/>
        <c:axId val="546520296"/>
        <c:axId val="546520624"/>
      </c:barChart>
      <c:catAx>
        <c:axId val="546520296"/>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500" b="1" i="0" u="none" strike="noStrike" kern="1200" baseline="0">
                <a:solidFill>
                  <a:schemeClr val="tx1">
                    <a:lumMod val="65000"/>
                    <a:lumOff val="35000"/>
                  </a:schemeClr>
                </a:solidFill>
                <a:latin typeface="Calibri" panose="020F0502020204030204" pitchFamily="34" charset="0"/>
                <a:ea typeface="+mn-ea"/>
                <a:cs typeface="+mn-cs"/>
              </a:defRPr>
            </a:pPr>
            <a:endParaRPr lang="en-US"/>
          </a:p>
        </c:txPr>
        <c:crossAx val="546520624"/>
        <c:crosses val="autoZero"/>
        <c:auto val="1"/>
        <c:lblAlgn val="ctr"/>
        <c:lblOffset val="100"/>
        <c:noMultiLvlLbl val="0"/>
      </c:catAx>
      <c:valAx>
        <c:axId val="546520624"/>
        <c:scaling>
          <c:orientation val="minMax"/>
        </c:scaling>
        <c:delete val="1"/>
        <c:axPos val="t"/>
        <c:numFmt formatCode="General" sourceLinked="1"/>
        <c:majorTickMark val="none"/>
        <c:minorTickMark val="none"/>
        <c:tickLblPos val="nextTo"/>
        <c:crossAx val="54652029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en-US"/>
    </a:p>
  </c:txPr>
  <c:externalData r:id="rId3">
    <c:autoUpdate val="0"/>
  </c:externalData>
  <c:userShapes r:id="rId4"/>
</c:chartSpace>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'Public_data_VNExpress (4)'!$I$100:$I$103</cx:f>
        <cx:lvl ptCount="4">
          <cx:pt idx="0">Quảng Bình</cx:pt>
          <cx:pt idx="1">DHMT</cx:pt>
          <cx:pt idx="2">Trung bình cả nước</cx:pt>
          <cx:pt idx="3">Top 30</cx:pt>
        </cx:lvl>
      </cx:strDim>
      <cx:numDim type="val">
        <cx:f>'Public_data_VNExpress (4)'!$J$100:$J$103</cx:f>
        <cx:lvl ptCount="4" formatCode="0.00">
          <cx:pt idx="0">28.149999999999999</cx:pt>
          <cx:pt idx="1">35.640000000000001</cx:pt>
          <cx:pt idx="2">36.069682539682525</cx:pt>
          <cx:pt idx="3">42.265000000000001</cx:pt>
        </cx:lvl>
      </cx:numDim>
    </cx:data>
  </cx:chartData>
  <cx:chart>
    <cx:title pos="t" align="ctr" overlay="0">
      <cx:tx>
        <cx:txData>
          <cx:v>PII 2024</cx:v>
        </cx:txData>
      </cx:tx>
      <cx:txPr>
        <a:bodyPr spcFirstLastPara="1" vertOverflow="ellipsis" horzOverflow="overflow" wrap="square" lIns="0" tIns="0" rIns="0" bIns="0" anchor="ctr" anchorCtr="1"/>
        <a:lstStyle/>
        <a:p>
          <a:pPr algn="ctr" rtl="0">
            <a:defRPr b="1"/>
          </a:pPr>
          <a:r>
            <a:rPr lang="en-US" sz="1400" b="1" i="0" u="none" strike="noStrike" baseline="0">
              <a:solidFill>
                <a:sysClr val="windowText" lastClr="000000">
                  <a:lumMod val="65000"/>
                  <a:lumOff val="35000"/>
                </a:sysClr>
              </a:solidFill>
              <a:latin typeface="Aptos Narrow" panose="02110004020202020204"/>
            </a:rPr>
            <a:t>PII 2024</a:t>
          </a:r>
        </a:p>
      </cx:txPr>
    </cx:title>
    <cx:plotArea>
      <cx:plotAreaRegion>
        <cx:series layoutId="funnel" uniqueId="{E45BEAC2-B0E5-47D0-ACD4-5C1C67872B9A}">
          <cx:tx>
            <cx:txData>
              <cx:f>'Public_data_VNExpress (4)'!$J$99</cx:f>
              <cx:v>PII 2024</cx:v>
            </cx:txData>
          </cx:tx>
          <cx:dataPt idx="0">
            <cx:spPr>
              <a:solidFill>
                <a:srgbClr val="0053A3"/>
              </a:solidFill>
            </cx:spPr>
          </cx:dataPt>
          <cx:dataLabels>
            <cx:txPr>
              <a:bodyPr spcFirstLastPara="1" vertOverflow="ellipsis" horzOverflow="overflow" wrap="square" lIns="0" tIns="0" rIns="0" bIns="0" anchor="ctr" anchorCtr="1"/>
              <a:lstStyle/>
              <a:p>
                <a:pPr algn="ctr" rtl="0">
                  <a:defRPr sz="1500">
                    <a:solidFill>
                      <a:srgbClr val="FFFF00"/>
                    </a:solidFill>
                  </a:defRPr>
                </a:pPr>
                <a:endParaRPr lang="en-US" sz="1500" b="0" i="0" u="none" strike="noStrike" baseline="0">
                  <a:solidFill>
                    <a:srgbClr val="FFFF00"/>
                  </a:solidFill>
                  <a:latin typeface="Arial"/>
                </a:endParaRPr>
              </a:p>
            </cx:txPr>
            <cx:visibility seriesName="0" categoryName="1" value="1"/>
            <cx:separator>, </cx:separator>
          </cx:dataLabels>
          <cx:dataId val="0"/>
        </cx:series>
      </cx:plotAreaRegion>
      <cx:axis id="0" hidden="1">
        <cx:catScaling gapWidth="0.0599999987"/>
        <cx:tickLabels/>
      </cx:axis>
    </cx:plotArea>
  </cx:chart>
  <cx:spPr>
    <a:solidFill>
      <a:schemeClr val="bg1"/>
    </a:solidFill>
  </cx:spPr>
</cx:chartSpace>
</file>

<file path=ppt/charts/chartEx10.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'Public_data_VNExpress (4)'!$I$145:$I$148</cx:f>
        <cx:lvl ptCount="4">
          <cx:pt idx="0">Quảng Bình</cx:pt>
          <cx:pt idx="1">DHMT</cx:pt>
          <cx:pt idx="2">Trung bình cả nước</cx:pt>
          <cx:pt idx="3">Top 30</cx:pt>
        </cx:lvl>
      </cx:strDim>
      <cx:numDim type="val">
        <cx:f>'Public_data_VNExpress (4)'!$J$145:$J$148</cx:f>
        <cx:lvl ptCount="4" formatCode="0.00">
          <cx:pt idx="0">32.479999999999997</cx:pt>
          <cx:pt idx="1">36.520000000000003</cx:pt>
          <cx:pt idx="2">39.706984126984132</cx:pt>
          <cx:pt idx="3">45.940999999999995</cx:pt>
        </cx:lvl>
      </cx:numDim>
    </cx:data>
  </cx:chartData>
  <cx:chart>
    <cx:title pos="t" align="ctr" overlay="0">
      <cx:tx>
        <cx:txData>
          <cx:v>Tác động</cx:v>
        </cx:txData>
      </cx:tx>
      <cx:txPr>
        <a:bodyPr spcFirstLastPara="1" vertOverflow="ellipsis" horzOverflow="overflow" wrap="square" lIns="0" tIns="0" rIns="0" bIns="0" anchor="ctr" anchorCtr="1"/>
        <a:lstStyle/>
        <a:p>
          <a:pPr algn="ctr" rtl="0">
            <a:defRPr b="1"/>
          </a:pPr>
          <a:r>
            <a:rPr lang="en-US" sz="1400" b="1" i="0" u="none" strike="noStrike" baseline="0">
              <a:solidFill>
                <a:sysClr val="windowText" lastClr="000000">
                  <a:lumMod val="65000"/>
                  <a:lumOff val="35000"/>
                </a:sysClr>
              </a:solidFill>
              <a:latin typeface="Aptos Narrow" panose="02110004020202020204"/>
            </a:rPr>
            <a:t>Tác động</a:t>
          </a:r>
        </a:p>
      </cx:txPr>
    </cx:title>
    <cx:plotArea>
      <cx:plotAreaRegion>
        <cx:series layoutId="funnel" uniqueId="{E45BEAC2-B0E5-47D0-ACD4-5C1C67872B9A}">
          <cx:tx>
            <cx:txData>
              <cx:f>'Public_data_VNExpress (4)'!$J$99</cx:f>
              <cx:v>PII 2024</cx:v>
            </cx:txData>
          </cx:tx>
          <cx:dataPt idx="0">
            <cx:spPr>
              <a:solidFill>
                <a:srgbClr val="0053A3"/>
              </a:solidFill>
            </cx:spPr>
          </cx:dataPt>
          <cx:dataLabels>
            <cx:txPr>
              <a:bodyPr spcFirstLastPara="1" vertOverflow="ellipsis" horzOverflow="overflow" wrap="square" lIns="0" tIns="0" rIns="0" bIns="0" anchor="ctr" anchorCtr="1"/>
              <a:lstStyle/>
              <a:p>
                <a:pPr algn="ctr" rtl="0">
                  <a:defRPr sz="1500">
                    <a:solidFill>
                      <a:srgbClr val="FFFF00"/>
                    </a:solidFill>
                  </a:defRPr>
                </a:pPr>
                <a:endParaRPr lang="en-US" sz="1500" b="0" i="0" u="none" strike="noStrike" baseline="0">
                  <a:solidFill>
                    <a:srgbClr val="FFFF00"/>
                  </a:solidFill>
                  <a:latin typeface="Arial"/>
                </a:endParaRPr>
              </a:p>
            </cx:txPr>
            <cx:visibility seriesName="0" categoryName="1" value="1"/>
            <cx:separator>, </cx:separator>
          </cx:dataLabels>
          <cx:dataId val="0"/>
        </cx:series>
      </cx:plotAreaRegion>
      <cx:axis id="0" hidden="1">
        <cx:catScaling gapWidth="0.0599999987"/>
        <cx:tickLabels/>
      </cx:axis>
    </cx:plotArea>
  </cx:chart>
  <cx:spPr>
    <a:solidFill>
      <a:schemeClr val="bg1">
        <a:lumMod val="95000"/>
      </a:schemeClr>
    </a:solidFill>
  </cx:spPr>
</cx:chartSpace>
</file>

<file path=ppt/charts/chartEx2.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'Public_data_VNExpress (4)'!$I$105:$I$108</cx:f>
        <cx:lvl ptCount="4">
          <cx:pt idx="0">Quảng Bình</cx:pt>
          <cx:pt idx="1">Trung bình cả nước</cx:pt>
          <cx:pt idx="2">DHMT</cx:pt>
          <cx:pt idx="3">Top 30</cx:pt>
        </cx:lvl>
      </cx:strDim>
      <cx:numDim type="val">
        <cx:f>'Public_data_VNExpress (4)'!$J$105:$J$108</cx:f>
        <cx:lvl ptCount="4" formatCode="0.00">
          <cx:pt idx="0">35.25</cx:pt>
          <cx:pt idx="1">39.878253968253972</cx:pt>
          <cx:pt idx="2">41.210000000000001</cx:pt>
          <cx:pt idx="3">46.711333333333343</cx:pt>
        </cx:lvl>
      </cx:numDim>
    </cx:data>
  </cx:chartData>
  <cx:chart>
    <cx:title pos="t" align="ctr" overlay="0">
      <cx:tx>
        <cx:rich>
          <a:bodyPr spcFirstLastPara="1" vertOverflow="ellipsis" horzOverflow="overflow" wrap="square" lIns="0" tIns="0" rIns="0" bIns="0" anchor="ctr" anchorCtr="1"/>
          <a:lstStyle/>
          <a:p>
            <a:pPr algn="ctr" rtl="0">
              <a:defRPr/>
            </a:pPr>
            <a:r>
              <a:rPr lang="en-US" sz="1400" b="1" i="0" u="none" strike="noStrike" baseline="0" dirty="0" err="1">
                <a:solidFill>
                  <a:sysClr val="windowText" lastClr="000000">
                    <a:lumMod val="65000"/>
                    <a:lumOff val="35000"/>
                  </a:sysClr>
                </a:solidFill>
                <a:latin typeface="Aptos Narrow" panose="02110004020202020204"/>
              </a:rPr>
              <a:t>Đầu</a:t>
            </a:r>
            <a:r>
              <a:rPr lang="en-US" sz="1400" b="1" i="0" u="none" strike="noStrike" baseline="0" dirty="0">
                <a:solidFill>
                  <a:sysClr val="windowText" lastClr="000000">
                    <a:lumMod val="65000"/>
                    <a:lumOff val="35000"/>
                  </a:sysClr>
                </a:solidFill>
                <a:latin typeface="Aptos Narrow" panose="02110004020202020204"/>
              </a:rPr>
              <a:t> </a:t>
            </a:r>
            <a:r>
              <a:rPr lang="en-US" sz="1400" b="1" i="0" u="none" strike="noStrike" baseline="0" dirty="0" err="1">
                <a:solidFill>
                  <a:sysClr val="windowText" lastClr="000000">
                    <a:lumMod val="65000"/>
                    <a:lumOff val="35000"/>
                  </a:sysClr>
                </a:solidFill>
                <a:latin typeface="Aptos Narrow" panose="02110004020202020204"/>
              </a:rPr>
              <a:t>vào</a:t>
            </a:r>
            <a:r>
              <a:rPr lang="en-US" sz="1400" b="1" i="0" u="none" strike="noStrike" baseline="0" dirty="0">
                <a:solidFill>
                  <a:sysClr val="windowText" lastClr="000000">
                    <a:lumMod val="65000"/>
                    <a:lumOff val="35000"/>
                  </a:sysClr>
                </a:solidFill>
                <a:latin typeface="Aptos Narrow" panose="02110004020202020204"/>
              </a:rPr>
              <a:t> ĐMST</a:t>
            </a:r>
          </a:p>
        </cx:rich>
      </cx:tx>
    </cx:title>
    <cx:plotArea>
      <cx:plotAreaRegion>
        <cx:series layoutId="funnel" uniqueId="{E45BEAC2-B0E5-47D0-ACD4-5C1C67872B9A}">
          <cx:tx>
            <cx:txData>
              <cx:f>'Public_data_VNExpress (4)'!$J$99</cx:f>
              <cx:v>PII 2024</cx:v>
            </cx:txData>
          </cx:tx>
          <cx:dataPt idx="0">
            <cx:spPr>
              <a:solidFill>
                <a:srgbClr val="0053A3"/>
              </a:solidFill>
            </cx:spPr>
          </cx:dataPt>
          <cx:dataLabels>
            <cx:txPr>
              <a:bodyPr spcFirstLastPara="1" vertOverflow="ellipsis" horzOverflow="overflow" wrap="square" lIns="0" tIns="0" rIns="0" bIns="0" anchor="ctr" anchorCtr="1"/>
              <a:lstStyle/>
              <a:p>
                <a:pPr algn="ctr" rtl="0">
                  <a:defRPr sz="1500">
                    <a:solidFill>
                      <a:srgbClr val="FFFF00"/>
                    </a:solidFill>
                  </a:defRPr>
                </a:pPr>
                <a:endParaRPr lang="en-US" sz="1500" b="0" i="0" u="none" strike="noStrike" baseline="0">
                  <a:solidFill>
                    <a:srgbClr val="FFFF00"/>
                  </a:solidFill>
                  <a:latin typeface="Arial"/>
                </a:endParaRPr>
              </a:p>
            </cx:txPr>
            <cx:visibility seriesName="0" categoryName="1" value="1"/>
            <cx:separator>, </cx:separator>
          </cx:dataLabels>
          <cx:dataId val="0"/>
        </cx:series>
      </cx:plotAreaRegion>
      <cx:axis id="0" hidden="1">
        <cx:catScaling gapWidth="0.0599999987"/>
        <cx:tickLabels/>
      </cx:axis>
    </cx:plotArea>
  </cx:chart>
  <cx:spPr>
    <a:solidFill>
      <a:schemeClr val="bg1"/>
    </a:solidFill>
  </cx:spPr>
</cx:chartSpace>
</file>

<file path=ppt/charts/chartEx3.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'Public_data_VNExpress (4)'!$I$110:$I$113</cx:f>
        <cx:lvl ptCount="4">
          <cx:pt idx="0">Quảng Bình</cx:pt>
          <cx:pt idx="1">DHMT</cx:pt>
          <cx:pt idx="2">Trung bình cả nước</cx:pt>
          <cx:pt idx="3">Top 30</cx:pt>
        </cx:lvl>
      </cx:strDim>
      <cx:numDim type="val">
        <cx:f>'Public_data_VNExpress (4)'!$J$110:$J$113</cx:f>
        <cx:lvl ptCount="4" formatCode="0.00">
          <cx:pt idx="0">21.050000000000001</cx:pt>
          <cx:pt idx="1">30.600000000000001</cx:pt>
          <cx:pt idx="2">32.260476190476183</cx:pt>
          <cx:pt idx="3">37.817666666666668</cx:pt>
        </cx:lvl>
      </cx:numDim>
    </cx:data>
  </cx:chartData>
  <cx:chart>
    <cx:title pos="t" align="ctr" overlay="0">
      <cx:tx>
        <cx:rich>
          <a:bodyPr spcFirstLastPara="1" vertOverflow="ellipsis" horzOverflow="overflow" wrap="square" lIns="0" tIns="0" rIns="0" bIns="0" anchor="ctr" anchorCtr="1"/>
          <a:lstStyle/>
          <a:p>
            <a:pPr algn="ctr" rtl="0">
              <a:defRPr/>
            </a:pPr>
            <a:r>
              <a:rPr lang="en-US" sz="1400" b="1" i="0" u="none" strike="noStrike" baseline="0" dirty="0" err="1">
                <a:solidFill>
                  <a:sysClr val="windowText" lastClr="000000">
                    <a:lumMod val="65000"/>
                    <a:lumOff val="35000"/>
                  </a:sysClr>
                </a:solidFill>
                <a:latin typeface="Aptos Narrow" panose="02110004020202020204"/>
              </a:rPr>
              <a:t>Đầu</a:t>
            </a:r>
            <a:r>
              <a:rPr lang="en-US" sz="1400" b="1" i="0" u="none" strike="noStrike" baseline="0" dirty="0">
                <a:solidFill>
                  <a:sysClr val="windowText" lastClr="000000">
                    <a:lumMod val="65000"/>
                    <a:lumOff val="35000"/>
                  </a:sysClr>
                </a:solidFill>
                <a:latin typeface="Aptos Narrow" panose="02110004020202020204"/>
              </a:rPr>
              <a:t> </a:t>
            </a:r>
            <a:r>
              <a:rPr lang="en-US" sz="1400" b="1" i="0" u="none" strike="noStrike" baseline="0" dirty="0" err="1">
                <a:solidFill>
                  <a:sysClr val="windowText" lastClr="000000">
                    <a:lumMod val="65000"/>
                    <a:lumOff val="35000"/>
                  </a:sysClr>
                </a:solidFill>
                <a:latin typeface="Aptos Narrow" panose="02110004020202020204"/>
              </a:rPr>
              <a:t>ra</a:t>
            </a:r>
            <a:r>
              <a:rPr lang="en-US" sz="1400" b="1" i="0" u="none" strike="noStrike" baseline="0" dirty="0">
                <a:solidFill>
                  <a:sysClr val="windowText" lastClr="000000">
                    <a:lumMod val="65000"/>
                    <a:lumOff val="35000"/>
                  </a:sysClr>
                </a:solidFill>
                <a:latin typeface="Aptos Narrow" panose="02110004020202020204"/>
              </a:rPr>
              <a:t> ĐMST</a:t>
            </a:r>
          </a:p>
        </cx:rich>
      </cx:tx>
    </cx:title>
    <cx:plotArea>
      <cx:plotAreaRegion>
        <cx:series layoutId="funnel" uniqueId="{E45BEAC2-B0E5-47D0-ACD4-5C1C67872B9A}">
          <cx:tx>
            <cx:txData>
              <cx:f>'Public_data_VNExpress (4)'!$J$99</cx:f>
              <cx:v>PII 2024</cx:v>
            </cx:txData>
          </cx:tx>
          <cx:dataPt idx="0">
            <cx:spPr>
              <a:solidFill>
                <a:srgbClr val="0053A3"/>
              </a:solidFill>
            </cx:spPr>
          </cx:dataPt>
          <cx:dataLabels>
            <cx:txPr>
              <a:bodyPr spcFirstLastPara="1" vertOverflow="ellipsis" horzOverflow="overflow" wrap="square" lIns="0" tIns="0" rIns="0" bIns="0" anchor="ctr" anchorCtr="1"/>
              <a:lstStyle/>
              <a:p>
                <a:pPr algn="ctr" rtl="0">
                  <a:defRPr sz="1500">
                    <a:solidFill>
                      <a:srgbClr val="FFFF00"/>
                    </a:solidFill>
                  </a:defRPr>
                </a:pPr>
                <a:endParaRPr lang="en-US" sz="1500" b="0" i="0" u="none" strike="noStrike" baseline="0">
                  <a:solidFill>
                    <a:srgbClr val="FFFF00"/>
                  </a:solidFill>
                  <a:latin typeface="Arial"/>
                </a:endParaRPr>
              </a:p>
            </cx:txPr>
            <cx:visibility seriesName="0" categoryName="1" value="1"/>
            <cx:separator>, </cx:separator>
          </cx:dataLabels>
          <cx:dataId val="0"/>
        </cx:series>
      </cx:plotAreaRegion>
      <cx:axis id="0" hidden="1">
        <cx:catScaling gapWidth="0.0599999987"/>
        <cx:tickLabels/>
      </cx:axis>
    </cx:plotArea>
  </cx:chart>
  <cx:spPr>
    <a:solidFill>
      <a:schemeClr val="bg1"/>
    </a:solidFill>
  </cx:spPr>
</cx:chartSpace>
</file>

<file path=ppt/charts/chartEx4.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'Public_data_VNExpress (4)'!$I$115:$I$118</cx:f>
        <cx:lvl ptCount="4">
          <cx:pt idx="0">Quảng Bình</cx:pt>
          <cx:pt idx="1">Trung bình cả nước</cx:pt>
          <cx:pt idx="2">DHMT</cx:pt>
          <cx:pt idx="3">Top 30</cx:pt>
        </cx:lvl>
      </cx:strDim>
      <cx:numDim type="val">
        <cx:f>'Public_data_VNExpress (4)'!$J$115:$J$118</cx:f>
        <cx:lvl ptCount="4" formatCode="0.00">
          <cx:pt idx="0">53.729999999999997</cx:pt>
          <cx:pt idx="1">54.614444444444445</cx:pt>
          <cx:pt idx="2">56.969999999999999</cx:pt>
          <cx:pt idx="3">58.971333333333341</cx:pt>
        </cx:lvl>
      </cx:numDim>
    </cx:data>
  </cx:chartData>
  <cx:chart>
    <cx:title pos="t" align="ctr" overlay="0">
      <cx:tx>
        <cx:rich>
          <a:bodyPr spcFirstLastPara="1" vertOverflow="ellipsis" horzOverflow="overflow" wrap="square" lIns="0" tIns="0" rIns="0" bIns="0" anchor="ctr" anchorCtr="1"/>
          <a:lstStyle/>
          <a:p>
            <a:pPr algn="ctr" rtl="0">
              <a:defRPr/>
            </a:pPr>
            <a:r>
              <a:rPr lang="en-US" sz="1400" b="1" i="0" u="none" strike="noStrike" baseline="0" dirty="0" err="1">
                <a:solidFill>
                  <a:sysClr val="windowText" lastClr="000000">
                    <a:lumMod val="65000"/>
                    <a:lumOff val="35000"/>
                  </a:sysClr>
                </a:solidFill>
                <a:latin typeface="Aptos Narrow" panose="02110004020202020204"/>
              </a:rPr>
              <a:t>Thể</a:t>
            </a:r>
            <a:r>
              <a:rPr lang="en-US" sz="1400" b="1" i="0" u="none" strike="noStrike" baseline="0" dirty="0">
                <a:solidFill>
                  <a:sysClr val="windowText" lastClr="000000">
                    <a:lumMod val="65000"/>
                    <a:lumOff val="35000"/>
                  </a:sysClr>
                </a:solidFill>
                <a:latin typeface="Aptos Narrow" panose="02110004020202020204"/>
              </a:rPr>
              <a:t> </a:t>
            </a:r>
            <a:r>
              <a:rPr lang="en-US" sz="1400" b="1" i="0" u="none" strike="noStrike" baseline="0" dirty="0" err="1">
                <a:solidFill>
                  <a:sysClr val="windowText" lastClr="000000">
                    <a:lumMod val="65000"/>
                    <a:lumOff val="35000"/>
                  </a:sysClr>
                </a:solidFill>
                <a:latin typeface="Aptos Narrow" panose="02110004020202020204"/>
              </a:rPr>
              <a:t>chế</a:t>
            </a:r>
            <a:endParaRPr lang="en-US" sz="1400" b="1" i="0" u="none" strike="noStrike" baseline="0" dirty="0">
              <a:solidFill>
                <a:sysClr val="windowText" lastClr="000000">
                  <a:lumMod val="65000"/>
                  <a:lumOff val="35000"/>
                </a:sysClr>
              </a:solidFill>
              <a:latin typeface="Aptos Narrow" panose="02110004020202020204"/>
            </a:endParaRPr>
          </a:p>
        </cx:rich>
      </cx:tx>
    </cx:title>
    <cx:plotArea>
      <cx:plotAreaRegion>
        <cx:series layoutId="funnel" uniqueId="{E45BEAC2-B0E5-47D0-ACD4-5C1C67872B9A}">
          <cx:tx>
            <cx:txData>
              <cx:f>'Public_data_VNExpress (4)'!$J$99</cx:f>
              <cx:v>PII 2024</cx:v>
            </cx:txData>
          </cx:tx>
          <cx:dataPt idx="0">
            <cx:spPr>
              <a:solidFill>
                <a:srgbClr val="0053A3"/>
              </a:solidFill>
            </cx:spPr>
          </cx:dataPt>
          <cx:dataLabels>
            <cx:txPr>
              <a:bodyPr spcFirstLastPara="1" vertOverflow="ellipsis" horzOverflow="overflow" wrap="square" lIns="0" tIns="0" rIns="0" bIns="0" anchor="ctr" anchorCtr="1"/>
              <a:lstStyle/>
              <a:p>
                <a:pPr algn="ctr" rtl="0">
                  <a:defRPr sz="1500">
                    <a:solidFill>
                      <a:srgbClr val="FFFF00"/>
                    </a:solidFill>
                  </a:defRPr>
                </a:pPr>
                <a:endParaRPr lang="en-US" sz="1500" b="0" i="0" u="none" strike="noStrike" baseline="0">
                  <a:solidFill>
                    <a:srgbClr val="FFFF00"/>
                  </a:solidFill>
                  <a:latin typeface="Arial"/>
                </a:endParaRPr>
              </a:p>
            </cx:txPr>
            <cx:visibility seriesName="0" categoryName="1" value="1"/>
            <cx:separator>, </cx:separator>
          </cx:dataLabels>
          <cx:dataId val="0"/>
        </cx:series>
      </cx:plotAreaRegion>
      <cx:axis id="0" hidden="1">
        <cx:catScaling gapWidth="0.0599999987"/>
        <cx:tickLabels/>
      </cx:axis>
    </cx:plotArea>
  </cx:chart>
  <cx:spPr>
    <a:solidFill>
      <a:schemeClr val="tx2"/>
    </a:solidFill>
  </cx:spPr>
</cx:chartSpace>
</file>

<file path=ppt/charts/chartEx5.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'Public_data_VNExpress (4)'!$I$120:$I$123</cx:f>
        <cx:lvl ptCount="4">
          <cx:pt idx="0">Quảng Bình</cx:pt>
          <cx:pt idx="1">Trung bình cả nước</cx:pt>
          <cx:pt idx="2">DHMT</cx:pt>
          <cx:pt idx="3">Top 30</cx:pt>
        </cx:lvl>
      </cx:strDim>
      <cx:numDim type="val">
        <cx:f>'Public_data_VNExpress (4)'!$J$120:$J$123</cx:f>
        <cx:lvl ptCount="4" formatCode="0.00">
          <cx:pt idx="0">28.989999999999998</cx:pt>
          <cx:pt idx="1">30.927936507936508</cx:pt>
          <cx:pt idx="2">31.170000000000002</cx:pt>
          <cx:pt idx="3">36.204999999999998</cx:pt>
        </cx:lvl>
      </cx:numDim>
    </cx:data>
  </cx:chartData>
  <cx:chart>
    <cx:title pos="t" align="ctr" overlay="0">
      <cx:tx>
        <cx:txData>
          <cx:v>Vốn con người và nghiên cứu</cx:v>
        </cx:txData>
      </cx:tx>
      <cx:txPr>
        <a:bodyPr spcFirstLastPara="1" vertOverflow="ellipsis" horzOverflow="overflow" wrap="square" lIns="0" tIns="0" rIns="0" bIns="0" anchor="ctr" anchorCtr="1"/>
        <a:lstStyle/>
        <a:p>
          <a:pPr algn="ctr" rtl="0">
            <a:defRPr b="1"/>
          </a:pPr>
          <a:r>
            <a:rPr lang="en-US" sz="1400" b="1" i="0" u="none" strike="noStrike" baseline="0">
              <a:solidFill>
                <a:sysClr val="windowText" lastClr="000000">
                  <a:lumMod val="65000"/>
                  <a:lumOff val="35000"/>
                </a:sysClr>
              </a:solidFill>
              <a:latin typeface="Aptos Narrow" panose="02110004020202020204"/>
            </a:rPr>
            <a:t>Vốn con người và nghiên cứu</a:t>
          </a:r>
        </a:p>
      </cx:txPr>
    </cx:title>
    <cx:plotArea>
      <cx:plotAreaRegion>
        <cx:series layoutId="funnel" uniqueId="{E45BEAC2-B0E5-47D0-ACD4-5C1C67872B9A}">
          <cx:tx>
            <cx:txData>
              <cx:f>'Public_data_VNExpress (4)'!$J$99</cx:f>
              <cx:v>PII 2024</cx:v>
            </cx:txData>
          </cx:tx>
          <cx:dataPt idx="0">
            <cx:spPr>
              <a:solidFill>
                <a:srgbClr val="0053A3"/>
              </a:solidFill>
            </cx:spPr>
          </cx:dataPt>
          <cx:dataLabels>
            <cx:txPr>
              <a:bodyPr spcFirstLastPara="1" vertOverflow="ellipsis" horzOverflow="overflow" wrap="square" lIns="0" tIns="0" rIns="0" bIns="0" anchor="ctr" anchorCtr="1"/>
              <a:lstStyle/>
              <a:p>
                <a:pPr algn="ctr" rtl="0">
                  <a:defRPr sz="1500">
                    <a:solidFill>
                      <a:srgbClr val="FFFF00"/>
                    </a:solidFill>
                  </a:defRPr>
                </a:pPr>
                <a:endParaRPr lang="en-US" sz="1500" b="0" i="0" u="none" strike="noStrike" baseline="0">
                  <a:solidFill>
                    <a:srgbClr val="FFFF00"/>
                  </a:solidFill>
                  <a:latin typeface="Arial"/>
                </a:endParaRPr>
              </a:p>
            </cx:txPr>
            <cx:visibility seriesName="0" categoryName="1" value="1"/>
            <cx:separator>, </cx:separator>
          </cx:dataLabels>
          <cx:dataId val="0"/>
        </cx:series>
      </cx:plotAreaRegion>
      <cx:axis id="0" hidden="1">
        <cx:catScaling gapWidth="0.0599999987"/>
        <cx:tickLabels/>
      </cx:axis>
    </cx:plotArea>
  </cx:chart>
  <cx:spPr>
    <a:solidFill>
      <a:schemeClr val="tx2"/>
    </a:solidFill>
  </cx:spPr>
</cx:chartSpace>
</file>

<file path=ppt/charts/chartEx6.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'Public_data_VNExpress (4)'!$I$125:$I$128</cx:f>
        <cx:lvl ptCount="4">
          <cx:pt idx="0">Quảng Bình</cx:pt>
          <cx:pt idx="1">DHMT</cx:pt>
          <cx:pt idx="2">Trung bình cả nước</cx:pt>
          <cx:pt idx="3">Top 30</cx:pt>
        </cx:lvl>
      </cx:strDim>
      <cx:numDim type="val">
        <cx:f>'Public_data_VNExpress (4)'!$J$125:$J$128</cx:f>
        <cx:lvl ptCount="4" formatCode="0.00">
          <cx:pt idx="0">34.950000000000003</cx:pt>
          <cx:pt idx="1">49.439999999999998</cx:pt>
          <cx:pt idx="2">50.245714285714293</cx:pt>
          <cx:pt idx="3">57.381666666666668</cx:pt>
        </cx:lvl>
      </cx:numDim>
    </cx:data>
  </cx:chartData>
  <cx:chart>
    <cx:title pos="t" align="ctr" overlay="0">
      <cx:tx>
        <cx:txData>
          <cx:v>Cơ sở hạ tầng</cx:v>
        </cx:txData>
      </cx:tx>
      <cx:txPr>
        <a:bodyPr spcFirstLastPara="1" vertOverflow="ellipsis" horzOverflow="overflow" wrap="square" lIns="0" tIns="0" rIns="0" bIns="0" anchor="ctr" anchorCtr="1"/>
        <a:lstStyle/>
        <a:p>
          <a:pPr algn="ctr" rtl="0">
            <a:defRPr b="1"/>
          </a:pPr>
          <a:r>
            <a:rPr lang="en-US" sz="1400" b="1" i="0" u="none" strike="noStrike" baseline="0">
              <a:solidFill>
                <a:sysClr val="windowText" lastClr="000000">
                  <a:lumMod val="65000"/>
                  <a:lumOff val="35000"/>
                </a:sysClr>
              </a:solidFill>
              <a:latin typeface="Aptos Narrow" panose="02110004020202020204"/>
            </a:rPr>
            <a:t>Cơ sở hạ tầng</a:t>
          </a:r>
        </a:p>
      </cx:txPr>
    </cx:title>
    <cx:plotArea>
      <cx:plotAreaRegion>
        <cx:series layoutId="funnel" uniqueId="{E45BEAC2-B0E5-47D0-ACD4-5C1C67872B9A}">
          <cx:tx>
            <cx:txData>
              <cx:f>'Public_data_VNExpress (4)'!$J$99</cx:f>
              <cx:v>PII 2024</cx:v>
            </cx:txData>
          </cx:tx>
          <cx:dataPt idx="0">
            <cx:spPr>
              <a:solidFill>
                <a:srgbClr val="0053A3"/>
              </a:solidFill>
            </cx:spPr>
          </cx:dataPt>
          <cx:dataLabels>
            <cx:txPr>
              <a:bodyPr spcFirstLastPara="1" vertOverflow="ellipsis" horzOverflow="overflow" wrap="square" lIns="0" tIns="0" rIns="0" bIns="0" anchor="ctr" anchorCtr="1"/>
              <a:lstStyle/>
              <a:p>
                <a:pPr algn="ctr" rtl="0">
                  <a:defRPr sz="1500">
                    <a:solidFill>
                      <a:srgbClr val="FFFF00"/>
                    </a:solidFill>
                  </a:defRPr>
                </a:pPr>
                <a:endParaRPr lang="en-US" sz="1500" b="0" i="0" u="none" strike="noStrike" baseline="0">
                  <a:solidFill>
                    <a:srgbClr val="FFFF00"/>
                  </a:solidFill>
                  <a:latin typeface="Arial"/>
                </a:endParaRPr>
              </a:p>
            </cx:txPr>
            <cx:visibility seriesName="0" categoryName="1" value="1"/>
            <cx:separator>, </cx:separator>
          </cx:dataLabels>
          <cx:dataId val="0"/>
        </cx:series>
      </cx:plotAreaRegion>
      <cx:axis id="0" hidden="1">
        <cx:catScaling gapWidth="0.0599999987"/>
        <cx:tickLabels/>
      </cx:axis>
    </cx:plotArea>
  </cx:chart>
  <cx:spPr>
    <a:solidFill>
      <a:schemeClr val="tx2"/>
    </a:solidFill>
  </cx:spPr>
</cx:chartSpace>
</file>

<file path=ppt/charts/chartEx7.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'Public_data_VNExpress (4)'!$I$130:$I$133</cx:f>
        <cx:lvl ptCount="4">
          <cx:pt idx="0">Quảng Bình</cx:pt>
          <cx:pt idx="1">Trung bình cả nước</cx:pt>
          <cx:pt idx="2">DHMT</cx:pt>
          <cx:pt idx="3">Top 30</cx:pt>
        </cx:lvl>
      </cx:strDim>
      <cx:numDim type="val">
        <cx:f>'Public_data_VNExpress (4)'!$J$130:$J$133</cx:f>
        <cx:lvl ptCount="4" formatCode="0.00">
          <cx:pt idx="0">35.090000000000003</cx:pt>
          <cx:pt idx="1">36.580952380952397</cx:pt>
          <cx:pt idx="2">40</cx:pt>
          <cx:pt idx="3">47.068999999999996</cx:pt>
        </cx:lvl>
      </cx:numDim>
    </cx:data>
  </cx:chartData>
  <cx:chart>
    <cx:title pos="t" align="ctr" overlay="0">
      <cx:tx>
        <cx:rich>
          <a:bodyPr spcFirstLastPara="1" vertOverflow="ellipsis" horzOverflow="overflow" wrap="square" lIns="0" tIns="0" rIns="0" bIns="0" anchor="ctr" anchorCtr="1"/>
          <a:lstStyle/>
          <a:p>
            <a:pPr algn="ctr" rtl="0">
              <a:defRPr b="1"/>
            </a:pPr>
            <a:r>
              <a:rPr lang="vi-VN" sz="1400" b="1" i="0" u="none" strike="noStrike" baseline="0">
                <a:solidFill>
                  <a:sysClr val="windowText" lastClr="000000">
                    <a:lumMod val="65000"/>
                    <a:lumOff val="35000"/>
                  </a:sysClr>
                </a:solidFill>
                <a:latin typeface="Aptos Narrow" panose="02110004020202020204"/>
              </a:rPr>
              <a:t>Trình độ phát triển của thị trường </a:t>
            </a:r>
            <a:endParaRPr lang="en-US" sz="1400" b="1" i="0" u="none" strike="noStrike" baseline="0">
              <a:solidFill>
                <a:sysClr val="windowText" lastClr="000000">
                  <a:lumMod val="65000"/>
                  <a:lumOff val="35000"/>
                </a:sysClr>
              </a:solidFill>
              <a:latin typeface="Aptos Narrow" panose="02110004020202020204"/>
            </a:endParaRPr>
          </a:p>
        </cx:rich>
      </cx:tx>
    </cx:title>
    <cx:plotArea>
      <cx:plotAreaRegion>
        <cx:series layoutId="funnel" uniqueId="{E45BEAC2-B0E5-47D0-ACD4-5C1C67872B9A}">
          <cx:tx>
            <cx:txData>
              <cx:f>'Public_data_VNExpress (4)'!$J$99</cx:f>
              <cx:v>PII 2024</cx:v>
            </cx:txData>
          </cx:tx>
          <cx:dataPt idx="0">
            <cx:spPr>
              <a:solidFill>
                <a:srgbClr val="0053A3"/>
              </a:solidFill>
            </cx:spPr>
          </cx:dataPt>
          <cx:dataLabels>
            <cx:txPr>
              <a:bodyPr spcFirstLastPara="1" vertOverflow="ellipsis" horzOverflow="overflow" wrap="square" lIns="0" tIns="0" rIns="0" bIns="0" anchor="ctr" anchorCtr="1"/>
              <a:lstStyle/>
              <a:p>
                <a:pPr algn="ctr" rtl="0">
                  <a:defRPr sz="1400">
                    <a:solidFill>
                      <a:srgbClr val="FFFF00"/>
                    </a:solidFill>
                  </a:defRPr>
                </a:pPr>
                <a:endParaRPr lang="en-US" sz="1400" b="0" i="0" u="none" strike="noStrike" baseline="0">
                  <a:solidFill>
                    <a:srgbClr val="FFFF00"/>
                  </a:solidFill>
                  <a:latin typeface="Arial"/>
                </a:endParaRPr>
              </a:p>
            </cx:txPr>
            <cx:visibility seriesName="0" categoryName="1" value="1"/>
            <cx:separator>, </cx:separator>
            <cx:dataLabel idx="0">
              <cx:txPr>
                <a:bodyPr spcFirstLastPara="1" vertOverflow="ellipsis" horzOverflow="overflow" wrap="square" lIns="0" tIns="0" rIns="0" bIns="0" anchor="ctr" anchorCtr="1"/>
                <a:lstStyle/>
                <a:p>
                  <a:pPr algn="ctr" rtl="0">
                    <a:defRPr/>
                  </a:pPr>
                  <a:r>
                    <a:rPr lang="en-US" sz="1400" b="0" i="0" u="none" strike="noStrike" baseline="0">
                      <a:solidFill>
                        <a:srgbClr val="FFFF00"/>
                      </a:solidFill>
                      <a:latin typeface="Arial"/>
                    </a:rPr>
                    <a:t>Quảng Bình, 035</a:t>
                  </a:r>
                </a:p>
              </cx:txPr>
            </cx:dataLabel>
            <cx:dataLabel idx="1">
              <cx:txPr>
                <a:bodyPr spcFirstLastPara="1" vertOverflow="ellipsis" horzOverflow="overflow" wrap="square" lIns="0" tIns="0" rIns="0" bIns="0" anchor="ctr" anchorCtr="1"/>
                <a:lstStyle/>
                <a:p>
                  <a:pPr algn="ctr" rtl="0">
                    <a:defRPr sz="1400"/>
                  </a:pPr>
                  <a:r>
                    <a:rPr lang="en-US" sz="1400" b="0" i="0" u="none" strike="noStrike" baseline="0">
                      <a:solidFill>
                        <a:srgbClr val="FFFF00"/>
                      </a:solidFill>
                      <a:latin typeface="Arial"/>
                    </a:rPr>
                    <a:t>Trung bình cả nước, 037</a:t>
                  </a:r>
                </a:p>
              </cx:txPr>
            </cx:dataLabel>
            <cx:dataLabel idx="2">
              <cx:txPr>
                <a:bodyPr spcFirstLastPara="1" vertOverflow="ellipsis" horzOverflow="overflow" wrap="square" lIns="0" tIns="0" rIns="0" bIns="0" anchor="ctr" anchorCtr="1"/>
                <a:lstStyle/>
                <a:p>
                  <a:pPr algn="ctr" rtl="0">
                    <a:defRPr/>
                  </a:pPr>
                  <a:r>
                    <a:rPr lang="en-US" sz="1400" b="0" i="0" u="none" strike="noStrike" baseline="0">
                      <a:solidFill>
                        <a:srgbClr val="FFFF00"/>
                      </a:solidFill>
                      <a:latin typeface="Arial"/>
                    </a:rPr>
                    <a:t>DHMT, 040</a:t>
                  </a:r>
                </a:p>
              </cx:txPr>
            </cx:dataLabel>
          </cx:dataLabels>
          <cx:dataId val="0"/>
        </cx:series>
      </cx:plotAreaRegion>
      <cx:axis id="0" hidden="1">
        <cx:catScaling gapWidth="0.0599999987"/>
        <cx:tickLabels/>
      </cx:axis>
    </cx:plotArea>
  </cx:chart>
  <cx:spPr>
    <a:solidFill>
      <a:schemeClr val="tx2"/>
    </a:solidFill>
  </cx:spPr>
</cx:chartSpace>
</file>

<file path=ppt/charts/chartEx8.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'Public_data_VNExpress (4)'!$I$135:$I$138</cx:f>
        <cx:lvl ptCount="4">
          <cx:pt idx="0">Quảng Bình</cx:pt>
          <cx:pt idx="1">Trung bình cả nước</cx:pt>
          <cx:pt idx="2">DHMT</cx:pt>
          <cx:pt idx="3">Top 30</cx:pt>
        </cx:lvl>
      </cx:strDim>
      <cx:numDim type="val">
        <cx:f>'Public_data_VNExpress (4)'!$J$135:$J$138</cx:f>
        <cx:lvl ptCount="4" formatCode="0.00">
          <cx:pt idx="0">23.489999999999998</cx:pt>
          <cx:pt idx="1">27.020793650793649</cx:pt>
          <cx:pt idx="2">28.48</cx:pt>
          <cx:pt idx="3">33.927</cx:pt>
        </cx:lvl>
      </cx:numDim>
    </cx:data>
  </cx:chartData>
  <cx:chart>
    <cx:title pos="t" align="ctr" overlay="0">
      <cx:tx>
        <cx:txData>
          <cx:v>Trình độ PT của Doanh nghiệp</cx:v>
        </cx:txData>
      </cx:tx>
      <cx:txPr>
        <a:bodyPr spcFirstLastPara="1" vertOverflow="ellipsis" horzOverflow="overflow" wrap="square" lIns="0" tIns="0" rIns="0" bIns="0" anchor="ctr" anchorCtr="1"/>
        <a:lstStyle/>
        <a:p>
          <a:pPr algn="ctr" rtl="0">
            <a:defRPr b="1"/>
          </a:pPr>
          <a:r>
            <a:rPr lang="en-US" sz="1400" b="1" i="0" u="none" strike="noStrike" baseline="0">
              <a:solidFill>
                <a:sysClr val="windowText" lastClr="000000">
                  <a:lumMod val="65000"/>
                  <a:lumOff val="35000"/>
                </a:sysClr>
              </a:solidFill>
              <a:latin typeface="Aptos Narrow" panose="02110004020202020204"/>
            </a:rPr>
            <a:t>Trình độ PT của Doanh nghiệp</a:t>
          </a:r>
        </a:p>
      </cx:txPr>
    </cx:title>
    <cx:plotArea>
      <cx:plotAreaRegion>
        <cx:series layoutId="funnel" uniqueId="{E45BEAC2-B0E5-47D0-ACD4-5C1C67872B9A}">
          <cx:tx>
            <cx:txData>
              <cx:f>'Public_data_VNExpress (4)'!$J$99</cx:f>
              <cx:v>PII 2024</cx:v>
            </cx:txData>
          </cx:tx>
          <cx:dataPt idx="0">
            <cx:spPr>
              <a:solidFill>
                <a:srgbClr val="0053A3"/>
              </a:solidFill>
            </cx:spPr>
          </cx:dataPt>
          <cx:dataLabels>
            <cx:txPr>
              <a:bodyPr spcFirstLastPara="1" vertOverflow="ellipsis" horzOverflow="overflow" wrap="square" lIns="0" tIns="0" rIns="0" bIns="0" anchor="ctr" anchorCtr="1"/>
              <a:lstStyle/>
              <a:p>
                <a:pPr algn="ctr" rtl="0">
                  <a:defRPr sz="1400">
                    <a:solidFill>
                      <a:srgbClr val="FFFF00"/>
                    </a:solidFill>
                  </a:defRPr>
                </a:pPr>
                <a:endParaRPr lang="en-US" sz="1400" b="0" i="0" u="none" strike="noStrike" baseline="0">
                  <a:solidFill>
                    <a:srgbClr val="FFFF00"/>
                  </a:solidFill>
                  <a:latin typeface="Arial"/>
                </a:endParaRPr>
              </a:p>
            </cx:txPr>
            <cx:visibility seriesName="0" categoryName="1" value="1"/>
            <cx:separator>, </cx:separator>
          </cx:dataLabels>
          <cx:dataId val="0"/>
        </cx:series>
      </cx:plotAreaRegion>
      <cx:axis id="0" hidden="1">
        <cx:catScaling gapWidth="0.0599999987"/>
        <cx:tickLabels/>
      </cx:axis>
    </cx:plotArea>
  </cx:chart>
  <cx:spPr>
    <a:solidFill>
      <a:schemeClr val="tx2"/>
    </a:solidFill>
  </cx:spPr>
</cx:chartSpace>
</file>

<file path=ppt/charts/chartEx9.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'Public_data_VNExpress (4)'!$I$140:$I$143</cx:f>
        <cx:lvl ptCount="4">
          <cx:pt idx="0">Quảng Bình</cx:pt>
          <cx:pt idx="1">DHMT</cx:pt>
          <cx:pt idx="2">Trung bình cả nước</cx:pt>
          <cx:pt idx="3">Top 30</cx:pt>
        </cx:lvl>
      </cx:strDim>
      <cx:numDim type="val">
        <cx:f>'Public_data_VNExpress (4)'!$J$140:$J$143</cx:f>
        <cx:lvl ptCount="4" formatCode="0.00">
          <cx:pt idx="0">9.6099999999999994</cx:pt>
          <cx:pt idx="1">23.59</cx:pt>
          <cx:pt idx="2">24.814603174603178</cx:pt>
          <cx:pt idx="3">29.695999999999994</cx:pt>
        </cx:lvl>
      </cx:numDim>
    </cx:data>
  </cx:chartData>
  <cx:chart>
    <cx:title pos="t" align="ctr" overlay="0">
      <cx:tx>
        <cx:txData>
          <cx:v>Sản phẩm tri thức, sáng tạo và CN</cx:v>
        </cx:txData>
      </cx:tx>
      <cx:txPr>
        <a:bodyPr spcFirstLastPara="1" vertOverflow="ellipsis" horzOverflow="overflow" wrap="square" lIns="0" tIns="0" rIns="0" bIns="0" anchor="ctr" anchorCtr="1"/>
        <a:lstStyle/>
        <a:p>
          <a:pPr algn="ctr" rtl="0">
            <a:defRPr b="1"/>
          </a:pPr>
          <a:r>
            <a:rPr lang="en-US" sz="1400" b="1" i="0" u="none" strike="noStrike" baseline="0">
              <a:solidFill>
                <a:sysClr val="windowText" lastClr="000000">
                  <a:lumMod val="65000"/>
                  <a:lumOff val="35000"/>
                </a:sysClr>
              </a:solidFill>
              <a:latin typeface="Aptos Narrow" panose="02110004020202020204"/>
            </a:rPr>
            <a:t>Sản phẩm tri thức, sáng tạo và CN</a:t>
          </a:r>
        </a:p>
      </cx:txPr>
    </cx:title>
    <cx:plotArea>
      <cx:plotAreaRegion>
        <cx:series layoutId="funnel" uniqueId="{E45BEAC2-B0E5-47D0-ACD4-5C1C67872B9A}">
          <cx:tx>
            <cx:txData>
              <cx:f>'Public_data_VNExpress (4)'!$J$99</cx:f>
              <cx:v>PII 2024</cx:v>
            </cx:txData>
          </cx:tx>
          <cx:dataPt idx="0">
            <cx:spPr>
              <a:solidFill>
                <a:srgbClr val="0053A3"/>
              </a:solidFill>
            </cx:spPr>
          </cx:dataPt>
          <cx:dataLabels>
            <cx:txPr>
              <a:bodyPr spcFirstLastPara="1" vertOverflow="ellipsis" horzOverflow="overflow" wrap="square" lIns="0" tIns="0" rIns="0" bIns="0" anchor="ctr" anchorCtr="1"/>
              <a:lstStyle/>
              <a:p>
                <a:pPr algn="ctr" rtl="0">
                  <a:defRPr>
                    <a:solidFill>
                      <a:srgbClr val="FFFF00"/>
                    </a:solidFill>
                  </a:defRPr>
                </a:pPr>
                <a:endParaRPr lang="en-US" sz="900" b="0" i="0" u="none" strike="noStrike" baseline="0">
                  <a:solidFill>
                    <a:srgbClr val="FFFF00"/>
                  </a:solidFill>
                  <a:latin typeface="Arial"/>
                </a:endParaRPr>
              </a:p>
            </cx:txPr>
            <cx:visibility seriesName="0" categoryName="1" value="1"/>
            <cx:separator>, </cx:separator>
            <cx:dataLabel idx="0">
              <cx:txPr>
                <a:bodyPr spcFirstLastPara="1" vertOverflow="ellipsis" horzOverflow="overflow" wrap="square" lIns="0" tIns="0" rIns="0" bIns="0" anchor="ctr" anchorCtr="1"/>
                <a:lstStyle/>
                <a:p>
                  <a:pPr algn="ctr" rtl="0">
                    <a:defRPr sz="1300"/>
                  </a:pPr>
                  <a:r>
                    <a:rPr lang="en-US" sz="1300" b="0" i="0" u="none" strike="noStrike" baseline="0">
                      <a:solidFill>
                        <a:srgbClr val="FFFF00"/>
                      </a:solidFill>
                      <a:latin typeface="Arial"/>
                    </a:rPr>
                    <a:t>Quảng Bình, 010</a:t>
                  </a:r>
                </a:p>
              </cx:txPr>
            </cx:dataLabel>
            <cx:dataLabel idx="1">
              <cx:txPr>
                <a:bodyPr spcFirstLastPara="1" vertOverflow="ellipsis" horzOverflow="overflow" wrap="square" lIns="0" tIns="0" rIns="0" bIns="0" anchor="ctr" anchorCtr="1"/>
                <a:lstStyle/>
                <a:p>
                  <a:pPr algn="ctr" rtl="0">
                    <a:defRPr sz="1500"/>
                  </a:pPr>
                  <a:r>
                    <a:rPr lang="en-US" sz="1500" b="0" i="0" u="none" strike="noStrike" baseline="0">
                      <a:solidFill>
                        <a:srgbClr val="FFFF00"/>
                      </a:solidFill>
                      <a:latin typeface="Arial"/>
                    </a:rPr>
                    <a:t>DHMT, 024</a:t>
                  </a:r>
                </a:p>
              </cx:txPr>
            </cx:dataLabel>
            <cx:dataLabel idx="2">
              <cx:txPr>
                <a:bodyPr spcFirstLastPara="1" vertOverflow="ellipsis" horzOverflow="overflow" wrap="square" lIns="0" tIns="0" rIns="0" bIns="0" anchor="ctr" anchorCtr="1"/>
                <a:lstStyle/>
                <a:p>
                  <a:pPr algn="ctr" rtl="0">
                    <a:defRPr sz="1500"/>
                  </a:pPr>
                  <a:r>
                    <a:rPr lang="en-US" sz="1500" b="0" i="0" u="none" strike="noStrike" baseline="0">
                      <a:solidFill>
                        <a:srgbClr val="FFFF00"/>
                      </a:solidFill>
                      <a:latin typeface="Arial"/>
                    </a:rPr>
                    <a:t>Trung bình cả nước, 025</a:t>
                  </a:r>
                </a:p>
              </cx:txPr>
            </cx:dataLabel>
            <cx:dataLabel idx="3">
              <cx:txPr>
                <a:bodyPr spcFirstLastPara="1" vertOverflow="ellipsis" horzOverflow="overflow" wrap="square" lIns="0" tIns="0" rIns="0" bIns="0" anchor="ctr" anchorCtr="1"/>
                <a:lstStyle/>
                <a:p>
                  <a:pPr algn="ctr" rtl="0">
                    <a:defRPr sz="1500"/>
                  </a:pPr>
                  <a:r>
                    <a:rPr lang="en-US" sz="1500" b="0" i="0" u="none" strike="noStrike" baseline="0">
                      <a:solidFill>
                        <a:srgbClr val="FFFF00"/>
                      </a:solidFill>
                      <a:latin typeface="Arial"/>
                    </a:rPr>
                    <a:t>Top 30, 030</a:t>
                  </a:r>
                </a:p>
              </cx:txPr>
            </cx:dataLabel>
          </cx:dataLabels>
          <cx:dataId val="0"/>
        </cx:series>
      </cx:plotAreaRegion>
      <cx:axis id="0" hidden="1">
        <cx:catScaling gapWidth="0.0599999987"/>
        <cx:tickLabels/>
      </cx:axis>
    </cx:plotArea>
  </cx:chart>
  <cx:spPr>
    <a:solidFill>
      <a:schemeClr val="bg1">
        <a:lumMod val="95000"/>
      </a:schemeClr>
    </a:solidFill>
  </cx:spPr>
</cx: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withinLinear" id="15">
  <a:schemeClr val="accent2"/>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419">
  <cs:axisTitle>
    <cs:lnRef idx="0"/>
    <cs:fillRef idx="0"/>
    <cs:effectRef idx="0"/>
    <cs:fontRef idx="minor">
      <a:schemeClr val="tx1">
        <a:lumMod val="65000"/>
        <a:lumOff val="35000"/>
      </a:schemeClr>
    </cs:fontRef>
    <cs:defRPr sz="9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tx1">
        <a:lumMod val="65000"/>
        <a:lumOff val="35000"/>
      </a:schemeClr>
    </cs:fontRef>
    <cs:defRPr sz="9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40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wall>
</cs:chartStyle>
</file>

<file path=ppt/charts/style11.xml><?xml version="1.0" encoding="utf-8"?>
<cs:chartStyle xmlns:cs="http://schemas.microsoft.com/office/drawing/2012/chartStyle" xmlns:a="http://schemas.openxmlformats.org/drawingml/2006/main" id="419">
  <cs:axisTitle>
    <cs:lnRef idx="0"/>
    <cs:fillRef idx="0"/>
    <cs:effectRef idx="0"/>
    <cs:fontRef idx="minor">
      <a:schemeClr val="tx1">
        <a:lumMod val="65000"/>
        <a:lumOff val="35000"/>
      </a:schemeClr>
    </cs:fontRef>
    <cs:defRPr sz="9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tx1">
        <a:lumMod val="65000"/>
        <a:lumOff val="35000"/>
      </a:schemeClr>
    </cs:fontRef>
    <cs:defRPr sz="9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40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wall>
</cs:chartStyle>
</file>

<file path=ppt/charts/style12.xml><?xml version="1.0" encoding="utf-8"?>
<cs:chartStyle xmlns:cs="http://schemas.microsoft.com/office/drawing/2012/chartStyle" xmlns:a="http://schemas.openxmlformats.org/drawingml/2006/main" id="419">
  <cs:axisTitle>
    <cs:lnRef idx="0"/>
    <cs:fillRef idx="0"/>
    <cs:effectRef idx="0"/>
    <cs:fontRef idx="minor">
      <a:schemeClr val="tx1">
        <a:lumMod val="65000"/>
        <a:lumOff val="35000"/>
      </a:schemeClr>
    </cs:fontRef>
    <cs:defRPr sz="9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tx1">
        <a:lumMod val="65000"/>
        <a:lumOff val="35000"/>
      </a:schemeClr>
    </cs:fontRef>
    <cs:defRPr sz="9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40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wall>
</cs:chartStyle>
</file>

<file path=ppt/charts/style13.xml><?xml version="1.0" encoding="utf-8"?>
<cs:chartStyle xmlns:cs="http://schemas.microsoft.com/office/drawing/2012/chartStyle" xmlns:a="http://schemas.openxmlformats.org/drawingml/2006/main" id="419">
  <cs:axisTitle>
    <cs:lnRef idx="0"/>
    <cs:fillRef idx="0"/>
    <cs:effectRef idx="0"/>
    <cs:fontRef idx="minor">
      <a:schemeClr val="tx1">
        <a:lumMod val="65000"/>
        <a:lumOff val="35000"/>
      </a:schemeClr>
    </cs:fontRef>
    <cs:defRPr sz="9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tx1">
        <a:lumMod val="65000"/>
        <a:lumOff val="35000"/>
      </a:schemeClr>
    </cs:fontRef>
    <cs:defRPr sz="9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40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wall>
</cs:chartStyle>
</file>

<file path=ppt/charts/style14.xml><?xml version="1.0" encoding="utf-8"?>
<cs:chartStyle xmlns:cs="http://schemas.microsoft.com/office/drawing/2012/chartStyle" xmlns:a="http://schemas.openxmlformats.org/drawingml/2006/main" id="419">
  <cs:axisTitle>
    <cs:lnRef idx="0"/>
    <cs:fillRef idx="0"/>
    <cs:effectRef idx="0"/>
    <cs:fontRef idx="minor">
      <a:schemeClr val="tx1">
        <a:lumMod val="65000"/>
        <a:lumOff val="35000"/>
      </a:schemeClr>
    </cs:fontRef>
    <cs:defRPr sz="9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tx1">
        <a:lumMod val="65000"/>
        <a:lumOff val="35000"/>
      </a:schemeClr>
    </cs:fontRef>
    <cs:defRPr sz="9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40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419">
  <cs:axisTitle>
    <cs:lnRef idx="0"/>
    <cs:fillRef idx="0"/>
    <cs:effectRef idx="0"/>
    <cs:fontRef idx="minor">
      <a:schemeClr val="tx1">
        <a:lumMod val="65000"/>
        <a:lumOff val="35000"/>
      </a:schemeClr>
    </cs:fontRef>
    <cs:defRPr sz="9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tx1">
        <a:lumMod val="65000"/>
        <a:lumOff val="35000"/>
      </a:schemeClr>
    </cs:fontRef>
    <cs:defRPr sz="9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40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wall>
</cs:chartStyle>
</file>

<file path=ppt/charts/style6.xml><?xml version="1.0" encoding="utf-8"?>
<cs:chartStyle xmlns:cs="http://schemas.microsoft.com/office/drawing/2012/chartStyle" xmlns:a="http://schemas.openxmlformats.org/drawingml/2006/main" id="419">
  <cs:axisTitle>
    <cs:lnRef idx="0"/>
    <cs:fillRef idx="0"/>
    <cs:effectRef idx="0"/>
    <cs:fontRef idx="minor">
      <a:schemeClr val="tx1">
        <a:lumMod val="65000"/>
        <a:lumOff val="35000"/>
      </a:schemeClr>
    </cs:fontRef>
    <cs:defRPr sz="9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tx1">
        <a:lumMod val="65000"/>
        <a:lumOff val="35000"/>
      </a:schemeClr>
    </cs:fontRef>
    <cs:defRPr sz="9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40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wall>
</cs:chartStyle>
</file>

<file path=ppt/charts/style7.xml><?xml version="1.0" encoding="utf-8"?>
<cs:chartStyle xmlns:cs="http://schemas.microsoft.com/office/drawing/2012/chartStyle" xmlns:a="http://schemas.openxmlformats.org/drawingml/2006/main" id="419">
  <cs:axisTitle>
    <cs:lnRef idx="0"/>
    <cs:fillRef idx="0"/>
    <cs:effectRef idx="0"/>
    <cs:fontRef idx="minor">
      <a:schemeClr val="tx1">
        <a:lumMod val="65000"/>
        <a:lumOff val="35000"/>
      </a:schemeClr>
    </cs:fontRef>
    <cs:defRPr sz="9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tx1">
        <a:lumMod val="65000"/>
        <a:lumOff val="35000"/>
      </a:schemeClr>
    </cs:fontRef>
    <cs:defRPr sz="9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40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wall>
</cs:chartStyle>
</file>

<file path=ppt/charts/style8.xml><?xml version="1.0" encoding="utf-8"?>
<cs:chartStyle xmlns:cs="http://schemas.microsoft.com/office/drawing/2012/chartStyle" xmlns:a="http://schemas.openxmlformats.org/drawingml/2006/main" id="419">
  <cs:axisTitle>
    <cs:lnRef idx="0"/>
    <cs:fillRef idx="0"/>
    <cs:effectRef idx="0"/>
    <cs:fontRef idx="minor">
      <a:schemeClr val="tx1">
        <a:lumMod val="65000"/>
        <a:lumOff val="35000"/>
      </a:schemeClr>
    </cs:fontRef>
    <cs:defRPr sz="9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tx1">
        <a:lumMod val="65000"/>
        <a:lumOff val="35000"/>
      </a:schemeClr>
    </cs:fontRef>
    <cs:defRPr sz="9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40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wall>
</cs:chartStyle>
</file>

<file path=ppt/charts/style9.xml><?xml version="1.0" encoding="utf-8"?>
<cs:chartStyle xmlns:cs="http://schemas.microsoft.com/office/drawing/2012/chartStyle" xmlns:a="http://schemas.openxmlformats.org/drawingml/2006/main" id="419">
  <cs:axisTitle>
    <cs:lnRef idx="0"/>
    <cs:fillRef idx="0"/>
    <cs:effectRef idx="0"/>
    <cs:fontRef idx="minor">
      <a:schemeClr val="tx1">
        <a:lumMod val="65000"/>
        <a:lumOff val="35000"/>
      </a:schemeClr>
    </cs:fontRef>
    <cs:defRPr sz="9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tx1">
        <a:lumMod val="65000"/>
        <a:lumOff val="35000"/>
      </a:schemeClr>
    </cs:fontRef>
    <cs:defRPr sz="9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40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wall>
</cs:chartStyle>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E4DC069-88E5-444D-B883-95B66B9FBF49}" type="doc">
      <dgm:prSet loTypeId="urn:microsoft.com/office/officeart/2005/8/layout/vList6" loCatId="process" qsTypeId="urn:microsoft.com/office/officeart/2005/8/quickstyle/simple1" qsCatId="simple" csTypeId="urn:microsoft.com/office/officeart/2005/8/colors/colorful2" csCatId="colorful" phldr="1"/>
      <dgm:spPr/>
      <dgm:t>
        <a:bodyPr/>
        <a:lstStyle/>
        <a:p>
          <a:endParaRPr lang="en-US"/>
        </a:p>
      </dgm:t>
    </dgm:pt>
    <dgm:pt modelId="{4BB2C1C0-704F-4244-887C-16CED938C2C3}">
      <dgm:prSet phldrT="[Text]" custT="1"/>
      <dgm:spPr/>
      <dgm:t>
        <a:bodyPr/>
        <a:lstStyle/>
        <a:p>
          <a:r>
            <a:rPr lang="en-US" sz="1600" b="1" dirty="0" err="1">
              <a:effectLst/>
              <a:latin typeface="+mj-lt"/>
              <a:ea typeface="Calibri" panose="020F0502020204030204" pitchFamily="34" charset="0"/>
              <a:cs typeface="Calibri" panose="020F0502020204030204" pitchFamily="34" charset="0"/>
            </a:rPr>
            <a:t>Nghị</a:t>
          </a:r>
          <a:r>
            <a:rPr lang="en-US" sz="1600" b="1" dirty="0">
              <a:effectLst/>
              <a:latin typeface="+mj-lt"/>
              <a:ea typeface="Calibri" panose="020F0502020204030204" pitchFamily="34" charset="0"/>
              <a:cs typeface="Calibri" panose="020F0502020204030204" pitchFamily="34" charset="0"/>
            </a:rPr>
            <a:t> </a:t>
          </a:r>
          <a:r>
            <a:rPr lang="en-US" sz="1600" b="1" dirty="0" err="1">
              <a:effectLst/>
              <a:latin typeface="+mj-lt"/>
              <a:ea typeface="Calibri" panose="020F0502020204030204" pitchFamily="34" charset="0"/>
              <a:cs typeface="Calibri" panose="020F0502020204030204" pitchFamily="34" charset="0"/>
            </a:rPr>
            <a:t>quyết</a:t>
          </a:r>
          <a:r>
            <a:rPr lang="en-US" sz="1600" b="1" dirty="0">
              <a:effectLst/>
              <a:latin typeface="+mj-lt"/>
              <a:ea typeface="Calibri" panose="020F0502020204030204" pitchFamily="34" charset="0"/>
              <a:cs typeface="Calibri" panose="020F0502020204030204" pitchFamily="34" charset="0"/>
            </a:rPr>
            <a:t> 05-NQ/TW</a:t>
          </a:r>
          <a:endParaRPr lang="en-US" sz="1600" b="1" dirty="0">
            <a:latin typeface="+mj-lt"/>
          </a:endParaRPr>
        </a:p>
      </dgm:t>
    </dgm:pt>
    <dgm:pt modelId="{1504046E-AB73-4492-B1D0-548F33DEC57D}" type="parTrans" cxnId="{7C3D52C1-3C8A-4DBC-A1E4-F6AD0397B52E}">
      <dgm:prSet/>
      <dgm:spPr/>
      <dgm:t>
        <a:bodyPr/>
        <a:lstStyle/>
        <a:p>
          <a:endParaRPr lang="en-US"/>
        </a:p>
      </dgm:t>
    </dgm:pt>
    <dgm:pt modelId="{24531960-B09C-4C55-96A0-B6305F8399D0}" type="sibTrans" cxnId="{7C3D52C1-3C8A-4DBC-A1E4-F6AD0397B52E}">
      <dgm:prSet/>
      <dgm:spPr/>
      <dgm:t>
        <a:bodyPr/>
        <a:lstStyle/>
        <a:p>
          <a:endParaRPr lang="en-US"/>
        </a:p>
      </dgm:t>
    </dgm:pt>
    <dgm:pt modelId="{9916722A-06F0-4928-A749-3EFF0DE6E29C}">
      <dgm:prSet phldrT="[Text]" custT="1"/>
      <dgm:spPr/>
      <dgm:t>
        <a:bodyPr anchor="ctr"/>
        <a:lstStyle/>
        <a:p>
          <a:pPr algn="l"/>
          <a:r>
            <a:rPr lang="en-US" sz="1400" b="0" i="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Chuyển</a:t>
          </a:r>
          <a:r>
            <a:rPr lang="en-US" sz="1400" b="0" i="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r>
            <a:rPr lang="en-US" sz="1400" b="0" i="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dần</a:t>
          </a:r>
          <a:r>
            <a:rPr lang="en-US" sz="1400" b="0" i="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r>
            <a:rPr lang="en-US" sz="1400" b="0" i="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từ</a:t>
          </a:r>
          <a:r>
            <a:rPr lang="en-US" sz="1400" b="0" i="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r>
            <a:rPr lang="en-US" sz="1400" b="0" i="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dựa</a:t>
          </a:r>
          <a:r>
            <a:rPr lang="en-US" sz="1400" b="0" i="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r>
            <a:rPr lang="en-US" sz="1400" b="0" i="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vào</a:t>
          </a:r>
          <a:r>
            <a:rPr lang="en-US" sz="1400" b="0" i="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r>
            <a:rPr lang="en-US" sz="1400" b="0" i="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gia</a:t>
          </a:r>
          <a:r>
            <a:rPr lang="en-US" sz="1400" b="0" i="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r>
            <a:rPr lang="en-US" sz="1400" b="0" i="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tăng</a:t>
          </a:r>
          <a:r>
            <a:rPr lang="en-US" sz="1400" b="0" i="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r>
            <a:rPr lang="en-US" sz="1400" b="0" i="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số</a:t>
          </a:r>
          <a:r>
            <a:rPr lang="en-US" sz="1400" b="0" i="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r>
            <a:rPr lang="en-US" sz="1400" b="0" i="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lượng</a:t>
          </a:r>
          <a:r>
            <a:rPr lang="en-US" sz="1400" b="0" i="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r>
            <a:rPr lang="en-US" sz="1400" b="0" i="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các</a:t>
          </a:r>
          <a:r>
            <a:rPr lang="en-US" sz="1400" b="0" i="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r>
            <a:rPr lang="en-US" sz="1400" b="0" i="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yếu</a:t>
          </a:r>
          <a:r>
            <a:rPr lang="en-US" sz="1400" b="0" i="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r>
            <a:rPr lang="en-US" sz="1400" b="0" i="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tố</a:t>
          </a:r>
          <a:r>
            <a:rPr lang="en-US" sz="1400" b="0" i="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r>
            <a:rPr lang="en-US" sz="1400" b="0" i="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đầu</a:t>
          </a:r>
          <a:r>
            <a:rPr lang="en-US" sz="1400" b="0" i="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r>
            <a:rPr lang="en-US" sz="1400" b="0" i="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vào</a:t>
          </a:r>
          <a:r>
            <a:rPr lang="en-US" sz="1400" b="0" i="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r>
            <a:rPr lang="en-US" sz="1400" b="0" i="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của</a:t>
          </a:r>
          <a:r>
            <a:rPr lang="en-US" sz="1400" b="0" i="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r>
            <a:rPr lang="en-US" sz="1400" b="0" i="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sản</a:t>
          </a:r>
          <a:r>
            <a:rPr lang="en-US" sz="1400" b="0" i="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r>
            <a:rPr lang="en-US" sz="1400" b="0" i="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xuất</a:t>
          </a:r>
          <a:r>
            <a:rPr lang="en-US" sz="1400" b="0" i="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sang </a:t>
          </a:r>
          <a:r>
            <a:rPr lang="en-US" sz="1400" b="1" i="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dựa</a:t>
          </a:r>
          <a:r>
            <a:rPr lang="en-US" sz="1400" b="1" i="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r>
            <a:rPr lang="en-US" sz="1400" b="1" i="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vào</a:t>
          </a:r>
          <a:r>
            <a:rPr lang="en-US" sz="1400" b="1" i="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r>
            <a:rPr lang="en-US" sz="1400" b="1" i="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tăng</a:t>
          </a:r>
          <a:r>
            <a:rPr lang="en-US" sz="1400" b="1" i="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r>
            <a:rPr lang="en-US" sz="1400" b="1" i="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năng</a:t>
          </a:r>
          <a:r>
            <a:rPr lang="en-US" sz="1400" b="1" i="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r>
            <a:rPr lang="en-US" sz="1400" b="1" i="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suất</a:t>
          </a:r>
          <a:r>
            <a:rPr lang="en-US" sz="1400" b="1" i="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r>
            <a:rPr lang="en-US" sz="1400" b="1" i="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chất</a:t>
          </a:r>
          <a:r>
            <a:rPr lang="en-US" sz="1400" b="1" i="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r>
            <a:rPr lang="en-US" sz="1400" b="1" i="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lượng</a:t>
          </a:r>
          <a:r>
            <a:rPr lang="en-US" sz="1400" b="1" i="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r>
            <a:rPr lang="en-US" sz="1400" b="1" i="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lao</a:t>
          </a:r>
          <a:r>
            <a:rPr lang="en-US" sz="1400" b="1" i="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r>
            <a:rPr lang="en-US" sz="1400" b="1" i="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động</a:t>
          </a:r>
          <a:r>
            <a:rPr lang="en-US" sz="1400" b="1" i="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r>
            <a:rPr lang="en-US" sz="1400" b="1" i="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ứng</a:t>
          </a:r>
          <a:r>
            <a:rPr lang="en-US" sz="1400" b="1" i="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r>
            <a:rPr lang="en-US" sz="1400" b="1" i="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dụng</a:t>
          </a:r>
          <a:r>
            <a:rPr lang="en-US" sz="1400" b="1" i="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KHCN&amp;ĐMST</a:t>
          </a:r>
          <a:endParaRPr lang="en-US" sz="1400" dirty="0">
            <a:solidFill>
              <a:srgbClr val="0070C0"/>
            </a:solidFill>
            <a:latin typeface="Calibri" panose="020F0502020204030204" pitchFamily="34" charset="0"/>
            <a:cs typeface="Calibri" panose="020F0502020204030204" pitchFamily="34" charset="0"/>
          </a:endParaRPr>
        </a:p>
      </dgm:t>
    </dgm:pt>
    <dgm:pt modelId="{6ADEC44B-898B-44D6-9EF1-3AB9E6D5EBED}" type="parTrans" cxnId="{DCA81EEF-507D-4B4E-AEA1-07733BDAE345}">
      <dgm:prSet/>
      <dgm:spPr/>
      <dgm:t>
        <a:bodyPr/>
        <a:lstStyle/>
        <a:p>
          <a:endParaRPr lang="en-US"/>
        </a:p>
      </dgm:t>
    </dgm:pt>
    <dgm:pt modelId="{CFF980BA-3D08-4440-B613-E377847B9A55}" type="sibTrans" cxnId="{DCA81EEF-507D-4B4E-AEA1-07733BDAE345}">
      <dgm:prSet/>
      <dgm:spPr/>
      <dgm:t>
        <a:bodyPr/>
        <a:lstStyle/>
        <a:p>
          <a:endParaRPr lang="en-US"/>
        </a:p>
      </dgm:t>
    </dgm:pt>
    <dgm:pt modelId="{C9CDCCE8-C861-4B25-A134-9F8FAA1E8053}">
      <dgm:prSet phldrT="[Text]" custT="1"/>
      <dgm:spPr/>
      <dgm:t>
        <a:bodyPr/>
        <a:lstStyle/>
        <a:p>
          <a:pPr>
            <a:spcAft>
              <a:spcPts val="0"/>
            </a:spcAft>
          </a:pPr>
          <a:r>
            <a:rPr lang="en-US" sz="1600" b="1" dirty="0" err="1">
              <a:latin typeface="+mj-lt"/>
            </a:rPr>
            <a:t>Chiến</a:t>
          </a:r>
          <a:r>
            <a:rPr lang="en-US" sz="1600" b="1" dirty="0">
              <a:latin typeface="+mj-lt"/>
            </a:rPr>
            <a:t> </a:t>
          </a:r>
          <a:r>
            <a:rPr lang="en-US" sz="1600" b="1" dirty="0" err="1">
              <a:latin typeface="+mj-lt"/>
            </a:rPr>
            <a:t>lược</a:t>
          </a:r>
          <a:r>
            <a:rPr lang="en-US" sz="1600" b="1" dirty="0">
              <a:latin typeface="+mj-lt"/>
            </a:rPr>
            <a:t> </a:t>
          </a:r>
        </a:p>
        <a:p>
          <a:pPr>
            <a:spcAft>
              <a:spcPts val="0"/>
            </a:spcAft>
          </a:pPr>
          <a:r>
            <a:rPr lang="en-US" sz="1600" b="1" dirty="0" err="1">
              <a:latin typeface="+mj-lt"/>
            </a:rPr>
            <a:t>phát</a:t>
          </a:r>
          <a:r>
            <a:rPr lang="en-US" sz="1600" b="1" dirty="0">
              <a:latin typeface="+mj-lt"/>
            </a:rPr>
            <a:t> </a:t>
          </a:r>
          <a:r>
            <a:rPr lang="en-US" sz="1600" b="1" dirty="0" err="1">
              <a:latin typeface="+mj-lt"/>
            </a:rPr>
            <a:t>triển</a:t>
          </a:r>
          <a:r>
            <a:rPr lang="en-US" sz="1600" b="1" dirty="0">
              <a:latin typeface="+mj-lt"/>
            </a:rPr>
            <a:t> KT-XH </a:t>
          </a:r>
          <a:r>
            <a:rPr lang="en-US" sz="1600" b="1" dirty="0" err="1">
              <a:latin typeface="+mj-lt"/>
            </a:rPr>
            <a:t>giai</a:t>
          </a:r>
          <a:r>
            <a:rPr lang="en-US" sz="1600" b="1" dirty="0">
              <a:latin typeface="+mj-lt"/>
            </a:rPr>
            <a:t> </a:t>
          </a:r>
          <a:r>
            <a:rPr lang="en-US" sz="1600" b="1" dirty="0" err="1">
              <a:latin typeface="+mj-lt"/>
            </a:rPr>
            <a:t>đoạn</a:t>
          </a:r>
          <a:r>
            <a:rPr lang="en-US" sz="1600" b="1" dirty="0">
              <a:latin typeface="+mj-lt"/>
            </a:rPr>
            <a:t> 2021-2030</a:t>
          </a:r>
        </a:p>
      </dgm:t>
    </dgm:pt>
    <dgm:pt modelId="{1E5E8319-B943-49FB-A763-CCB9D101354D}" type="parTrans" cxnId="{5268E278-92FA-491C-B0C3-941AB0AC1AEC}">
      <dgm:prSet/>
      <dgm:spPr/>
      <dgm:t>
        <a:bodyPr/>
        <a:lstStyle/>
        <a:p>
          <a:endParaRPr lang="en-US"/>
        </a:p>
      </dgm:t>
    </dgm:pt>
    <dgm:pt modelId="{BE1A432E-2BCE-4A02-94F1-B475910605AC}" type="sibTrans" cxnId="{5268E278-92FA-491C-B0C3-941AB0AC1AEC}">
      <dgm:prSet/>
      <dgm:spPr/>
      <dgm:t>
        <a:bodyPr/>
        <a:lstStyle/>
        <a:p>
          <a:endParaRPr lang="en-US"/>
        </a:p>
      </dgm:t>
    </dgm:pt>
    <dgm:pt modelId="{0611A0D0-6865-4D31-8EA7-51478722617E}">
      <dgm:prSet phldrT="[Text]" custT="1"/>
      <dgm:spPr/>
      <dgm:t>
        <a:bodyPr anchor="ctr"/>
        <a:lstStyle/>
        <a:p>
          <a:pPr algn="l"/>
          <a:r>
            <a:rPr lang="it-IT" sz="1400" b="1" i="0" spc="-15"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Xác định rõ các chỉ tiêu, chương trình hành động để ứng dụng và phát triển KHCN&amp;ĐMST trong mọi mặt hoạt động ở các cấp, các ngành, địa phương</a:t>
          </a:r>
          <a:endParaRPr lang="en-US" sz="1200" dirty="0">
            <a:solidFill>
              <a:srgbClr val="0070C0"/>
            </a:solidFill>
            <a:latin typeface="Calibri" panose="020F0502020204030204" pitchFamily="34" charset="0"/>
            <a:cs typeface="Calibri" panose="020F0502020204030204" pitchFamily="34" charset="0"/>
          </a:endParaRPr>
        </a:p>
      </dgm:t>
    </dgm:pt>
    <dgm:pt modelId="{B8DE0A60-367E-438A-8A25-AFAF8AB7DFC1}" type="parTrans" cxnId="{EB04E177-E8AD-4C13-A565-12C5061D8686}">
      <dgm:prSet/>
      <dgm:spPr/>
      <dgm:t>
        <a:bodyPr/>
        <a:lstStyle/>
        <a:p>
          <a:endParaRPr lang="en-US"/>
        </a:p>
      </dgm:t>
    </dgm:pt>
    <dgm:pt modelId="{4CF36AA6-C0F1-4A5F-8C76-3226A103B6C7}" type="sibTrans" cxnId="{EB04E177-E8AD-4C13-A565-12C5061D8686}">
      <dgm:prSet/>
      <dgm:spPr/>
      <dgm:t>
        <a:bodyPr/>
        <a:lstStyle/>
        <a:p>
          <a:endParaRPr lang="en-US"/>
        </a:p>
      </dgm:t>
    </dgm:pt>
    <dgm:pt modelId="{1F0656A5-25D9-49C0-B650-26A936C4BCFA}">
      <dgm:prSet phldrT="[Text]" custT="1"/>
      <dgm:spPr/>
      <dgm:t>
        <a:bodyPr/>
        <a:lstStyle/>
        <a:p>
          <a:pPr>
            <a:spcAft>
              <a:spcPts val="0"/>
            </a:spcAft>
          </a:pPr>
          <a:r>
            <a:rPr lang="en-US" sz="1600" b="1" dirty="0" err="1">
              <a:latin typeface="+mj-lt"/>
            </a:rPr>
            <a:t>Chiến</a:t>
          </a:r>
          <a:r>
            <a:rPr lang="en-US" sz="1600" b="1" dirty="0">
              <a:latin typeface="+mj-lt"/>
            </a:rPr>
            <a:t> </a:t>
          </a:r>
          <a:r>
            <a:rPr lang="en-US" sz="1600" b="1" dirty="0" err="1">
              <a:latin typeface="+mj-lt"/>
            </a:rPr>
            <a:t>lược</a:t>
          </a:r>
          <a:r>
            <a:rPr lang="en-US" sz="1600" b="1" dirty="0">
              <a:latin typeface="+mj-lt"/>
            </a:rPr>
            <a:t> </a:t>
          </a:r>
        </a:p>
        <a:p>
          <a:pPr>
            <a:spcAft>
              <a:spcPts val="0"/>
            </a:spcAft>
          </a:pPr>
          <a:r>
            <a:rPr lang="en-US" sz="1600" b="1" dirty="0" err="1">
              <a:latin typeface="+mj-lt"/>
            </a:rPr>
            <a:t>phát</a:t>
          </a:r>
          <a:r>
            <a:rPr lang="en-US" sz="1600" b="1" dirty="0">
              <a:latin typeface="+mj-lt"/>
            </a:rPr>
            <a:t> </a:t>
          </a:r>
          <a:r>
            <a:rPr lang="en-US" sz="1600" b="1" dirty="0" err="1">
              <a:latin typeface="+mj-lt"/>
            </a:rPr>
            <a:t>triển</a:t>
          </a:r>
          <a:r>
            <a:rPr lang="en-US" sz="1600" b="1" dirty="0">
              <a:latin typeface="+mj-lt"/>
            </a:rPr>
            <a:t> KHCN&amp;ĐMST </a:t>
          </a:r>
          <a:r>
            <a:rPr lang="en-US" sz="1600" b="1" dirty="0" err="1">
              <a:latin typeface="+mj-lt"/>
            </a:rPr>
            <a:t>đến</a:t>
          </a:r>
          <a:r>
            <a:rPr lang="en-US" sz="1600" b="1" dirty="0">
              <a:latin typeface="+mj-lt"/>
            </a:rPr>
            <a:t> 2030</a:t>
          </a:r>
        </a:p>
      </dgm:t>
    </dgm:pt>
    <dgm:pt modelId="{AD906540-218D-419A-91BE-B010B5D219AD}" type="parTrans" cxnId="{7A2E7051-E551-412D-85B0-0325584A2199}">
      <dgm:prSet/>
      <dgm:spPr/>
      <dgm:t>
        <a:bodyPr/>
        <a:lstStyle/>
        <a:p>
          <a:endParaRPr lang="en-US"/>
        </a:p>
      </dgm:t>
    </dgm:pt>
    <dgm:pt modelId="{ECAD1CD0-AEBF-431D-9DB8-097A988F42A0}" type="sibTrans" cxnId="{7A2E7051-E551-412D-85B0-0325584A2199}">
      <dgm:prSet/>
      <dgm:spPr/>
      <dgm:t>
        <a:bodyPr/>
        <a:lstStyle/>
        <a:p>
          <a:endParaRPr lang="en-US"/>
        </a:p>
      </dgm:t>
    </dgm:pt>
    <dgm:pt modelId="{07535656-D1EC-4BC1-9AAA-1DAD8F5CE600}">
      <dgm:prSet phldrT="[Text]" custT="1"/>
      <dgm:spPr/>
      <dgm:t>
        <a:bodyPr/>
        <a:lstStyle/>
        <a:p>
          <a:pPr algn="l"/>
          <a:r>
            <a:rPr lang="it-IT" sz="1400" i="0" spc="-30" baseline="0" dirty="0">
              <a:solidFill>
                <a:srgbClr val="0070C0"/>
              </a:solidFill>
              <a:latin typeface="Calibri" panose="020F0502020204030204" pitchFamily="34" charset="0"/>
              <a:cs typeface="Calibri" panose="020F0502020204030204" pitchFamily="34" charset="0"/>
            </a:rPr>
            <a:t>Phát triển KHCN&amp;ĐMST là quốc sách hàng đầu, đóng vai trò đột phá chiến lược trong giai đoạn mới; là </a:t>
          </a:r>
          <a:r>
            <a:rPr lang="it-IT" sz="1400" b="1" i="0" spc="-30" baseline="0" dirty="0">
              <a:solidFill>
                <a:srgbClr val="0070C0"/>
              </a:solidFill>
              <a:latin typeface="Calibri" panose="020F0502020204030204" pitchFamily="34" charset="0"/>
              <a:cs typeface="Calibri" panose="020F0502020204030204" pitchFamily="34" charset="0"/>
            </a:rPr>
            <a:t>động lực chính để thúc đẩy tăng trưởng, tạo bứt phá về năng suất, chất lượng, hiệu quả</a:t>
          </a:r>
          <a:r>
            <a:rPr lang="it-IT" sz="1400" i="0" spc="-30" baseline="0" dirty="0">
              <a:solidFill>
                <a:srgbClr val="0070C0"/>
              </a:solidFill>
              <a:latin typeface="Calibri" panose="020F0502020204030204" pitchFamily="34" charset="0"/>
              <a:cs typeface="Calibri" panose="020F0502020204030204" pitchFamily="34" charset="0"/>
            </a:rPr>
            <a:t>; là nhân tố quyết định </a:t>
          </a:r>
          <a:r>
            <a:rPr lang="it-IT" sz="1400" b="1" i="0" spc="-30" baseline="0" dirty="0">
              <a:solidFill>
                <a:srgbClr val="0070C0"/>
              </a:solidFill>
              <a:latin typeface="Calibri" panose="020F0502020204030204" pitchFamily="34" charset="0"/>
              <a:cs typeface="Calibri" panose="020F0502020204030204" pitchFamily="34" charset="0"/>
            </a:rPr>
            <a:t>nâng cao năng lực cạnh tranh </a:t>
          </a:r>
          <a:r>
            <a:rPr lang="it-IT" sz="1400" i="0" spc="-30" baseline="0" dirty="0">
              <a:solidFill>
                <a:srgbClr val="0070C0"/>
              </a:solidFill>
              <a:latin typeface="Calibri" panose="020F0502020204030204" pitchFamily="34" charset="0"/>
              <a:cs typeface="Calibri" panose="020F0502020204030204" pitchFamily="34" charset="0"/>
            </a:rPr>
            <a:t>của quốc gia, các ngành, lĩnh vực KT-XH, </a:t>
          </a:r>
          <a:r>
            <a:rPr lang="it-IT" sz="1400" b="1" i="0" spc="-30" baseline="0" dirty="0">
              <a:solidFill>
                <a:srgbClr val="0070C0"/>
              </a:solidFill>
              <a:latin typeface="Calibri" panose="020F0502020204030204" pitchFamily="34" charset="0"/>
              <a:cs typeface="Calibri" panose="020F0502020204030204" pitchFamily="34" charset="0"/>
            </a:rPr>
            <a:t>địa phương</a:t>
          </a:r>
          <a:r>
            <a:rPr lang="it-IT" sz="1400" i="0" spc="-30" baseline="0" dirty="0">
              <a:solidFill>
                <a:srgbClr val="0070C0"/>
              </a:solidFill>
              <a:latin typeface="Calibri" panose="020F0502020204030204" pitchFamily="34" charset="0"/>
              <a:cs typeface="Calibri" panose="020F0502020204030204" pitchFamily="34" charset="0"/>
            </a:rPr>
            <a:t> </a:t>
          </a:r>
          <a:r>
            <a:rPr lang="it-IT" sz="1400" i="0" spc="-30" dirty="0">
              <a:solidFill>
                <a:srgbClr val="0070C0"/>
              </a:solidFill>
              <a:latin typeface="Calibri" panose="020F0502020204030204" pitchFamily="34" charset="0"/>
              <a:cs typeface="Calibri" panose="020F0502020204030204" pitchFamily="34" charset="0"/>
            </a:rPr>
            <a:t>và doanh nghiệp</a:t>
          </a:r>
          <a:endParaRPr lang="en-US" sz="1400" i="0" spc="-30" dirty="0">
            <a:solidFill>
              <a:srgbClr val="0070C0"/>
            </a:solidFill>
            <a:latin typeface="Calibri" panose="020F0502020204030204" pitchFamily="34" charset="0"/>
            <a:cs typeface="Calibri" panose="020F0502020204030204" pitchFamily="34" charset="0"/>
          </a:endParaRPr>
        </a:p>
      </dgm:t>
    </dgm:pt>
    <dgm:pt modelId="{A976DFC5-37D1-4FFC-AAF4-8C424E8BEF43}" type="parTrans" cxnId="{417ED3AE-C1FA-4ED8-A19E-36C037A7C5D1}">
      <dgm:prSet/>
      <dgm:spPr/>
      <dgm:t>
        <a:bodyPr/>
        <a:lstStyle/>
        <a:p>
          <a:endParaRPr lang="en-US"/>
        </a:p>
      </dgm:t>
    </dgm:pt>
    <dgm:pt modelId="{4796AAF4-1170-4245-BCC8-6C3490F207C7}" type="sibTrans" cxnId="{417ED3AE-C1FA-4ED8-A19E-36C037A7C5D1}">
      <dgm:prSet/>
      <dgm:spPr/>
      <dgm:t>
        <a:bodyPr/>
        <a:lstStyle/>
        <a:p>
          <a:endParaRPr lang="en-US"/>
        </a:p>
      </dgm:t>
    </dgm:pt>
    <dgm:pt modelId="{89B1E5DF-EC96-43FA-88D1-2CAB3FBC04B7}" type="pres">
      <dgm:prSet presAssocID="{EE4DC069-88E5-444D-B883-95B66B9FBF49}" presName="Name0" presStyleCnt="0">
        <dgm:presLayoutVars>
          <dgm:dir/>
          <dgm:animLvl val="lvl"/>
          <dgm:resizeHandles/>
        </dgm:presLayoutVars>
      </dgm:prSet>
      <dgm:spPr/>
    </dgm:pt>
    <dgm:pt modelId="{9F0982D5-36C9-4429-A425-7F91A33CE402}" type="pres">
      <dgm:prSet presAssocID="{4BB2C1C0-704F-4244-887C-16CED938C2C3}" presName="linNode" presStyleCnt="0"/>
      <dgm:spPr/>
    </dgm:pt>
    <dgm:pt modelId="{6ED17E76-4823-4771-9826-D00DDA4C44AB}" type="pres">
      <dgm:prSet presAssocID="{4BB2C1C0-704F-4244-887C-16CED938C2C3}" presName="parentShp" presStyleLbl="node1" presStyleIdx="0" presStyleCnt="3" custScaleX="63912" custScaleY="81054" custLinFactNeighborX="-2790" custLinFactNeighborY="-1285">
        <dgm:presLayoutVars>
          <dgm:bulletEnabled val="1"/>
        </dgm:presLayoutVars>
      </dgm:prSet>
      <dgm:spPr/>
    </dgm:pt>
    <dgm:pt modelId="{9C87A694-CF83-4CDC-B773-D246F3B841DC}" type="pres">
      <dgm:prSet presAssocID="{4BB2C1C0-704F-4244-887C-16CED938C2C3}" presName="childShp" presStyleLbl="bgAccFollowNode1" presStyleIdx="0" presStyleCnt="3" custScaleX="113571" custScaleY="81054" custLinFactNeighborX="-2188">
        <dgm:presLayoutVars>
          <dgm:bulletEnabled val="1"/>
        </dgm:presLayoutVars>
      </dgm:prSet>
      <dgm:spPr/>
    </dgm:pt>
    <dgm:pt modelId="{4EE58645-648C-4609-921B-9777FB5CFA06}" type="pres">
      <dgm:prSet presAssocID="{24531960-B09C-4C55-96A0-B6305F8399D0}" presName="spacing" presStyleCnt="0"/>
      <dgm:spPr/>
    </dgm:pt>
    <dgm:pt modelId="{0B532003-9F21-4E47-AB0A-05E412E770F5}" type="pres">
      <dgm:prSet presAssocID="{C9CDCCE8-C861-4B25-A134-9F8FAA1E8053}" presName="linNode" presStyleCnt="0"/>
      <dgm:spPr/>
    </dgm:pt>
    <dgm:pt modelId="{67C8590F-0E88-4E39-9E18-F036D4EBECCF}" type="pres">
      <dgm:prSet presAssocID="{C9CDCCE8-C861-4B25-A134-9F8FAA1E8053}" presName="parentShp" presStyleLbl="node1" presStyleIdx="1" presStyleCnt="3" custScaleX="63912" custScaleY="75307" custLinFactNeighborX="-2790" custLinFactNeighborY="-1285">
        <dgm:presLayoutVars>
          <dgm:bulletEnabled val="1"/>
        </dgm:presLayoutVars>
      </dgm:prSet>
      <dgm:spPr/>
    </dgm:pt>
    <dgm:pt modelId="{A7D98EE8-CB37-437D-9E00-1E5A3CD4E63A}" type="pres">
      <dgm:prSet presAssocID="{C9CDCCE8-C861-4B25-A134-9F8FAA1E8053}" presName="childShp" presStyleLbl="bgAccFollowNode1" presStyleIdx="1" presStyleCnt="3" custScaleX="113571" custScaleY="75307" custLinFactNeighborX="-2188">
        <dgm:presLayoutVars>
          <dgm:bulletEnabled val="1"/>
        </dgm:presLayoutVars>
      </dgm:prSet>
      <dgm:spPr/>
    </dgm:pt>
    <dgm:pt modelId="{AE393BEE-705D-42B1-8DC3-F699CE891DF3}" type="pres">
      <dgm:prSet presAssocID="{BE1A432E-2BCE-4A02-94F1-B475910605AC}" presName="spacing" presStyleCnt="0"/>
      <dgm:spPr/>
    </dgm:pt>
    <dgm:pt modelId="{09300960-3171-462F-A9F9-67B4E073F7CB}" type="pres">
      <dgm:prSet presAssocID="{1F0656A5-25D9-49C0-B650-26A936C4BCFA}" presName="linNode" presStyleCnt="0"/>
      <dgm:spPr/>
    </dgm:pt>
    <dgm:pt modelId="{B684AEE0-4F88-4638-8E8E-0B81748E06FD}" type="pres">
      <dgm:prSet presAssocID="{1F0656A5-25D9-49C0-B650-26A936C4BCFA}" presName="parentShp" presStyleLbl="node1" presStyleIdx="2" presStyleCnt="3" custScaleX="63912" custScaleY="132413" custLinFactNeighborX="-2793" custLinFactNeighborY="-1285">
        <dgm:presLayoutVars>
          <dgm:bulletEnabled val="1"/>
        </dgm:presLayoutVars>
      </dgm:prSet>
      <dgm:spPr/>
    </dgm:pt>
    <dgm:pt modelId="{A5D53E21-844E-4BBE-8C68-C0419A0107A2}" type="pres">
      <dgm:prSet presAssocID="{1F0656A5-25D9-49C0-B650-26A936C4BCFA}" presName="childShp" presStyleLbl="bgAccFollowNode1" presStyleIdx="2" presStyleCnt="3" custScaleX="113571" custScaleY="117149" custLinFactNeighborX="-2191">
        <dgm:presLayoutVars>
          <dgm:bulletEnabled val="1"/>
        </dgm:presLayoutVars>
      </dgm:prSet>
      <dgm:spPr/>
    </dgm:pt>
  </dgm:ptLst>
  <dgm:cxnLst>
    <dgm:cxn modelId="{233E060E-DB04-49C3-8BAF-1E8A1E96489E}" type="presOf" srcId="{1F0656A5-25D9-49C0-B650-26A936C4BCFA}" destId="{B684AEE0-4F88-4638-8E8E-0B81748E06FD}" srcOrd="0" destOrd="0" presId="urn:microsoft.com/office/officeart/2005/8/layout/vList6"/>
    <dgm:cxn modelId="{46497725-97BB-4995-81B9-427D0A647230}" type="presOf" srcId="{9916722A-06F0-4928-A749-3EFF0DE6E29C}" destId="{9C87A694-CF83-4CDC-B773-D246F3B841DC}" srcOrd="0" destOrd="0" presId="urn:microsoft.com/office/officeart/2005/8/layout/vList6"/>
    <dgm:cxn modelId="{BF787A4F-9A89-4C6E-9F25-5A5CDF3BC5A0}" type="presOf" srcId="{0611A0D0-6865-4D31-8EA7-51478722617E}" destId="{A7D98EE8-CB37-437D-9E00-1E5A3CD4E63A}" srcOrd="0" destOrd="0" presId="urn:microsoft.com/office/officeart/2005/8/layout/vList6"/>
    <dgm:cxn modelId="{7A2E7051-E551-412D-85B0-0325584A2199}" srcId="{EE4DC069-88E5-444D-B883-95B66B9FBF49}" destId="{1F0656A5-25D9-49C0-B650-26A936C4BCFA}" srcOrd="2" destOrd="0" parTransId="{AD906540-218D-419A-91BE-B010B5D219AD}" sibTransId="{ECAD1CD0-AEBF-431D-9DB8-097A988F42A0}"/>
    <dgm:cxn modelId="{EB04E177-E8AD-4C13-A565-12C5061D8686}" srcId="{C9CDCCE8-C861-4B25-A134-9F8FAA1E8053}" destId="{0611A0D0-6865-4D31-8EA7-51478722617E}" srcOrd="0" destOrd="0" parTransId="{B8DE0A60-367E-438A-8A25-AFAF8AB7DFC1}" sibTransId="{4CF36AA6-C0F1-4A5F-8C76-3226A103B6C7}"/>
    <dgm:cxn modelId="{5268E278-92FA-491C-B0C3-941AB0AC1AEC}" srcId="{EE4DC069-88E5-444D-B883-95B66B9FBF49}" destId="{C9CDCCE8-C861-4B25-A134-9F8FAA1E8053}" srcOrd="1" destOrd="0" parTransId="{1E5E8319-B943-49FB-A763-CCB9D101354D}" sibTransId="{BE1A432E-2BCE-4A02-94F1-B475910605AC}"/>
    <dgm:cxn modelId="{09359CA2-4DDD-4FDA-B61E-158482C2FBB3}" type="presOf" srcId="{EE4DC069-88E5-444D-B883-95B66B9FBF49}" destId="{89B1E5DF-EC96-43FA-88D1-2CAB3FBC04B7}" srcOrd="0" destOrd="0" presId="urn:microsoft.com/office/officeart/2005/8/layout/vList6"/>
    <dgm:cxn modelId="{417ED3AE-C1FA-4ED8-A19E-36C037A7C5D1}" srcId="{1F0656A5-25D9-49C0-B650-26A936C4BCFA}" destId="{07535656-D1EC-4BC1-9AAA-1DAD8F5CE600}" srcOrd="0" destOrd="0" parTransId="{A976DFC5-37D1-4FFC-AAF4-8C424E8BEF43}" sibTransId="{4796AAF4-1170-4245-BCC8-6C3490F207C7}"/>
    <dgm:cxn modelId="{7C3D52C1-3C8A-4DBC-A1E4-F6AD0397B52E}" srcId="{EE4DC069-88E5-444D-B883-95B66B9FBF49}" destId="{4BB2C1C0-704F-4244-887C-16CED938C2C3}" srcOrd="0" destOrd="0" parTransId="{1504046E-AB73-4492-B1D0-548F33DEC57D}" sibTransId="{24531960-B09C-4C55-96A0-B6305F8399D0}"/>
    <dgm:cxn modelId="{36B7E0C7-47E0-450A-842C-D2DF7DEAABE1}" type="presOf" srcId="{4BB2C1C0-704F-4244-887C-16CED938C2C3}" destId="{6ED17E76-4823-4771-9826-D00DDA4C44AB}" srcOrd="0" destOrd="0" presId="urn:microsoft.com/office/officeart/2005/8/layout/vList6"/>
    <dgm:cxn modelId="{DA6DC5E3-5F9D-4620-A0C1-33EAB11ABFEF}" type="presOf" srcId="{07535656-D1EC-4BC1-9AAA-1DAD8F5CE600}" destId="{A5D53E21-844E-4BBE-8C68-C0419A0107A2}" srcOrd="0" destOrd="0" presId="urn:microsoft.com/office/officeart/2005/8/layout/vList6"/>
    <dgm:cxn modelId="{DCA81EEF-507D-4B4E-AEA1-07733BDAE345}" srcId="{4BB2C1C0-704F-4244-887C-16CED938C2C3}" destId="{9916722A-06F0-4928-A749-3EFF0DE6E29C}" srcOrd="0" destOrd="0" parTransId="{6ADEC44B-898B-44D6-9EF1-3AB9E6D5EBED}" sibTransId="{CFF980BA-3D08-4440-B613-E377847B9A55}"/>
    <dgm:cxn modelId="{C977C9FD-08FE-4FA3-8A55-24B8163D5991}" type="presOf" srcId="{C9CDCCE8-C861-4B25-A134-9F8FAA1E8053}" destId="{67C8590F-0E88-4E39-9E18-F036D4EBECCF}" srcOrd="0" destOrd="0" presId="urn:microsoft.com/office/officeart/2005/8/layout/vList6"/>
    <dgm:cxn modelId="{477C77B6-8B17-4F2E-A160-78241ED5307C}" type="presParOf" srcId="{89B1E5DF-EC96-43FA-88D1-2CAB3FBC04B7}" destId="{9F0982D5-36C9-4429-A425-7F91A33CE402}" srcOrd="0" destOrd="0" presId="urn:microsoft.com/office/officeart/2005/8/layout/vList6"/>
    <dgm:cxn modelId="{36F491B9-55DF-4DB0-8D41-A626AF101958}" type="presParOf" srcId="{9F0982D5-36C9-4429-A425-7F91A33CE402}" destId="{6ED17E76-4823-4771-9826-D00DDA4C44AB}" srcOrd="0" destOrd="0" presId="urn:microsoft.com/office/officeart/2005/8/layout/vList6"/>
    <dgm:cxn modelId="{D154FC7D-7919-4E44-A8B7-73E4144E1D07}" type="presParOf" srcId="{9F0982D5-36C9-4429-A425-7F91A33CE402}" destId="{9C87A694-CF83-4CDC-B773-D246F3B841DC}" srcOrd="1" destOrd="0" presId="urn:microsoft.com/office/officeart/2005/8/layout/vList6"/>
    <dgm:cxn modelId="{F39F03D6-2392-4508-961B-D8D907EF4E38}" type="presParOf" srcId="{89B1E5DF-EC96-43FA-88D1-2CAB3FBC04B7}" destId="{4EE58645-648C-4609-921B-9777FB5CFA06}" srcOrd="1" destOrd="0" presId="urn:microsoft.com/office/officeart/2005/8/layout/vList6"/>
    <dgm:cxn modelId="{5F5B8C26-5D04-49EB-8219-6E16BFA0BDC3}" type="presParOf" srcId="{89B1E5DF-EC96-43FA-88D1-2CAB3FBC04B7}" destId="{0B532003-9F21-4E47-AB0A-05E412E770F5}" srcOrd="2" destOrd="0" presId="urn:microsoft.com/office/officeart/2005/8/layout/vList6"/>
    <dgm:cxn modelId="{E8B189EA-3E5A-4CEE-B856-2F23A2649F57}" type="presParOf" srcId="{0B532003-9F21-4E47-AB0A-05E412E770F5}" destId="{67C8590F-0E88-4E39-9E18-F036D4EBECCF}" srcOrd="0" destOrd="0" presId="urn:microsoft.com/office/officeart/2005/8/layout/vList6"/>
    <dgm:cxn modelId="{729A21C8-1A6C-40B5-BFD9-5D26E93CC617}" type="presParOf" srcId="{0B532003-9F21-4E47-AB0A-05E412E770F5}" destId="{A7D98EE8-CB37-437D-9E00-1E5A3CD4E63A}" srcOrd="1" destOrd="0" presId="urn:microsoft.com/office/officeart/2005/8/layout/vList6"/>
    <dgm:cxn modelId="{71BC634B-F55C-48FA-9C78-E81B9B4B0382}" type="presParOf" srcId="{89B1E5DF-EC96-43FA-88D1-2CAB3FBC04B7}" destId="{AE393BEE-705D-42B1-8DC3-F699CE891DF3}" srcOrd="3" destOrd="0" presId="urn:microsoft.com/office/officeart/2005/8/layout/vList6"/>
    <dgm:cxn modelId="{A1417E19-9D61-42EF-8319-484DFB49A6B9}" type="presParOf" srcId="{89B1E5DF-EC96-43FA-88D1-2CAB3FBC04B7}" destId="{09300960-3171-462F-A9F9-67B4E073F7CB}" srcOrd="4" destOrd="0" presId="urn:microsoft.com/office/officeart/2005/8/layout/vList6"/>
    <dgm:cxn modelId="{10F50FD0-931A-4B9A-BAB6-0CAD70B62690}" type="presParOf" srcId="{09300960-3171-462F-A9F9-67B4E073F7CB}" destId="{B684AEE0-4F88-4638-8E8E-0B81748E06FD}" srcOrd="0" destOrd="0" presId="urn:microsoft.com/office/officeart/2005/8/layout/vList6"/>
    <dgm:cxn modelId="{7C750CFD-3E30-4BF9-BF51-AC9C6E4A1409}" type="presParOf" srcId="{09300960-3171-462F-A9F9-67B4E073F7CB}" destId="{A5D53E21-844E-4BBE-8C68-C0419A0107A2}" srcOrd="1" destOrd="0" presId="urn:microsoft.com/office/officeart/2005/8/layout/v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600421A-4CE9-48AD-BA16-78237A864952}" type="doc">
      <dgm:prSet loTypeId="urn:microsoft.com/office/officeart/2005/8/layout/radial4" loCatId="relationship" qsTypeId="urn:microsoft.com/office/officeart/2005/8/quickstyle/simple1" qsCatId="simple" csTypeId="urn:microsoft.com/office/officeart/2005/8/colors/colorful1" csCatId="colorful" phldr="1"/>
      <dgm:spPr/>
      <dgm:t>
        <a:bodyPr/>
        <a:lstStyle/>
        <a:p>
          <a:endParaRPr lang="vi-VN"/>
        </a:p>
      </dgm:t>
    </dgm:pt>
    <dgm:pt modelId="{E3A95F41-8018-4D0D-BDDB-8F347FFF1CA6}">
      <dgm:prSet phldrT="[Text]" custT="1"/>
      <dgm:spPr>
        <a:solidFill>
          <a:srgbClr val="FFC000"/>
        </a:solidFill>
      </dgm:spPr>
      <dgm:t>
        <a:bodyPr/>
        <a:lstStyle/>
        <a:p>
          <a:r>
            <a:rPr lang="it-IT" sz="2000" b="1" dirty="0">
              <a:latin typeface="Calibri" panose="020F0502020204030204" pitchFamily="34" charset="0"/>
              <a:cs typeface="Calibri" panose="020F0502020204030204" pitchFamily="34" charset="0"/>
            </a:rPr>
            <a:t>Cần có bộ chỉ số cung cấp bức tranh tổng thể về mô hình phát triển KT-XH dựa trên KHCN &amp; ĐMST của quốc gia và các địa phương</a:t>
          </a:r>
          <a:endParaRPr lang="vi-VN" sz="2000" dirty="0">
            <a:latin typeface="Calibri" panose="020F0502020204030204" pitchFamily="34" charset="0"/>
            <a:cs typeface="Calibri" panose="020F0502020204030204" pitchFamily="34" charset="0"/>
          </a:endParaRPr>
        </a:p>
      </dgm:t>
    </dgm:pt>
    <dgm:pt modelId="{2F140521-999A-4DEB-9EB2-781218523C33}" type="parTrans" cxnId="{AAB7ED63-66F2-4FC5-8074-1B5DEC4BACDB}">
      <dgm:prSet/>
      <dgm:spPr>
        <a:solidFill>
          <a:srgbClr val="00B0F0"/>
        </a:solidFill>
      </dgm:spPr>
      <dgm:t>
        <a:bodyPr/>
        <a:lstStyle/>
        <a:p>
          <a:endParaRPr lang="vi-VN"/>
        </a:p>
      </dgm:t>
    </dgm:pt>
    <dgm:pt modelId="{8F3BAC12-06DE-4971-877B-9BF6788391F1}" type="sibTrans" cxnId="{AAB7ED63-66F2-4FC5-8074-1B5DEC4BACDB}">
      <dgm:prSet/>
      <dgm:spPr/>
      <dgm:t>
        <a:bodyPr/>
        <a:lstStyle/>
        <a:p>
          <a:endParaRPr lang="vi-VN"/>
        </a:p>
      </dgm:t>
    </dgm:pt>
    <dgm:pt modelId="{D497CA33-505C-4A52-853A-54ACED599D23}" type="pres">
      <dgm:prSet presAssocID="{1600421A-4CE9-48AD-BA16-78237A864952}" presName="cycle" presStyleCnt="0">
        <dgm:presLayoutVars>
          <dgm:chMax val="1"/>
          <dgm:dir/>
          <dgm:animLvl val="ctr"/>
          <dgm:resizeHandles val="exact"/>
        </dgm:presLayoutVars>
      </dgm:prSet>
      <dgm:spPr/>
    </dgm:pt>
    <dgm:pt modelId="{6D9471F4-00A4-4586-9CD7-8CAAAD9ABB67}" type="pres">
      <dgm:prSet presAssocID="{E3A95F41-8018-4D0D-BDDB-8F347FFF1CA6}" presName="centerShape" presStyleLbl="node0" presStyleIdx="0" presStyleCnt="1"/>
      <dgm:spPr/>
    </dgm:pt>
  </dgm:ptLst>
  <dgm:cxnLst>
    <dgm:cxn modelId="{64335613-506C-47FF-8E0F-5600959DA157}" type="presOf" srcId="{E3A95F41-8018-4D0D-BDDB-8F347FFF1CA6}" destId="{6D9471F4-00A4-4586-9CD7-8CAAAD9ABB67}" srcOrd="0" destOrd="0" presId="urn:microsoft.com/office/officeart/2005/8/layout/radial4"/>
    <dgm:cxn modelId="{AAB7ED63-66F2-4FC5-8074-1B5DEC4BACDB}" srcId="{1600421A-4CE9-48AD-BA16-78237A864952}" destId="{E3A95F41-8018-4D0D-BDDB-8F347FFF1CA6}" srcOrd="0" destOrd="0" parTransId="{2F140521-999A-4DEB-9EB2-781218523C33}" sibTransId="{8F3BAC12-06DE-4971-877B-9BF6788391F1}"/>
    <dgm:cxn modelId="{197FA47E-08E1-4CF0-BBF7-B336BA03957D}" type="presOf" srcId="{1600421A-4CE9-48AD-BA16-78237A864952}" destId="{D497CA33-505C-4A52-853A-54ACED599D23}" srcOrd="0" destOrd="0" presId="urn:microsoft.com/office/officeart/2005/8/layout/radial4"/>
    <dgm:cxn modelId="{1761C674-2CBC-4E69-B322-6CB0B04AF2AF}" type="presParOf" srcId="{D497CA33-505C-4A52-853A-54ACED599D23}" destId="{6D9471F4-00A4-4586-9CD7-8CAAAD9ABB67}" srcOrd="0" destOrd="0" presId="urn:microsoft.com/office/officeart/2005/8/layout/radial4"/>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1884526-267A-4DE7-A5C4-4209D6AB4C71}" type="doc">
      <dgm:prSet loTypeId="urn:microsoft.com/office/officeart/2005/8/layout/radial4" loCatId="relationship" qsTypeId="urn:microsoft.com/office/officeart/2005/8/quickstyle/simple1" qsCatId="simple" csTypeId="urn:microsoft.com/office/officeart/2005/8/colors/colorful2" csCatId="colorful" phldr="1"/>
      <dgm:spPr/>
      <dgm:t>
        <a:bodyPr/>
        <a:lstStyle/>
        <a:p>
          <a:endParaRPr lang="en-US"/>
        </a:p>
      </dgm:t>
    </dgm:pt>
    <dgm:pt modelId="{09D90BD8-20C8-4595-9AD5-BD863A1860AF}">
      <dgm:prSet phldrT="[Text]" custT="1"/>
      <dgm:spPr/>
      <dgm:t>
        <a:bodyPr/>
        <a:lstStyle/>
        <a:p>
          <a:r>
            <a:rPr lang="de-DE" sz="4000" b="1" dirty="0">
              <a:latin typeface="Calibri" panose="020F0502020204030204" pitchFamily="34" charset="0"/>
              <a:ea typeface="Times New Roman" panose="02020603050405020304" pitchFamily="18" charset="0"/>
              <a:cs typeface="Calibri" panose="020F0502020204030204" pitchFamily="34" charset="0"/>
            </a:rPr>
            <a:t>PII</a:t>
          </a:r>
          <a:endParaRPr lang="en-US" sz="4000" b="1" dirty="0">
            <a:latin typeface="Calibri" panose="020F0502020204030204" pitchFamily="34" charset="0"/>
            <a:cs typeface="Calibri" panose="020F0502020204030204" pitchFamily="34" charset="0"/>
          </a:endParaRPr>
        </a:p>
      </dgm:t>
    </dgm:pt>
    <dgm:pt modelId="{5D7ABF2E-40C0-4816-B41E-430FED9EC9CC}" type="parTrans" cxnId="{B37FCAE0-E5EB-4F51-BA34-C9C2F5474128}">
      <dgm:prSet/>
      <dgm:spPr/>
      <dgm:t>
        <a:bodyPr/>
        <a:lstStyle/>
        <a:p>
          <a:endParaRPr lang="en-US" sz="1200"/>
        </a:p>
      </dgm:t>
    </dgm:pt>
    <dgm:pt modelId="{2BB5C4EB-F540-45D2-9228-628E7272F347}" type="sibTrans" cxnId="{B37FCAE0-E5EB-4F51-BA34-C9C2F5474128}">
      <dgm:prSet/>
      <dgm:spPr/>
      <dgm:t>
        <a:bodyPr/>
        <a:lstStyle/>
        <a:p>
          <a:endParaRPr lang="en-US" sz="1200"/>
        </a:p>
      </dgm:t>
    </dgm:pt>
    <dgm:pt modelId="{22805A72-7AA9-4A9F-8DE4-F2CB76DB945C}">
      <dgm:prSet phldrT="[Text]" custT="1"/>
      <dgm:spPr/>
      <dgm:t>
        <a:bodyPr/>
        <a:lstStyle/>
        <a:p>
          <a:r>
            <a:rPr lang="en-US" sz="1600" b="1" i="0" u="none" strike="noStrike" kern="1200" cap="none" dirty="0" err="1">
              <a:solidFill>
                <a:schemeClr val="bg1"/>
              </a:solidFill>
              <a:latin typeface="Source Sans Pro"/>
              <a:ea typeface="Source Sans Pro"/>
              <a:cs typeface="Source Sans Pro"/>
            </a:rPr>
            <a:t>Chủ</a:t>
          </a:r>
          <a:r>
            <a:rPr lang="en-US" sz="1600" b="1" i="0" u="none" strike="noStrike" kern="1200" cap="none" dirty="0">
              <a:solidFill>
                <a:schemeClr val="bg1"/>
              </a:solidFill>
              <a:latin typeface="Source Sans Pro"/>
              <a:ea typeface="Source Sans Pro"/>
              <a:cs typeface="Source Sans Pro"/>
            </a:rPr>
            <a:t> </a:t>
          </a:r>
          <a:r>
            <a:rPr lang="en-US" sz="1600" b="1" i="0" u="none" strike="noStrike" kern="1200" cap="none" dirty="0" err="1">
              <a:solidFill>
                <a:schemeClr val="bg1"/>
              </a:solidFill>
              <a:latin typeface="Source Sans Pro"/>
              <a:ea typeface="Source Sans Pro"/>
              <a:cs typeface="Source Sans Pro"/>
            </a:rPr>
            <a:t>trương</a:t>
          </a:r>
          <a:r>
            <a:rPr lang="en-US" sz="1600" b="1" i="0" u="none" strike="noStrike" kern="1200" cap="none" dirty="0">
              <a:solidFill>
                <a:schemeClr val="bg1"/>
              </a:solidFill>
              <a:latin typeface="Source Sans Pro"/>
              <a:ea typeface="Source Sans Pro"/>
              <a:cs typeface="Source Sans Pro"/>
            </a:rPr>
            <a:t>, </a:t>
          </a:r>
          <a:r>
            <a:rPr lang="en-US" sz="1600" b="1" i="0" u="none" strike="noStrike" kern="1200" cap="none" dirty="0" err="1">
              <a:solidFill>
                <a:schemeClr val="bg1"/>
              </a:solidFill>
              <a:latin typeface="Source Sans Pro"/>
              <a:ea typeface="Source Sans Pro"/>
              <a:cs typeface="Source Sans Pro"/>
            </a:rPr>
            <a:t>đường</a:t>
          </a:r>
          <a:r>
            <a:rPr lang="en-US" sz="1600" b="1" i="0" u="none" strike="noStrike" kern="1200" cap="none" dirty="0">
              <a:solidFill>
                <a:schemeClr val="bg1"/>
              </a:solidFill>
              <a:latin typeface="Source Sans Pro"/>
              <a:ea typeface="Source Sans Pro"/>
              <a:cs typeface="Source Sans Pro"/>
            </a:rPr>
            <a:t> </a:t>
          </a:r>
          <a:r>
            <a:rPr lang="en-US" sz="1600" b="1" i="0" u="none" strike="noStrike" kern="1200" cap="none" dirty="0" err="1">
              <a:solidFill>
                <a:schemeClr val="bg1"/>
              </a:solidFill>
              <a:latin typeface="Source Sans Pro"/>
              <a:ea typeface="Source Sans Pro"/>
              <a:cs typeface="Source Sans Pro"/>
            </a:rPr>
            <a:t>lối</a:t>
          </a:r>
          <a:r>
            <a:rPr lang="en-US" sz="1600" b="1" i="0" u="none" strike="noStrike" kern="1200" cap="none" dirty="0">
              <a:solidFill>
                <a:schemeClr val="bg1"/>
              </a:solidFill>
              <a:latin typeface="Source Sans Pro"/>
              <a:ea typeface="Source Sans Pro"/>
              <a:cs typeface="Source Sans Pro"/>
            </a:rPr>
            <a:t> </a:t>
          </a:r>
          <a:r>
            <a:rPr lang="en-US" sz="1600" b="1" i="0" u="none" strike="noStrike" kern="1200" cap="none" dirty="0" err="1">
              <a:solidFill>
                <a:schemeClr val="bg1"/>
              </a:solidFill>
              <a:latin typeface="Source Sans Pro"/>
              <a:ea typeface="Source Sans Pro"/>
              <a:cs typeface="Source Sans Pro"/>
            </a:rPr>
            <a:t>của</a:t>
          </a:r>
          <a:r>
            <a:rPr lang="en-US" sz="1600" b="1" i="0" u="none" strike="noStrike" kern="1200" cap="none" dirty="0">
              <a:solidFill>
                <a:schemeClr val="bg1"/>
              </a:solidFill>
              <a:latin typeface="Source Sans Pro"/>
              <a:ea typeface="Source Sans Pro"/>
              <a:cs typeface="Source Sans Pro"/>
            </a:rPr>
            <a:t> </a:t>
          </a:r>
          <a:r>
            <a:rPr lang="en-US" sz="1600" b="1" i="0" u="none" strike="noStrike" kern="1200" cap="none" dirty="0" err="1">
              <a:solidFill>
                <a:schemeClr val="bg1"/>
              </a:solidFill>
              <a:latin typeface="Source Sans Pro"/>
              <a:ea typeface="Source Sans Pro"/>
              <a:cs typeface="Source Sans Pro"/>
            </a:rPr>
            <a:t>Đảng</a:t>
          </a:r>
          <a:r>
            <a:rPr lang="en-US" sz="1600" b="1" i="0" u="none" strike="noStrike" kern="1200" cap="none" dirty="0">
              <a:solidFill>
                <a:schemeClr val="bg1"/>
              </a:solidFill>
              <a:latin typeface="Source Sans Pro"/>
              <a:ea typeface="Source Sans Pro"/>
              <a:cs typeface="Source Sans Pro"/>
            </a:rPr>
            <a:t>, </a:t>
          </a:r>
          <a:r>
            <a:rPr lang="en-US" sz="1600" b="1" i="0" u="none" strike="noStrike" kern="1200" cap="none" dirty="0" err="1">
              <a:solidFill>
                <a:schemeClr val="bg1"/>
              </a:solidFill>
              <a:latin typeface="Source Sans Pro"/>
              <a:ea typeface="Source Sans Pro"/>
              <a:cs typeface="Source Sans Pro"/>
            </a:rPr>
            <a:t>Chính</a:t>
          </a:r>
          <a:r>
            <a:rPr lang="en-US" sz="1600" b="1" i="0" u="none" strike="noStrike" kern="1200" cap="none" dirty="0">
              <a:solidFill>
                <a:schemeClr val="bg1"/>
              </a:solidFill>
              <a:latin typeface="Source Sans Pro"/>
              <a:ea typeface="Source Sans Pro"/>
              <a:cs typeface="Source Sans Pro"/>
            </a:rPr>
            <a:t> </a:t>
          </a:r>
          <a:r>
            <a:rPr lang="en-US" sz="1600" b="1" i="0" u="none" strike="noStrike" kern="1200" cap="none" dirty="0" err="1">
              <a:solidFill>
                <a:schemeClr val="bg1"/>
              </a:solidFill>
              <a:latin typeface="Source Sans Pro"/>
              <a:ea typeface="Source Sans Pro"/>
              <a:cs typeface="Source Sans Pro"/>
            </a:rPr>
            <a:t>phủ</a:t>
          </a:r>
          <a:r>
            <a:rPr lang="en-US" sz="1600" b="1" i="0" u="none" strike="noStrike" kern="1200" cap="none" dirty="0">
              <a:solidFill>
                <a:schemeClr val="bg1"/>
              </a:solidFill>
              <a:latin typeface="Source Sans Pro"/>
              <a:ea typeface="Source Sans Pro"/>
              <a:cs typeface="Source Sans Pro"/>
            </a:rPr>
            <a:t> </a:t>
          </a:r>
          <a:r>
            <a:rPr lang="en-US" sz="1600" b="1" i="0" u="none" strike="noStrike" kern="1200" cap="none" dirty="0" err="1">
              <a:solidFill>
                <a:schemeClr val="bg1"/>
              </a:solidFill>
              <a:latin typeface="Source Sans Pro"/>
              <a:ea typeface="Source Sans Pro"/>
              <a:cs typeface="Source Sans Pro"/>
            </a:rPr>
            <a:t>về</a:t>
          </a:r>
          <a:r>
            <a:rPr lang="en-US" sz="1600" b="1" i="0" u="none" strike="noStrike" kern="1200" cap="none" dirty="0">
              <a:solidFill>
                <a:schemeClr val="bg1"/>
              </a:solidFill>
              <a:latin typeface="Source Sans Pro"/>
              <a:ea typeface="Source Sans Pro"/>
              <a:cs typeface="Source Sans Pro"/>
            </a:rPr>
            <a:t> </a:t>
          </a:r>
          <a:r>
            <a:rPr lang="en-US" sz="1600" b="1" i="0" u="none" strike="noStrike" kern="1200" cap="none" dirty="0" err="1">
              <a:solidFill>
                <a:schemeClr val="bg1"/>
              </a:solidFill>
              <a:latin typeface="Source Sans Pro"/>
              <a:ea typeface="Source Sans Pro"/>
              <a:cs typeface="Source Sans Pro"/>
            </a:rPr>
            <a:t>mô</a:t>
          </a:r>
          <a:r>
            <a:rPr lang="en-US" sz="1600" b="1" i="0" u="none" strike="noStrike" kern="1200" cap="none" dirty="0">
              <a:solidFill>
                <a:schemeClr val="bg1"/>
              </a:solidFill>
              <a:latin typeface="Source Sans Pro"/>
              <a:ea typeface="Source Sans Pro"/>
              <a:cs typeface="Source Sans Pro"/>
            </a:rPr>
            <a:t> </a:t>
          </a:r>
          <a:r>
            <a:rPr lang="en-US" sz="1600" b="1" i="0" u="none" strike="noStrike" kern="1200" cap="none" dirty="0" err="1">
              <a:solidFill>
                <a:schemeClr val="bg1"/>
              </a:solidFill>
              <a:latin typeface="Source Sans Pro"/>
              <a:ea typeface="Source Sans Pro"/>
              <a:cs typeface="Source Sans Pro"/>
            </a:rPr>
            <a:t>hình</a:t>
          </a:r>
          <a:r>
            <a:rPr lang="en-US" sz="1600" b="1" i="0" u="none" strike="noStrike" kern="1200" cap="none" dirty="0">
              <a:solidFill>
                <a:schemeClr val="bg1"/>
              </a:solidFill>
              <a:latin typeface="Source Sans Pro"/>
              <a:ea typeface="Source Sans Pro"/>
              <a:cs typeface="Source Sans Pro"/>
            </a:rPr>
            <a:t> </a:t>
          </a:r>
          <a:r>
            <a:rPr lang="en-US" sz="1600" b="1" i="0" u="none" strike="noStrike" kern="1200" cap="none" dirty="0" err="1">
              <a:solidFill>
                <a:schemeClr val="bg1"/>
              </a:solidFill>
              <a:latin typeface="Source Sans Pro"/>
              <a:ea typeface="Source Sans Pro"/>
              <a:cs typeface="Source Sans Pro"/>
            </a:rPr>
            <a:t>phát</a:t>
          </a:r>
          <a:r>
            <a:rPr lang="en-US" sz="1600" b="1" i="0" u="none" strike="noStrike" kern="1200" cap="none" dirty="0">
              <a:solidFill>
                <a:schemeClr val="bg1"/>
              </a:solidFill>
              <a:latin typeface="Source Sans Pro"/>
              <a:ea typeface="Source Sans Pro"/>
              <a:cs typeface="Source Sans Pro"/>
            </a:rPr>
            <a:t> </a:t>
          </a:r>
          <a:r>
            <a:rPr lang="en-US" sz="1600" b="1" i="0" u="none" strike="noStrike" kern="1200" cap="none" dirty="0" err="1">
              <a:solidFill>
                <a:schemeClr val="bg1"/>
              </a:solidFill>
              <a:latin typeface="Source Sans Pro"/>
              <a:ea typeface="Source Sans Pro"/>
              <a:cs typeface="Source Sans Pro"/>
            </a:rPr>
            <a:t>triển</a:t>
          </a:r>
          <a:r>
            <a:rPr lang="en-US" sz="1600" b="1" i="0" u="none" strike="noStrike" kern="1200" cap="none" dirty="0">
              <a:solidFill>
                <a:schemeClr val="bg1"/>
              </a:solidFill>
              <a:latin typeface="Source Sans Pro"/>
              <a:ea typeface="Source Sans Pro"/>
              <a:cs typeface="Source Sans Pro"/>
            </a:rPr>
            <a:t> </a:t>
          </a:r>
          <a:r>
            <a:rPr lang="en-US" sz="1600" b="1" i="0" u="none" strike="noStrike" kern="1200" cap="none" dirty="0" err="1">
              <a:solidFill>
                <a:schemeClr val="bg1"/>
              </a:solidFill>
              <a:latin typeface="Source Sans Pro"/>
              <a:ea typeface="Source Sans Pro"/>
              <a:cs typeface="Source Sans Pro"/>
            </a:rPr>
            <a:t>dựa</a:t>
          </a:r>
          <a:r>
            <a:rPr lang="en-US" sz="1600" b="1" i="0" u="none" strike="noStrike" kern="1200" cap="none" dirty="0">
              <a:solidFill>
                <a:schemeClr val="bg1"/>
              </a:solidFill>
              <a:latin typeface="Source Sans Pro"/>
              <a:ea typeface="Source Sans Pro"/>
              <a:cs typeface="Source Sans Pro"/>
            </a:rPr>
            <a:t> </a:t>
          </a:r>
          <a:r>
            <a:rPr lang="en-US" sz="1600" b="1" i="0" u="none" strike="noStrike" kern="1200" cap="none" dirty="0" err="1">
              <a:solidFill>
                <a:schemeClr val="bg1"/>
              </a:solidFill>
              <a:latin typeface="Source Sans Pro"/>
              <a:ea typeface="Source Sans Pro"/>
              <a:cs typeface="Source Sans Pro"/>
            </a:rPr>
            <a:t>trên</a:t>
          </a:r>
          <a:r>
            <a:rPr lang="en-US" sz="1600" b="1" i="0" u="none" strike="noStrike" kern="1200" cap="none" dirty="0">
              <a:solidFill>
                <a:schemeClr val="bg1"/>
              </a:solidFill>
              <a:latin typeface="Source Sans Pro"/>
              <a:ea typeface="Source Sans Pro"/>
              <a:cs typeface="Source Sans Pro"/>
            </a:rPr>
            <a:t> KH,CN, ĐMST </a:t>
          </a:r>
          <a:r>
            <a:rPr lang="en-US" sz="1600" b="1" i="0" u="none" strike="noStrike" kern="1200" cap="none" dirty="0" err="1">
              <a:solidFill>
                <a:schemeClr val="bg1"/>
              </a:solidFill>
              <a:latin typeface="Source Sans Pro"/>
              <a:ea typeface="Source Sans Pro"/>
              <a:cs typeface="Source Sans Pro"/>
            </a:rPr>
            <a:t>và</a:t>
          </a:r>
          <a:r>
            <a:rPr lang="en-US" sz="1600" b="1" i="0" u="none" strike="noStrike" kern="1200" cap="none" dirty="0">
              <a:solidFill>
                <a:schemeClr val="bg1"/>
              </a:solidFill>
              <a:latin typeface="Source Sans Pro"/>
              <a:ea typeface="Source Sans Pro"/>
              <a:cs typeface="Source Sans Pro"/>
            </a:rPr>
            <a:t> CĐS</a:t>
          </a:r>
        </a:p>
      </dgm:t>
    </dgm:pt>
    <dgm:pt modelId="{6BBF7DF2-D560-4AAB-8F1D-435F6399D00A}" type="parTrans" cxnId="{D24568C9-5706-4DAA-B2A7-4E8A56344742}">
      <dgm:prSet/>
      <dgm:spPr/>
      <dgm:t>
        <a:bodyPr/>
        <a:lstStyle/>
        <a:p>
          <a:endParaRPr lang="en-US" sz="1200"/>
        </a:p>
      </dgm:t>
    </dgm:pt>
    <dgm:pt modelId="{21ED93B5-C40A-4FA9-8B72-9F5EB78DF9FD}" type="sibTrans" cxnId="{D24568C9-5706-4DAA-B2A7-4E8A56344742}">
      <dgm:prSet/>
      <dgm:spPr/>
      <dgm:t>
        <a:bodyPr/>
        <a:lstStyle/>
        <a:p>
          <a:endParaRPr lang="en-US" sz="1200"/>
        </a:p>
      </dgm:t>
    </dgm:pt>
    <dgm:pt modelId="{37434888-D909-403C-A4C8-36BBA183AC31}">
      <dgm:prSet phldrT="[Text]" custT="1"/>
      <dgm:spPr/>
      <dgm:t>
        <a:bodyPr/>
        <a:lstStyle/>
        <a:p>
          <a:pPr marL="0" lvl="0" indent="0" algn="ctr" defTabSz="711200">
            <a:lnSpc>
              <a:spcPct val="90000"/>
            </a:lnSpc>
            <a:spcBef>
              <a:spcPct val="0"/>
            </a:spcBef>
            <a:spcAft>
              <a:spcPct val="35000"/>
            </a:spcAft>
            <a:buNone/>
          </a:pPr>
          <a:r>
            <a:rPr lang="en-US" sz="1600" b="1" i="0" u="none" strike="noStrike" kern="1200" cap="none" dirty="0" err="1">
              <a:solidFill>
                <a:srgbClr val="FFFFFF"/>
              </a:solidFill>
              <a:latin typeface="Source Sans Pro"/>
              <a:ea typeface="Source Sans Pro"/>
              <a:cs typeface="Source Sans Pro"/>
            </a:rPr>
            <a:t>Đặc</a:t>
          </a:r>
          <a:r>
            <a:rPr lang="en-US" sz="1600" b="1" i="0" u="none" strike="noStrike" kern="1200" cap="none" dirty="0">
              <a:solidFill>
                <a:srgbClr val="FFFFFF"/>
              </a:solidFill>
              <a:latin typeface="Source Sans Pro"/>
              <a:ea typeface="Source Sans Pro"/>
              <a:cs typeface="Source Sans Pro"/>
            </a:rPr>
            <a:t> </a:t>
          </a:r>
          <a:r>
            <a:rPr lang="en-US" sz="1600" b="1" i="0" u="none" strike="noStrike" kern="1200" cap="none" dirty="0" err="1">
              <a:solidFill>
                <a:srgbClr val="FFFFFF"/>
              </a:solidFill>
              <a:latin typeface="Source Sans Pro"/>
              <a:ea typeface="Source Sans Pro"/>
              <a:cs typeface="Source Sans Pro"/>
            </a:rPr>
            <a:t>điểm</a:t>
          </a:r>
          <a:r>
            <a:rPr lang="en-US" sz="1600" b="1" i="0" u="none" strike="noStrike" kern="1200" cap="none" dirty="0">
              <a:solidFill>
                <a:srgbClr val="FFFFFF"/>
              </a:solidFill>
              <a:latin typeface="Source Sans Pro"/>
              <a:ea typeface="Source Sans Pro"/>
              <a:cs typeface="Source Sans Pro"/>
            </a:rPr>
            <a:t>, </a:t>
          </a:r>
          <a:r>
            <a:rPr lang="en-US" sz="1600" b="1" i="0" u="none" strike="noStrike" kern="1200" cap="none" dirty="0" err="1">
              <a:solidFill>
                <a:srgbClr val="FFFFFF"/>
              </a:solidFill>
              <a:latin typeface="Source Sans Pro"/>
              <a:ea typeface="Source Sans Pro"/>
              <a:cs typeface="Source Sans Pro"/>
            </a:rPr>
            <a:t>yêu</a:t>
          </a:r>
          <a:r>
            <a:rPr lang="en-US" sz="1600" b="1" i="0" u="none" strike="noStrike" kern="1200" cap="none" dirty="0">
              <a:solidFill>
                <a:srgbClr val="FFFFFF"/>
              </a:solidFill>
              <a:latin typeface="Source Sans Pro"/>
              <a:ea typeface="Source Sans Pro"/>
              <a:cs typeface="Source Sans Pro"/>
            </a:rPr>
            <a:t> </a:t>
          </a:r>
          <a:r>
            <a:rPr lang="en-US" sz="1600" b="1" i="0" u="none" strike="noStrike" kern="1200" cap="none" dirty="0" err="1">
              <a:solidFill>
                <a:srgbClr val="FFFFFF"/>
              </a:solidFill>
              <a:latin typeface="Source Sans Pro"/>
              <a:ea typeface="Source Sans Pro"/>
              <a:cs typeface="Source Sans Pro"/>
            </a:rPr>
            <a:t>cầu</a:t>
          </a:r>
          <a:r>
            <a:rPr lang="en-US" sz="1600" b="1" i="0" u="none" strike="noStrike" kern="1200" cap="none" dirty="0">
              <a:solidFill>
                <a:srgbClr val="FFFFFF"/>
              </a:solidFill>
              <a:latin typeface="Source Sans Pro"/>
              <a:ea typeface="Source Sans Pro"/>
              <a:cs typeface="Source Sans Pro"/>
            </a:rPr>
            <a:t> </a:t>
          </a:r>
          <a:r>
            <a:rPr lang="en-US" sz="1600" b="1" i="0" u="none" strike="noStrike" kern="1200" cap="none" dirty="0" err="1">
              <a:solidFill>
                <a:srgbClr val="FFFFFF"/>
              </a:solidFill>
              <a:latin typeface="Source Sans Pro"/>
              <a:ea typeface="Source Sans Pro"/>
              <a:cs typeface="Source Sans Pro"/>
            </a:rPr>
            <a:t>phát</a:t>
          </a:r>
          <a:r>
            <a:rPr lang="en-US" sz="1600" b="1" i="0" u="none" strike="noStrike" kern="1200" cap="none" dirty="0">
              <a:solidFill>
                <a:srgbClr val="FFFFFF"/>
              </a:solidFill>
              <a:latin typeface="Source Sans Pro"/>
              <a:ea typeface="Source Sans Pro"/>
              <a:cs typeface="Source Sans Pro"/>
            </a:rPr>
            <a:t> </a:t>
          </a:r>
          <a:r>
            <a:rPr lang="en-US" sz="1600" b="1" i="0" u="none" strike="noStrike" kern="1200" cap="none" dirty="0" err="1">
              <a:solidFill>
                <a:srgbClr val="FFFFFF"/>
              </a:solidFill>
              <a:latin typeface="Source Sans Pro"/>
              <a:ea typeface="Source Sans Pro"/>
              <a:cs typeface="Source Sans Pro"/>
            </a:rPr>
            <a:t>triển</a:t>
          </a:r>
          <a:r>
            <a:rPr lang="en-US" sz="1600" b="1" i="0" u="none" strike="noStrike" kern="1200" cap="none" dirty="0">
              <a:solidFill>
                <a:srgbClr val="FFFFFF"/>
              </a:solidFill>
              <a:latin typeface="Source Sans Pro"/>
              <a:ea typeface="Source Sans Pro"/>
              <a:cs typeface="Source Sans Pro"/>
            </a:rPr>
            <a:t> KT-XH </a:t>
          </a:r>
          <a:r>
            <a:rPr lang="en-US" sz="1600" b="1" i="0" u="none" strike="noStrike" kern="1200" cap="none" dirty="0" err="1">
              <a:solidFill>
                <a:srgbClr val="FFFFFF"/>
              </a:solidFill>
              <a:latin typeface="Source Sans Pro"/>
              <a:ea typeface="Source Sans Pro"/>
              <a:cs typeface="Source Sans Pro"/>
            </a:rPr>
            <a:t>của</a:t>
          </a:r>
          <a:r>
            <a:rPr lang="en-US" sz="1600" b="1" i="0" u="none" strike="noStrike" kern="1200" cap="none" dirty="0">
              <a:solidFill>
                <a:srgbClr val="FFFFFF"/>
              </a:solidFill>
              <a:latin typeface="Source Sans Pro"/>
              <a:ea typeface="Source Sans Pro"/>
              <a:cs typeface="Source Sans Pro"/>
            </a:rPr>
            <a:t> </a:t>
          </a:r>
          <a:r>
            <a:rPr lang="en-US" sz="1600" b="1" i="0" u="none" strike="noStrike" kern="1200" cap="none" dirty="0" err="1">
              <a:solidFill>
                <a:srgbClr val="FFFFFF"/>
              </a:solidFill>
              <a:latin typeface="Source Sans Pro"/>
              <a:ea typeface="Source Sans Pro"/>
              <a:cs typeface="Source Sans Pro"/>
            </a:rPr>
            <a:t>từng</a:t>
          </a:r>
          <a:r>
            <a:rPr lang="en-US" sz="1600" b="1" i="0" u="none" strike="noStrike" kern="1200" cap="none" dirty="0">
              <a:solidFill>
                <a:srgbClr val="FFFFFF"/>
              </a:solidFill>
              <a:latin typeface="Source Sans Pro"/>
              <a:ea typeface="Source Sans Pro"/>
              <a:cs typeface="Source Sans Pro"/>
            </a:rPr>
            <a:t> </a:t>
          </a:r>
          <a:r>
            <a:rPr lang="en-US" sz="1600" b="1" i="0" u="none" strike="noStrike" kern="1200" cap="none" dirty="0" err="1">
              <a:solidFill>
                <a:srgbClr val="FFFFFF"/>
              </a:solidFill>
              <a:latin typeface="Source Sans Pro"/>
              <a:ea typeface="Source Sans Pro"/>
              <a:cs typeface="Source Sans Pro"/>
            </a:rPr>
            <a:t>địa</a:t>
          </a:r>
          <a:r>
            <a:rPr lang="en-US" sz="1600" b="1" i="0" u="none" strike="noStrike" kern="1200" cap="none" dirty="0">
              <a:solidFill>
                <a:srgbClr val="FFFFFF"/>
              </a:solidFill>
              <a:latin typeface="Source Sans Pro"/>
              <a:ea typeface="Source Sans Pro"/>
              <a:cs typeface="Source Sans Pro"/>
            </a:rPr>
            <a:t> </a:t>
          </a:r>
          <a:r>
            <a:rPr lang="en-US" sz="1600" b="1" i="0" u="none" strike="noStrike" kern="1200" cap="none" dirty="0" err="1">
              <a:solidFill>
                <a:srgbClr val="FFFFFF"/>
              </a:solidFill>
              <a:latin typeface="Source Sans Pro"/>
              <a:ea typeface="Source Sans Pro"/>
              <a:cs typeface="Source Sans Pro"/>
            </a:rPr>
            <a:t>phương</a:t>
          </a:r>
          <a:r>
            <a:rPr lang="en-US" sz="1600" b="1" i="0" u="none" strike="noStrike" kern="1200" cap="none" dirty="0">
              <a:solidFill>
                <a:srgbClr val="FFFFFF"/>
              </a:solidFill>
              <a:latin typeface="Source Sans Pro"/>
              <a:ea typeface="Source Sans Pro"/>
              <a:cs typeface="Source Sans Pro"/>
            </a:rPr>
            <a:t> </a:t>
          </a:r>
          <a:r>
            <a:rPr lang="en-US" sz="1600" b="1" i="0" u="none" strike="noStrike" kern="1200" cap="none" dirty="0" err="1">
              <a:solidFill>
                <a:srgbClr val="FFFFFF"/>
              </a:solidFill>
              <a:latin typeface="Source Sans Pro"/>
              <a:ea typeface="Source Sans Pro"/>
              <a:cs typeface="Source Sans Pro"/>
            </a:rPr>
            <a:t>khác</a:t>
          </a:r>
          <a:r>
            <a:rPr lang="en-US" sz="1600" b="1" i="0" u="none" strike="noStrike" kern="1200" cap="none" dirty="0">
              <a:solidFill>
                <a:srgbClr val="FFFFFF"/>
              </a:solidFill>
              <a:latin typeface="Source Sans Pro"/>
              <a:ea typeface="Source Sans Pro"/>
              <a:cs typeface="Source Sans Pro"/>
            </a:rPr>
            <a:t> </a:t>
          </a:r>
          <a:r>
            <a:rPr lang="en-US" sz="1600" b="1" i="0" u="none" strike="noStrike" kern="1200" cap="none" dirty="0" err="1">
              <a:solidFill>
                <a:srgbClr val="FFFFFF"/>
              </a:solidFill>
              <a:latin typeface="Source Sans Pro"/>
              <a:ea typeface="Source Sans Pro"/>
              <a:cs typeface="Source Sans Pro"/>
            </a:rPr>
            <a:t>nhau</a:t>
          </a:r>
          <a:endParaRPr lang="en-US" sz="1600" b="1" i="0" u="none" strike="noStrike" kern="1200" cap="none" dirty="0">
            <a:solidFill>
              <a:srgbClr val="FFFFFF"/>
            </a:solidFill>
            <a:latin typeface="Source Sans Pro"/>
            <a:ea typeface="Source Sans Pro"/>
            <a:cs typeface="Source Sans Pro"/>
          </a:endParaRPr>
        </a:p>
      </dgm:t>
    </dgm:pt>
    <dgm:pt modelId="{D5689CD4-EBAC-4ABD-A3EA-F2366DDD3CE9}" type="parTrans" cxnId="{DBFD4491-5DEE-4E91-BD4F-8144B9BB6636}">
      <dgm:prSet/>
      <dgm:spPr/>
      <dgm:t>
        <a:bodyPr/>
        <a:lstStyle/>
        <a:p>
          <a:endParaRPr lang="en-US" sz="1200"/>
        </a:p>
      </dgm:t>
    </dgm:pt>
    <dgm:pt modelId="{BED15D1C-0F56-4E4A-A982-2B0657015F49}" type="sibTrans" cxnId="{DBFD4491-5DEE-4E91-BD4F-8144B9BB6636}">
      <dgm:prSet/>
      <dgm:spPr/>
      <dgm:t>
        <a:bodyPr/>
        <a:lstStyle/>
        <a:p>
          <a:endParaRPr lang="en-US" sz="1200"/>
        </a:p>
      </dgm:t>
    </dgm:pt>
    <dgm:pt modelId="{CF9D7043-A799-40F6-811A-D1A7B02B393B}">
      <dgm:prSet phldrT="[Text]" custT="1"/>
      <dgm:spPr/>
      <dgm:t>
        <a:bodyPr/>
        <a:lstStyle/>
        <a:p>
          <a:pPr marL="0" lvl="0" indent="0" algn="ctr" defTabSz="711200">
            <a:lnSpc>
              <a:spcPct val="90000"/>
            </a:lnSpc>
            <a:spcBef>
              <a:spcPct val="0"/>
            </a:spcBef>
            <a:spcAft>
              <a:spcPts val="0"/>
            </a:spcAft>
            <a:buNone/>
          </a:pPr>
          <a:r>
            <a:rPr lang="en-US" sz="1600" b="1" i="0" u="none" strike="noStrike" kern="1200" cap="none" dirty="0" err="1">
              <a:solidFill>
                <a:srgbClr val="FFFFFF"/>
              </a:solidFill>
              <a:latin typeface="Source Sans Pro"/>
              <a:ea typeface="Source Sans Pro"/>
              <a:cs typeface="Source Sans Pro"/>
            </a:rPr>
            <a:t>Cải</a:t>
          </a:r>
          <a:r>
            <a:rPr lang="en-US" sz="1600" b="1" i="0" u="none" strike="noStrike" kern="1200" cap="none" dirty="0">
              <a:solidFill>
                <a:srgbClr val="FFFFFF"/>
              </a:solidFill>
              <a:latin typeface="Source Sans Pro"/>
              <a:ea typeface="Source Sans Pro"/>
              <a:cs typeface="Source Sans Pro"/>
            </a:rPr>
            <a:t> </a:t>
          </a:r>
          <a:r>
            <a:rPr lang="en-US" sz="1600" b="1" i="0" u="none" strike="noStrike" kern="1200" cap="none" dirty="0" err="1">
              <a:solidFill>
                <a:srgbClr val="FFFFFF"/>
              </a:solidFill>
              <a:latin typeface="Source Sans Pro"/>
              <a:ea typeface="Source Sans Pro"/>
              <a:cs typeface="Source Sans Pro"/>
            </a:rPr>
            <a:t>thiện</a:t>
          </a:r>
          <a:r>
            <a:rPr lang="en-US" sz="1600" b="1" i="0" u="none" strike="noStrike" kern="1200" cap="none" dirty="0">
              <a:solidFill>
                <a:srgbClr val="FFFFFF"/>
              </a:solidFill>
              <a:latin typeface="Source Sans Pro"/>
              <a:ea typeface="Source Sans Pro"/>
              <a:cs typeface="Source Sans Pro"/>
            </a:rPr>
            <a:t> </a:t>
          </a:r>
          <a:r>
            <a:rPr lang="en-US" sz="1600" b="1" i="0" u="none" strike="noStrike" kern="1200" cap="none" dirty="0" err="1">
              <a:solidFill>
                <a:srgbClr val="FFFFFF"/>
              </a:solidFill>
              <a:latin typeface="Source Sans Pro"/>
              <a:ea typeface="Source Sans Pro"/>
              <a:cs typeface="Source Sans Pro"/>
            </a:rPr>
            <a:t>năng</a:t>
          </a:r>
          <a:r>
            <a:rPr lang="en-US" sz="1600" b="1" i="0" u="none" strike="noStrike" kern="1200" cap="none" dirty="0">
              <a:solidFill>
                <a:srgbClr val="FFFFFF"/>
              </a:solidFill>
              <a:latin typeface="Source Sans Pro"/>
              <a:ea typeface="Source Sans Pro"/>
              <a:cs typeface="Source Sans Pro"/>
            </a:rPr>
            <a:t> </a:t>
          </a:r>
          <a:r>
            <a:rPr lang="en-US" sz="1600" b="1" i="0" u="none" strike="noStrike" kern="1200" cap="none" dirty="0" err="1">
              <a:solidFill>
                <a:srgbClr val="FFFFFF"/>
              </a:solidFill>
              <a:latin typeface="Source Sans Pro"/>
              <a:ea typeface="Source Sans Pro"/>
              <a:cs typeface="Source Sans Pro"/>
            </a:rPr>
            <a:t>lực</a:t>
          </a:r>
          <a:r>
            <a:rPr lang="en-US" sz="1600" b="1" i="0" u="none" strike="noStrike" kern="1200" cap="none" dirty="0">
              <a:solidFill>
                <a:srgbClr val="FFFFFF"/>
              </a:solidFill>
              <a:latin typeface="Source Sans Pro"/>
              <a:ea typeface="Source Sans Pro"/>
              <a:cs typeface="Source Sans Pro"/>
            </a:rPr>
            <a:t> </a:t>
          </a:r>
          <a:r>
            <a:rPr lang="en-US" sz="1600" b="1" i="0" u="none" strike="noStrike" kern="1200" cap="none" dirty="0" err="1">
              <a:solidFill>
                <a:srgbClr val="FFFFFF"/>
              </a:solidFill>
              <a:latin typeface="Source Sans Pro"/>
              <a:ea typeface="Source Sans Pro"/>
              <a:cs typeface="Source Sans Pro"/>
            </a:rPr>
            <a:t>và</a:t>
          </a:r>
          <a:r>
            <a:rPr lang="en-US" sz="1600" b="1" i="0" u="none" strike="noStrike" kern="1200" cap="none" dirty="0">
              <a:solidFill>
                <a:srgbClr val="FFFFFF"/>
              </a:solidFill>
              <a:latin typeface="Source Sans Pro"/>
              <a:ea typeface="Source Sans Pro"/>
              <a:cs typeface="Source Sans Pro"/>
            </a:rPr>
            <a:t> </a:t>
          </a:r>
          <a:r>
            <a:rPr lang="en-US" sz="1600" b="1" i="0" u="none" strike="noStrike" kern="1200" cap="none" dirty="0" err="1">
              <a:solidFill>
                <a:srgbClr val="FFFFFF"/>
              </a:solidFill>
              <a:latin typeface="Source Sans Pro"/>
              <a:ea typeface="Source Sans Pro"/>
              <a:cs typeface="Source Sans Pro"/>
            </a:rPr>
            <a:t>kết</a:t>
          </a:r>
          <a:r>
            <a:rPr lang="en-US" sz="1600" b="1" i="0" u="none" strike="noStrike" kern="1200" cap="none" dirty="0">
              <a:solidFill>
                <a:srgbClr val="FFFFFF"/>
              </a:solidFill>
              <a:latin typeface="Source Sans Pro"/>
              <a:ea typeface="Source Sans Pro"/>
              <a:cs typeface="Source Sans Pro"/>
            </a:rPr>
            <a:t> </a:t>
          </a:r>
          <a:r>
            <a:rPr lang="en-US" sz="1600" b="1" i="0" u="none" strike="noStrike" kern="1200" cap="none" dirty="0" err="1">
              <a:solidFill>
                <a:srgbClr val="FFFFFF"/>
              </a:solidFill>
              <a:latin typeface="Source Sans Pro"/>
              <a:ea typeface="Source Sans Pro"/>
              <a:cs typeface="Source Sans Pro"/>
            </a:rPr>
            <a:t>quả</a:t>
          </a:r>
          <a:r>
            <a:rPr lang="en-US" sz="1600" b="1" i="0" u="none" strike="noStrike" kern="1200" cap="none" dirty="0">
              <a:solidFill>
                <a:srgbClr val="FFFFFF"/>
              </a:solidFill>
              <a:latin typeface="Source Sans Pro"/>
              <a:ea typeface="Source Sans Pro"/>
              <a:cs typeface="Source Sans Pro"/>
            </a:rPr>
            <a:t> </a:t>
          </a:r>
          <a:r>
            <a:rPr lang="en-US" sz="1600" b="1" i="0" u="none" strike="noStrike" kern="1200" cap="none" dirty="0" err="1">
              <a:solidFill>
                <a:srgbClr val="FFFFFF"/>
              </a:solidFill>
              <a:latin typeface="Source Sans Pro"/>
              <a:ea typeface="Source Sans Pro"/>
              <a:cs typeface="Source Sans Pro"/>
            </a:rPr>
            <a:t>hoạt</a:t>
          </a:r>
          <a:r>
            <a:rPr lang="en-US" sz="1600" b="1" i="0" u="none" strike="noStrike" kern="1200" cap="none" dirty="0">
              <a:solidFill>
                <a:srgbClr val="FFFFFF"/>
              </a:solidFill>
              <a:latin typeface="Source Sans Pro"/>
              <a:ea typeface="Source Sans Pro"/>
              <a:cs typeface="Source Sans Pro"/>
            </a:rPr>
            <a:t> </a:t>
          </a:r>
          <a:r>
            <a:rPr lang="en-US" sz="1600" b="1" i="0" u="none" strike="noStrike" kern="1200" cap="none" dirty="0" err="1">
              <a:solidFill>
                <a:srgbClr val="FFFFFF"/>
              </a:solidFill>
              <a:latin typeface="Source Sans Pro"/>
              <a:ea typeface="Source Sans Pro"/>
              <a:cs typeface="Source Sans Pro"/>
            </a:rPr>
            <a:t>động</a:t>
          </a:r>
          <a:r>
            <a:rPr lang="en-US" sz="1600" b="1" i="0" u="none" strike="noStrike" kern="1200" cap="none" dirty="0">
              <a:solidFill>
                <a:srgbClr val="FFFFFF"/>
              </a:solidFill>
              <a:latin typeface="Source Sans Pro"/>
              <a:ea typeface="Source Sans Pro"/>
              <a:cs typeface="Source Sans Pro"/>
            </a:rPr>
            <a:t> </a:t>
          </a:r>
          <a:r>
            <a:rPr lang="en-US" sz="1600" b="1" i="0" u="none" strike="noStrike" kern="1200" cap="none" dirty="0" err="1">
              <a:solidFill>
                <a:srgbClr val="FFFFFF"/>
              </a:solidFill>
              <a:latin typeface="Source Sans Pro"/>
              <a:ea typeface="Source Sans Pro"/>
              <a:cs typeface="Source Sans Pro"/>
            </a:rPr>
            <a:t>của</a:t>
          </a:r>
          <a:r>
            <a:rPr lang="en-US" sz="1600" b="1" i="0" u="none" strike="noStrike" kern="1200" cap="none" dirty="0">
              <a:solidFill>
                <a:srgbClr val="FFFFFF"/>
              </a:solidFill>
              <a:latin typeface="Source Sans Pro"/>
              <a:ea typeface="Source Sans Pro"/>
              <a:cs typeface="Source Sans Pro"/>
            </a:rPr>
            <a:t> </a:t>
          </a:r>
          <a:r>
            <a:rPr lang="en-US" sz="1600" b="1" i="0" u="none" strike="noStrike" kern="1200" cap="none" dirty="0" err="1">
              <a:solidFill>
                <a:srgbClr val="FFFFFF"/>
              </a:solidFill>
              <a:latin typeface="Source Sans Pro"/>
              <a:ea typeface="Source Sans Pro"/>
              <a:cs typeface="Source Sans Pro"/>
            </a:rPr>
            <a:t>hệ</a:t>
          </a:r>
          <a:r>
            <a:rPr lang="en-US" sz="1600" b="1" i="0" u="none" strike="noStrike" kern="1200" cap="none" dirty="0">
              <a:solidFill>
                <a:srgbClr val="FFFFFF"/>
              </a:solidFill>
              <a:latin typeface="Source Sans Pro"/>
              <a:ea typeface="Source Sans Pro"/>
              <a:cs typeface="Source Sans Pro"/>
            </a:rPr>
            <a:t> </a:t>
          </a:r>
          <a:r>
            <a:rPr lang="en-US" sz="1600" b="1" i="0" u="none" strike="noStrike" kern="1200" cap="none" dirty="0" err="1">
              <a:solidFill>
                <a:srgbClr val="FFFFFF"/>
              </a:solidFill>
              <a:latin typeface="Source Sans Pro"/>
              <a:ea typeface="Source Sans Pro"/>
              <a:cs typeface="Source Sans Pro"/>
            </a:rPr>
            <a:t>thống</a:t>
          </a:r>
          <a:r>
            <a:rPr lang="en-US" sz="1600" b="1" i="0" u="none" strike="noStrike" kern="1200" cap="none" dirty="0">
              <a:solidFill>
                <a:srgbClr val="FFFFFF"/>
              </a:solidFill>
              <a:latin typeface="Source Sans Pro"/>
              <a:ea typeface="Source Sans Pro"/>
              <a:cs typeface="Source Sans Pro"/>
            </a:rPr>
            <a:t> ĐMST </a:t>
          </a:r>
        </a:p>
        <a:p>
          <a:pPr marL="0" lvl="0" indent="0" algn="ctr" defTabSz="711200">
            <a:lnSpc>
              <a:spcPct val="90000"/>
            </a:lnSpc>
            <a:spcBef>
              <a:spcPct val="0"/>
            </a:spcBef>
            <a:spcAft>
              <a:spcPct val="35000"/>
            </a:spcAft>
            <a:buNone/>
          </a:pPr>
          <a:r>
            <a:rPr lang="en-US" sz="1600" b="1" i="0" u="none" strike="noStrike" kern="1200" cap="none" dirty="0" err="1">
              <a:solidFill>
                <a:srgbClr val="FFFFFF"/>
              </a:solidFill>
              <a:latin typeface="Source Sans Pro"/>
              <a:ea typeface="Source Sans Pro"/>
              <a:cs typeface="Source Sans Pro"/>
            </a:rPr>
            <a:t>quốc</a:t>
          </a:r>
          <a:r>
            <a:rPr lang="en-US" sz="1600" b="1" i="0" u="none" strike="noStrike" kern="1200" cap="none" dirty="0">
              <a:solidFill>
                <a:srgbClr val="FFFFFF"/>
              </a:solidFill>
              <a:latin typeface="Source Sans Pro"/>
              <a:ea typeface="Source Sans Pro"/>
              <a:cs typeface="Source Sans Pro"/>
            </a:rPr>
            <a:t> </a:t>
          </a:r>
          <a:r>
            <a:rPr lang="en-US" sz="1600" b="1" i="0" u="none" strike="noStrike" kern="1200" cap="none" dirty="0" err="1">
              <a:solidFill>
                <a:srgbClr val="FFFFFF"/>
              </a:solidFill>
              <a:latin typeface="Source Sans Pro"/>
              <a:ea typeface="Source Sans Pro"/>
              <a:cs typeface="Source Sans Pro"/>
            </a:rPr>
            <a:t>gia</a:t>
          </a:r>
          <a:endParaRPr lang="en-US" sz="1600" b="1" i="0" u="none" strike="noStrike" kern="1200" cap="none" dirty="0">
            <a:solidFill>
              <a:srgbClr val="FFFFFF"/>
            </a:solidFill>
            <a:latin typeface="Source Sans Pro"/>
            <a:ea typeface="Source Sans Pro"/>
            <a:cs typeface="Source Sans Pro"/>
          </a:endParaRPr>
        </a:p>
      </dgm:t>
    </dgm:pt>
    <dgm:pt modelId="{B7724C1C-C767-47D6-9618-FDD73C5508BE}" type="parTrans" cxnId="{3B8CAE0F-E631-459A-A402-253BCF5881A6}">
      <dgm:prSet/>
      <dgm:spPr/>
      <dgm:t>
        <a:bodyPr/>
        <a:lstStyle/>
        <a:p>
          <a:endParaRPr lang="en-US" sz="1200"/>
        </a:p>
      </dgm:t>
    </dgm:pt>
    <dgm:pt modelId="{7AE46C1F-E82F-42F0-A8EC-461B4B93A300}" type="sibTrans" cxnId="{3B8CAE0F-E631-459A-A402-253BCF5881A6}">
      <dgm:prSet/>
      <dgm:spPr/>
      <dgm:t>
        <a:bodyPr/>
        <a:lstStyle/>
        <a:p>
          <a:endParaRPr lang="en-US" sz="1200"/>
        </a:p>
      </dgm:t>
    </dgm:pt>
    <dgm:pt modelId="{5E0B3ABF-A968-47E8-AD21-8A730E4B4A5D}" type="pres">
      <dgm:prSet presAssocID="{A1884526-267A-4DE7-A5C4-4209D6AB4C71}" presName="cycle" presStyleCnt="0">
        <dgm:presLayoutVars>
          <dgm:chMax val="1"/>
          <dgm:dir/>
          <dgm:animLvl val="ctr"/>
          <dgm:resizeHandles val="exact"/>
        </dgm:presLayoutVars>
      </dgm:prSet>
      <dgm:spPr/>
    </dgm:pt>
    <dgm:pt modelId="{E00357E2-11BA-45A5-8015-27ED04DCF9D9}" type="pres">
      <dgm:prSet presAssocID="{09D90BD8-20C8-4595-9AD5-BD863A1860AF}" presName="centerShape" presStyleLbl="node0" presStyleIdx="0" presStyleCnt="1" custScaleX="117188" custScaleY="110164" custLinFactNeighborX="397" custLinFactNeighborY="-960"/>
      <dgm:spPr/>
    </dgm:pt>
    <dgm:pt modelId="{1F7EB424-6237-40A1-AEF7-99A101AA4495}" type="pres">
      <dgm:prSet presAssocID="{6BBF7DF2-D560-4AAB-8F1D-435F6399D00A}" presName="parTrans" presStyleLbl="bgSibTrans2D1" presStyleIdx="0" presStyleCnt="3"/>
      <dgm:spPr/>
    </dgm:pt>
    <dgm:pt modelId="{EC46B2B7-2A90-4ADB-9D0D-90E2014EF3DA}" type="pres">
      <dgm:prSet presAssocID="{22805A72-7AA9-4A9F-8DE4-F2CB76DB945C}" presName="node" presStyleLbl="node1" presStyleIdx="0" presStyleCnt="3" custScaleX="121366" custScaleY="98610" custRadScaleRad="118080" custRadScaleInc="-6143">
        <dgm:presLayoutVars>
          <dgm:bulletEnabled val="1"/>
        </dgm:presLayoutVars>
      </dgm:prSet>
      <dgm:spPr/>
    </dgm:pt>
    <dgm:pt modelId="{3AA91806-06DF-49F3-B308-0AE4F528A13A}" type="pres">
      <dgm:prSet presAssocID="{D5689CD4-EBAC-4ABD-A3EA-F2366DDD3CE9}" presName="parTrans" presStyleLbl="bgSibTrans2D1" presStyleIdx="1" presStyleCnt="3"/>
      <dgm:spPr/>
    </dgm:pt>
    <dgm:pt modelId="{F3D87488-66AD-45C1-A1C9-439D91877FB5}" type="pres">
      <dgm:prSet presAssocID="{37434888-D909-403C-A4C8-36BBA183AC31}" presName="node" presStyleLbl="node1" presStyleIdx="1" presStyleCnt="3" custScaleX="121366" custScaleY="98610" custRadScaleRad="100405">
        <dgm:presLayoutVars>
          <dgm:bulletEnabled val="1"/>
        </dgm:presLayoutVars>
      </dgm:prSet>
      <dgm:spPr/>
    </dgm:pt>
    <dgm:pt modelId="{C3836277-BFF9-40EE-B83A-F7008D5A61CA}" type="pres">
      <dgm:prSet presAssocID="{B7724C1C-C767-47D6-9618-FDD73C5508BE}" presName="parTrans" presStyleLbl="bgSibTrans2D1" presStyleIdx="2" presStyleCnt="3"/>
      <dgm:spPr/>
    </dgm:pt>
    <dgm:pt modelId="{C6999F57-26DB-4AB6-B42A-B701F7F3758C}" type="pres">
      <dgm:prSet presAssocID="{CF9D7043-A799-40F6-811A-D1A7B02B393B}" presName="node" presStyleLbl="node1" presStyleIdx="2" presStyleCnt="3" custScaleX="121366" custScaleY="98610" custRadScaleRad="118339" custRadScaleInc="4786">
        <dgm:presLayoutVars>
          <dgm:bulletEnabled val="1"/>
        </dgm:presLayoutVars>
      </dgm:prSet>
      <dgm:spPr/>
    </dgm:pt>
  </dgm:ptLst>
  <dgm:cxnLst>
    <dgm:cxn modelId="{3B8CAE0F-E631-459A-A402-253BCF5881A6}" srcId="{09D90BD8-20C8-4595-9AD5-BD863A1860AF}" destId="{CF9D7043-A799-40F6-811A-D1A7B02B393B}" srcOrd="2" destOrd="0" parTransId="{B7724C1C-C767-47D6-9618-FDD73C5508BE}" sibTransId="{7AE46C1F-E82F-42F0-A8EC-461B4B93A300}"/>
    <dgm:cxn modelId="{7255982D-6B8E-4BBD-8443-0F7D1C21EBFF}" type="presOf" srcId="{A1884526-267A-4DE7-A5C4-4209D6AB4C71}" destId="{5E0B3ABF-A968-47E8-AD21-8A730E4B4A5D}" srcOrd="0" destOrd="0" presId="urn:microsoft.com/office/officeart/2005/8/layout/radial4"/>
    <dgm:cxn modelId="{C01F6143-643C-45BD-9CCA-446F12E8100B}" type="presOf" srcId="{6BBF7DF2-D560-4AAB-8F1D-435F6399D00A}" destId="{1F7EB424-6237-40A1-AEF7-99A101AA4495}" srcOrd="0" destOrd="0" presId="urn:microsoft.com/office/officeart/2005/8/layout/radial4"/>
    <dgm:cxn modelId="{1E0D9857-C36E-4138-BB40-2697E523E06C}" type="presOf" srcId="{22805A72-7AA9-4A9F-8DE4-F2CB76DB945C}" destId="{EC46B2B7-2A90-4ADB-9D0D-90E2014EF3DA}" srcOrd="0" destOrd="0" presId="urn:microsoft.com/office/officeart/2005/8/layout/radial4"/>
    <dgm:cxn modelId="{DBFD4491-5DEE-4E91-BD4F-8144B9BB6636}" srcId="{09D90BD8-20C8-4595-9AD5-BD863A1860AF}" destId="{37434888-D909-403C-A4C8-36BBA183AC31}" srcOrd="1" destOrd="0" parTransId="{D5689CD4-EBAC-4ABD-A3EA-F2366DDD3CE9}" sibTransId="{BED15D1C-0F56-4E4A-A982-2B0657015F49}"/>
    <dgm:cxn modelId="{145603A5-6B64-456E-837B-5CA9C8614DF5}" type="presOf" srcId="{CF9D7043-A799-40F6-811A-D1A7B02B393B}" destId="{C6999F57-26DB-4AB6-B42A-B701F7F3758C}" srcOrd="0" destOrd="0" presId="urn:microsoft.com/office/officeart/2005/8/layout/radial4"/>
    <dgm:cxn modelId="{920B36AE-5584-48BE-96FE-42BA5B7DD0BF}" type="presOf" srcId="{B7724C1C-C767-47D6-9618-FDD73C5508BE}" destId="{C3836277-BFF9-40EE-B83A-F7008D5A61CA}" srcOrd="0" destOrd="0" presId="urn:microsoft.com/office/officeart/2005/8/layout/radial4"/>
    <dgm:cxn modelId="{385514B0-041B-491A-882E-69D8948E5922}" type="presOf" srcId="{37434888-D909-403C-A4C8-36BBA183AC31}" destId="{F3D87488-66AD-45C1-A1C9-439D91877FB5}" srcOrd="0" destOrd="0" presId="urn:microsoft.com/office/officeart/2005/8/layout/radial4"/>
    <dgm:cxn modelId="{FA7B1FB6-500C-47A6-BFD2-3121BA6534E4}" type="presOf" srcId="{D5689CD4-EBAC-4ABD-A3EA-F2366DDD3CE9}" destId="{3AA91806-06DF-49F3-B308-0AE4F528A13A}" srcOrd="0" destOrd="0" presId="urn:microsoft.com/office/officeart/2005/8/layout/radial4"/>
    <dgm:cxn modelId="{D24568C9-5706-4DAA-B2A7-4E8A56344742}" srcId="{09D90BD8-20C8-4595-9AD5-BD863A1860AF}" destId="{22805A72-7AA9-4A9F-8DE4-F2CB76DB945C}" srcOrd="0" destOrd="0" parTransId="{6BBF7DF2-D560-4AAB-8F1D-435F6399D00A}" sibTransId="{21ED93B5-C40A-4FA9-8B72-9F5EB78DF9FD}"/>
    <dgm:cxn modelId="{6A61B6D3-6DBB-4C74-95BF-5161555E2FDF}" type="presOf" srcId="{09D90BD8-20C8-4595-9AD5-BD863A1860AF}" destId="{E00357E2-11BA-45A5-8015-27ED04DCF9D9}" srcOrd="0" destOrd="0" presId="urn:microsoft.com/office/officeart/2005/8/layout/radial4"/>
    <dgm:cxn modelId="{B37FCAE0-E5EB-4F51-BA34-C9C2F5474128}" srcId="{A1884526-267A-4DE7-A5C4-4209D6AB4C71}" destId="{09D90BD8-20C8-4595-9AD5-BD863A1860AF}" srcOrd="0" destOrd="0" parTransId="{5D7ABF2E-40C0-4816-B41E-430FED9EC9CC}" sibTransId="{2BB5C4EB-F540-45D2-9228-628E7272F347}"/>
    <dgm:cxn modelId="{D821771B-2DA2-47BF-90DE-9C93B3CE950C}" type="presParOf" srcId="{5E0B3ABF-A968-47E8-AD21-8A730E4B4A5D}" destId="{E00357E2-11BA-45A5-8015-27ED04DCF9D9}" srcOrd="0" destOrd="0" presId="urn:microsoft.com/office/officeart/2005/8/layout/radial4"/>
    <dgm:cxn modelId="{909B1925-FC97-429F-9AD1-28E46438EA1C}" type="presParOf" srcId="{5E0B3ABF-A968-47E8-AD21-8A730E4B4A5D}" destId="{1F7EB424-6237-40A1-AEF7-99A101AA4495}" srcOrd="1" destOrd="0" presId="urn:microsoft.com/office/officeart/2005/8/layout/radial4"/>
    <dgm:cxn modelId="{921FF25E-0D1A-4939-9A36-AE38906A3C91}" type="presParOf" srcId="{5E0B3ABF-A968-47E8-AD21-8A730E4B4A5D}" destId="{EC46B2B7-2A90-4ADB-9D0D-90E2014EF3DA}" srcOrd="2" destOrd="0" presId="urn:microsoft.com/office/officeart/2005/8/layout/radial4"/>
    <dgm:cxn modelId="{D9CB1A3B-CD65-4FEA-9B27-67CB67898DCB}" type="presParOf" srcId="{5E0B3ABF-A968-47E8-AD21-8A730E4B4A5D}" destId="{3AA91806-06DF-49F3-B308-0AE4F528A13A}" srcOrd="3" destOrd="0" presId="urn:microsoft.com/office/officeart/2005/8/layout/radial4"/>
    <dgm:cxn modelId="{C2D6905E-796B-4E9D-8544-BF783EF41A16}" type="presParOf" srcId="{5E0B3ABF-A968-47E8-AD21-8A730E4B4A5D}" destId="{F3D87488-66AD-45C1-A1C9-439D91877FB5}" srcOrd="4" destOrd="0" presId="urn:microsoft.com/office/officeart/2005/8/layout/radial4"/>
    <dgm:cxn modelId="{0605244B-E3A9-43FD-BD87-C8E9A113D0B3}" type="presParOf" srcId="{5E0B3ABF-A968-47E8-AD21-8A730E4B4A5D}" destId="{C3836277-BFF9-40EE-B83A-F7008D5A61CA}" srcOrd="5" destOrd="0" presId="urn:microsoft.com/office/officeart/2005/8/layout/radial4"/>
    <dgm:cxn modelId="{A78E284E-9059-4D4A-BDA4-122FF8D73A5A}" type="presParOf" srcId="{5E0B3ABF-A968-47E8-AD21-8A730E4B4A5D}" destId="{C6999F57-26DB-4AB6-B42A-B701F7F3758C}" srcOrd="6"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FD76428-C595-448B-BB47-1165005993E7}" type="doc">
      <dgm:prSet loTypeId="urn:microsoft.com/office/officeart/2008/layout/AlternatingHexagons" loCatId="list" qsTypeId="urn:microsoft.com/office/officeart/2005/8/quickstyle/simple1" qsCatId="simple" csTypeId="urn:microsoft.com/office/officeart/2005/8/colors/accent1_4" csCatId="accent1" phldr="1"/>
      <dgm:spPr/>
      <dgm:t>
        <a:bodyPr/>
        <a:lstStyle/>
        <a:p>
          <a:endParaRPr lang="vi-VN"/>
        </a:p>
      </dgm:t>
    </dgm:pt>
    <dgm:pt modelId="{7BE58211-8514-4316-9952-0A19613AE04E}">
      <dgm:prSet phldrT="[Text]" custT="1"/>
      <dgm:spPr/>
      <dgm:t>
        <a:bodyPr/>
        <a:lstStyle/>
        <a:p>
          <a:pPr marL="0" lvl="0" indent="0" algn="ctr" defTabSz="889000">
            <a:lnSpc>
              <a:spcPct val="90000"/>
            </a:lnSpc>
            <a:spcBef>
              <a:spcPct val="0"/>
            </a:spcBef>
            <a:spcAft>
              <a:spcPct val="35000"/>
            </a:spcAft>
            <a:buNone/>
          </a:pPr>
          <a:r>
            <a:rPr lang="en-US" sz="1500" kern="1200" dirty="0" err="1">
              <a:latin typeface="Bahnschrift Light" panose="020B0502040204020203" pitchFamily="34" charset="0"/>
              <a:ea typeface="+mn-ea"/>
              <a:cs typeface="+mn-cs"/>
            </a:rPr>
            <a:t>Nhân</a:t>
          </a:r>
          <a:r>
            <a:rPr lang="en-US" sz="1500" kern="1200" dirty="0">
              <a:latin typeface="Bahnschrift Light" panose="020B0502040204020203" pitchFamily="34" charset="0"/>
              <a:ea typeface="+mn-ea"/>
              <a:cs typeface="+mn-cs"/>
            </a:rPr>
            <a:t> </a:t>
          </a:r>
          <a:r>
            <a:rPr lang="en-US" sz="1500" kern="1200" dirty="0" err="1">
              <a:latin typeface="Bahnschrift Light" panose="020B0502040204020203" pitchFamily="34" charset="0"/>
              <a:ea typeface="+mn-ea"/>
              <a:cs typeface="+mn-cs"/>
            </a:rPr>
            <a:t>lực</a:t>
          </a:r>
          <a:endParaRPr lang="en-US" sz="1500" kern="1200" dirty="0">
            <a:latin typeface="Bahnschrift Light" panose="020B0502040204020203" pitchFamily="34" charset="0"/>
            <a:ea typeface="+mn-ea"/>
            <a:cs typeface="+mn-cs"/>
          </a:endParaRPr>
        </a:p>
        <a:p>
          <a:pPr marL="0" lvl="0" indent="0" algn="ctr" defTabSz="889000">
            <a:lnSpc>
              <a:spcPct val="90000"/>
            </a:lnSpc>
            <a:spcBef>
              <a:spcPct val="0"/>
            </a:spcBef>
            <a:spcAft>
              <a:spcPct val="35000"/>
            </a:spcAft>
            <a:buNone/>
          </a:pPr>
          <a:r>
            <a:rPr lang="en-US" sz="2400" b="1" kern="1200" dirty="0">
              <a:latin typeface="Bahnschrift Light" panose="020B0502040204020203" pitchFamily="34" charset="0"/>
              <a:ea typeface="+mn-ea"/>
              <a:cs typeface="+mn-cs"/>
            </a:rPr>
            <a:t>12 </a:t>
          </a:r>
          <a:r>
            <a:rPr lang="en-US" sz="2400" b="1" kern="1200" dirty="0" err="1">
              <a:latin typeface="Bahnschrift Light" panose="020B0502040204020203" pitchFamily="34" charset="0"/>
              <a:ea typeface="+mn-ea"/>
              <a:cs typeface="+mn-cs"/>
            </a:rPr>
            <a:t>người</a:t>
          </a:r>
          <a:r>
            <a:rPr lang="en-US" sz="1600" kern="1200" dirty="0">
              <a:latin typeface="Bahnschrift Light" panose="020B0502040204020203" pitchFamily="34" charset="0"/>
              <a:ea typeface="+mn-ea"/>
              <a:cs typeface="+mn-cs"/>
            </a:rPr>
            <a:t>/ 10.000 </a:t>
          </a:r>
          <a:r>
            <a:rPr lang="en-US" sz="1600" kern="1200" dirty="0" err="1">
              <a:latin typeface="Bahnschrift Light" panose="020B0502040204020203" pitchFamily="34" charset="0"/>
              <a:ea typeface="+mn-ea"/>
              <a:cs typeface="+mn-cs"/>
            </a:rPr>
            <a:t>dân</a:t>
          </a:r>
          <a:endParaRPr lang="vi-VN" sz="1600" kern="1200" dirty="0">
            <a:latin typeface="Bahnschrift Light" panose="020B0502040204020203" pitchFamily="34" charset="0"/>
            <a:ea typeface="+mn-ea"/>
            <a:cs typeface="+mn-cs"/>
          </a:endParaRPr>
        </a:p>
      </dgm:t>
    </dgm:pt>
    <dgm:pt modelId="{25DA2D19-0AD9-4530-A7C9-A7429CCD1457}" type="parTrans" cxnId="{615AC29F-D17A-4C0B-9EEF-80C740FB0CDD}">
      <dgm:prSet/>
      <dgm:spPr/>
      <dgm:t>
        <a:bodyPr/>
        <a:lstStyle/>
        <a:p>
          <a:endParaRPr lang="vi-VN"/>
        </a:p>
      </dgm:t>
    </dgm:pt>
    <dgm:pt modelId="{4A02AE67-F0B2-41C4-94BB-02486583BCBE}" type="sibTrans" cxnId="{615AC29F-D17A-4C0B-9EEF-80C740FB0CDD}">
      <dgm:prSet custT="1"/>
      <dgm:spPr/>
      <dgm:t>
        <a:bodyPr/>
        <a:lstStyle/>
        <a:p>
          <a:r>
            <a:rPr lang="vi-VN" sz="3200" b="1" dirty="0">
              <a:latin typeface="Bahnschrift Light" panose="020B0502040204020203" pitchFamily="34" charset="0"/>
            </a:rPr>
            <a:t>2%</a:t>
          </a:r>
          <a:r>
            <a:rPr lang="vi-VN" sz="2000" dirty="0">
              <a:latin typeface="Bahnschrift Light" panose="020B0502040204020203" pitchFamily="34" charset="0"/>
            </a:rPr>
            <a:t> </a:t>
          </a:r>
          <a:r>
            <a:rPr lang="vi-VN" sz="1800" dirty="0">
              <a:latin typeface="Bahnschrift Light" panose="020B0502040204020203" pitchFamily="34" charset="0"/>
            </a:rPr>
            <a:t>GDP</a:t>
          </a:r>
          <a:r>
            <a:rPr lang="en-US" sz="1800" dirty="0">
              <a:latin typeface="Bahnschrift Light" panose="020B0502040204020203" pitchFamily="34" charset="0"/>
            </a:rPr>
            <a:t> chi </a:t>
          </a:r>
          <a:r>
            <a:rPr lang="en-US" sz="1800" dirty="0" err="1">
              <a:latin typeface="Bahnschrift Light" panose="020B0502040204020203" pitchFamily="34" charset="0"/>
            </a:rPr>
            <a:t>cho</a:t>
          </a:r>
          <a:r>
            <a:rPr lang="en-US" sz="1800" dirty="0">
              <a:latin typeface="Bahnschrift Light" panose="020B0502040204020203" pitchFamily="34" charset="0"/>
            </a:rPr>
            <a:t> NC&amp;PT</a:t>
          </a:r>
          <a:endParaRPr lang="vi-VN" sz="1600" dirty="0"/>
        </a:p>
      </dgm:t>
    </dgm:pt>
    <dgm:pt modelId="{38B5249B-3AA2-49AA-B165-16CF70C679AB}">
      <dgm:prSet phldrT="[Text]" custT="1"/>
      <dgm:spPr/>
      <dgm:t>
        <a:bodyPr/>
        <a:lstStyle/>
        <a:p>
          <a:pPr algn="ctr"/>
          <a:r>
            <a:rPr lang="en-US" sz="5400" b="1" dirty="0">
              <a:solidFill>
                <a:srgbClr val="0070C0"/>
              </a:solidFill>
            </a:rPr>
            <a:t>2030</a:t>
          </a:r>
          <a:endParaRPr lang="vi-VN" sz="5400" b="1" dirty="0">
            <a:solidFill>
              <a:srgbClr val="0070C0"/>
            </a:solidFill>
          </a:endParaRPr>
        </a:p>
      </dgm:t>
    </dgm:pt>
    <dgm:pt modelId="{F1CDD0DF-1E01-4A3A-BD56-A2D0D9F6A523}" type="parTrans" cxnId="{95F998F5-44F6-46A0-BF71-FD66660CF860}">
      <dgm:prSet/>
      <dgm:spPr/>
      <dgm:t>
        <a:bodyPr/>
        <a:lstStyle/>
        <a:p>
          <a:endParaRPr lang="vi-VN"/>
        </a:p>
      </dgm:t>
    </dgm:pt>
    <dgm:pt modelId="{A40D7791-B78B-4FC3-8A30-1791D700EAFE}" type="sibTrans" cxnId="{95F998F5-44F6-46A0-BF71-FD66660CF860}">
      <dgm:prSet/>
      <dgm:spPr/>
      <dgm:t>
        <a:bodyPr/>
        <a:lstStyle/>
        <a:p>
          <a:endParaRPr lang="vi-VN"/>
        </a:p>
      </dgm:t>
    </dgm:pt>
    <dgm:pt modelId="{343530AE-5FB7-4F2F-9737-6C58B26B58CC}">
      <dgm:prSet phldrT="[Text]" custT="1"/>
      <dgm:spPr/>
      <dgm:t>
        <a:bodyPr/>
        <a:lstStyle/>
        <a:p>
          <a:r>
            <a:rPr lang="en-US" sz="1700" b="1" dirty="0" err="1">
              <a:latin typeface="Bahnschrift Light" panose="020B0502040204020203" pitchFamily="34" charset="0"/>
            </a:rPr>
            <a:t>Sáng</a:t>
          </a:r>
          <a:r>
            <a:rPr lang="en-US" sz="1700" b="1" dirty="0">
              <a:latin typeface="Bahnschrift Light" panose="020B0502040204020203" pitchFamily="34" charset="0"/>
            </a:rPr>
            <a:t> </a:t>
          </a:r>
          <a:r>
            <a:rPr lang="en-US" sz="1700" b="1" dirty="0" err="1">
              <a:latin typeface="Bahnschrift Light" panose="020B0502040204020203" pitchFamily="34" charset="0"/>
            </a:rPr>
            <a:t>chế</a:t>
          </a:r>
          <a:r>
            <a:rPr lang="en-US" sz="1700" dirty="0">
              <a:latin typeface="Bahnschrift Light" panose="020B0502040204020203" pitchFamily="34" charset="0"/>
            </a:rPr>
            <a:t> </a:t>
          </a:r>
          <a:r>
            <a:rPr lang="en-US" sz="1700" dirty="0" err="1">
              <a:latin typeface="Bahnschrift Light" panose="020B0502040204020203" pitchFamily="34" charset="0"/>
            </a:rPr>
            <a:t>tăng</a:t>
          </a:r>
          <a:r>
            <a:rPr lang="en-US" sz="1700" dirty="0">
              <a:latin typeface="Bahnschrift Light" panose="020B0502040204020203" pitchFamily="34" charset="0"/>
            </a:rPr>
            <a:t> </a:t>
          </a:r>
          <a:r>
            <a:rPr lang="en-US" sz="2400" b="1" dirty="0">
              <a:latin typeface="Bahnschrift Light" panose="020B0502040204020203" pitchFamily="34" charset="0"/>
            </a:rPr>
            <a:t>16-18% </a:t>
          </a:r>
          <a:r>
            <a:rPr lang="en-US" sz="1700" dirty="0">
              <a:latin typeface="Bahnschrift Light" panose="020B0502040204020203" pitchFamily="34" charset="0"/>
            </a:rPr>
            <a:t>/</a:t>
          </a:r>
          <a:r>
            <a:rPr lang="en-US" sz="1700" dirty="0" err="1">
              <a:latin typeface="Bahnschrift Light" panose="020B0502040204020203" pitchFamily="34" charset="0"/>
            </a:rPr>
            <a:t>năm</a:t>
          </a:r>
          <a:endParaRPr lang="vi-VN" sz="1700" dirty="0"/>
        </a:p>
      </dgm:t>
    </dgm:pt>
    <dgm:pt modelId="{E8DA9E0C-231F-4029-89D2-4E6A3B70F0BE}" type="parTrans" cxnId="{4EC53BC6-D44A-4972-9C81-BD4A26DEA646}">
      <dgm:prSet/>
      <dgm:spPr/>
      <dgm:t>
        <a:bodyPr/>
        <a:lstStyle/>
        <a:p>
          <a:endParaRPr lang="vi-VN"/>
        </a:p>
      </dgm:t>
    </dgm:pt>
    <dgm:pt modelId="{632BF624-94AE-4BA9-8841-9091E827874D}" type="sibTrans" cxnId="{4EC53BC6-D44A-4972-9C81-BD4A26DEA646}">
      <dgm:prSet custT="1"/>
      <dgm:spPr/>
      <dgm:t>
        <a:bodyPr/>
        <a:lstStyle/>
        <a:p>
          <a:pPr marL="0" lvl="0" indent="0" algn="ctr" defTabSz="889000">
            <a:lnSpc>
              <a:spcPct val="90000"/>
            </a:lnSpc>
            <a:spcBef>
              <a:spcPct val="0"/>
            </a:spcBef>
            <a:spcAft>
              <a:spcPct val="35000"/>
            </a:spcAft>
            <a:buNone/>
          </a:pPr>
          <a:r>
            <a:rPr lang="en-US" sz="1800" b="1" kern="1200" dirty="0" err="1">
              <a:latin typeface="Bahnschrift Light" panose="020B0502040204020203" pitchFamily="34" charset="0"/>
              <a:ea typeface="+mn-ea"/>
              <a:cs typeface="+mn-cs"/>
            </a:rPr>
            <a:t>Xuất</a:t>
          </a:r>
          <a:r>
            <a:rPr lang="en-US" sz="1800" b="1" kern="1200" dirty="0">
              <a:latin typeface="Bahnschrift Light" panose="020B0502040204020203" pitchFamily="34" charset="0"/>
              <a:ea typeface="+mn-ea"/>
              <a:cs typeface="+mn-cs"/>
            </a:rPr>
            <a:t> </a:t>
          </a:r>
          <a:r>
            <a:rPr lang="en-US" sz="1800" b="1" kern="1200" dirty="0" err="1">
              <a:latin typeface="Bahnschrift Light" panose="020B0502040204020203" pitchFamily="34" charset="0"/>
              <a:ea typeface="+mn-ea"/>
              <a:cs typeface="+mn-cs"/>
            </a:rPr>
            <a:t>khẩu</a:t>
          </a:r>
          <a:r>
            <a:rPr lang="en-US" sz="1800" b="1" kern="1200" dirty="0">
              <a:latin typeface="Bahnschrift Light" panose="020B0502040204020203" pitchFamily="34" charset="0"/>
              <a:ea typeface="+mn-ea"/>
              <a:cs typeface="+mn-cs"/>
            </a:rPr>
            <a:t> CNC</a:t>
          </a:r>
          <a:r>
            <a:rPr lang="en-US" sz="2000" b="1" kern="1200" dirty="0">
              <a:latin typeface="Bahnschrift Light" panose="020B0502040204020203" pitchFamily="34" charset="0"/>
              <a:ea typeface="+mn-ea"/>
              <a:cs typeface="+mn-cs"/>
            </a:rPr>
            <a:t> </a:t>
          </a:r>
          <a:r>
            <a:rPr lang="en-US" sz="3200" b="1" kern="1200" dirty="0">
              <a:latin typeface="Bahnschrift Light" panose="020B0502040204020203" pitchFamily="34" charset="0"/>
              <a:ea typeface="+mn-ea"/>
              <a:cs typeface="+mn-cs"/>
            </a:rPr>
            <a:t>&gt;50%</a:t>
          </a:r>
          <a:endParaRPr lang="vi-VN" sz="2000" b="1" kern="1200" dirty="0">
            <a:latin typeface="Bahnschrift Light" panose="020B0502040204020203" pitchFamily="34" charset="0"/>
            <a:ea typeface="+mn-ea"/>
            <a:cs typeface="+mn-cs"/>
          </a:endParaRPr>
        </a:p>
      </dgm:t>
    </dgm:pt>
    <dgm:pt modelId="{AB9AC6AB-11CA-4712-86FF-D7710B732C99}">
      <dgm:prSet phldrT="[Text]" custT="1"/>
      <dgm:spPr/>
      <dgm:t>
        <a:bodyPr/>
        <a:lstStyle/>
        <a:p>
          <a:pPr algn="ctr"/>
          <a:r>
            <a:rPr lang="en-US" sz="3600" b="1" dirty="0" err="1"/>
            <a:t>Mục</a:t>
          </a:r>
          <a:r>
            <a:rPr lang="en-US" sz="3600" b="1" dirty="0"/>
            <a:t> </a:t>
          </a:r>
          <a:r>
            <a:rPr lang="en-US" sz="3600" b="1" dirty="0" err="1"/>
            <a:t>tiêu</a:t>
          </a:r>
          <a:r>
            <a:rPr lang="en-US" sz="3600" b="1" dirty="0"/>
            <a:t> </a:t>
          </a:r>
          <a:r>
            <a:rPr lang="en-US" sz="3600" b="1" dirty="0" err="1"/>
            <a:t>Nghị</a:t>
          </a:r>
          <a:r>
            <a:rPr lang="en-US" sz="3600" b="1" dirty="0"/>
            <a:t> </a:t>
          </a:r>
          <a:r>
            <a:rPr lang="en-US" sz="3600" b="1" dirty="0" err="1"/>
            <a:t>quyết</a:t>
          </a:r>
          <a:r>
            <a:rPr lang="en-US" sz="3600" b="1" dirty="0"/>
            <a:t> 57-NQ/TW</a:t>
          </a:r>
          <a:endParaRPr lang="vi-VN" sz="3600" b="1" dirty="0"/>
        </a:p>
      </dgm:t>
    </dgm:pt>
    <dgm:pt modelId="{A2DFA0A9-EF6C-4AB3-88A2-F14ACBBAC776}" type="parTrans" cxnId="{2D007AC4-AD54-41C7-8826-713680D5A71E}">
      <dgm:prSet/>
      <dgm:spPr/>
      <dgm:t>
        <a:bodyPr/>
        <a:lstStyle/>
        <a:p>
          <a:endParaRPr lang="vi-VN"/>
        </a:p>
      </dgm:t>
    </dgm:pt>
    <dgm:pt modelId="{4AD710A7-91D8-4DF1-8C33-34670FC1AAC8}" type="sibTrans" cxnId="{2D007AC4-AD54-41C7-8826-713680D5A71E}">
      <dgm:prSet/>
      <dgm:spPr/>
      <dgm:t>
        <a:bodyPr/>
        <a:lstStyle/>
        <a:p>
          <a:endParaRPr lang="vi-VN"/>
        </a:p>
      </dgm:t>
    </dgm:pt>
    <dgm:pt modelId="{6B1193DB-EC32-4C94-AA75-B0B8546EBE68}">
      <dgm:prSet phldrT="[Text]" custT="1"/>
      <dgm:spPr/>
      <dgm:t>
        <a:bodyPr/>
        <a:lstStyle/>
        <a:p>
          <a:pPr marL="0" lvl="0" indent="0" algn="ctr" defTabSz="889000">
            <a:lnSpc>
              <a:spcPct val="90000"/>
            </a:lnSpc>
            <a:spcBef>
              <a:spcPct val="0"/>
            </a:spcBef>
            <a:spcAft>
              <a:spcPct val="35000"/>
            </a:spcAft>
            <a:buNone/>
          </a:pPr>
          <a:r>
            <a:rPr lang="en-US" sz="1800" b="1" kern="1200" dirty="0" err="1">
              <a:latin typeface="Bahnschrift Light" panose="020B0502040204020203" pitchFamily="34" charset="0"/>
              <a:ea typeface="+mn-ea"/>
              <a:cs typeface="+mn-cs"/>
            </a:rPr>
            <a:t>Đóng</a:t>
          </a:r>
          <a:r>
            <a:rPr lang="en-US" sz="1800" b="1" kern="1200" dirty="0">
              <a:latin typeface="Bahnschrift Light" panose="020B0502040204020203" pitchFamily="34" charset="0"/>
              <a:ea typeface="+mn-ea"/>
              <a:cs typeface="+mn-cs"/>
            </a:rPr>
            <a:t> </a:t>
          </a:r>
          <a:r>
            <a:rPr lang="en-US" sz="1800" b="1" kern="1200" dirty="0" err="1">
              <a:latin typeface="Bahnschrift Light" panose="020B0502040204020203" pitchFamily="34" charset="0"/>
              <a:ea typeface="+mn-ea"/>
              <a:cs typeface="+mn-cs"/>
            </a:rPr>
            <a:t>góp</a:t>
          </a:r>
          <a:r>
            <a:rPr lang="en-US" sz="1800" b="1" kern="1200" dirty="0">
              <a:latin typeface="Bahnschrift Light" panose="020B0502040204020203" pitchFamily="34" charset="0"/>
              <a:ea typeface="+mn-ea"/>
              <a:cs typeface="+mn-cs"/>
            </a:rPr>
            <a:t> </a:t>
          </a:r>
          <a:r>
            <a:rPr lang="en-US" sz="1800" b="1" kern="1200" dirty="0" err="1">
              <a:latin typeface="Bahnschrift Light" panose="020B0502040204020203" pitchFamily="34" charset="0"/>
              <a:ea typeface="+mn-ea"/>
              <a:cs typeface="+mn-cs"/>
            </a:rPr>
            <a:t>của</a:t>
          </a:r>
          <a:r>
            <a:rPr lang="en-US" sz="1800" b="1" kern="1200" dirty="0">
              <a:latin typeface="Bahnschrift Light" panose="020B0502040204020203" pitchFamily="34" charset="0"/>
              <a:ea typeface="+mn-ea"/>
              <a:cs typeface="+mn-cs"/>
            </a:rPr>
            <a:t> TFP:</a:t>
          </a:r>
          <a:r>
            <a:rPr lang="en-US" sz="2000" b="1" kern="1200" dirty="0">
              <a:latin typeface="Bahnschrift Light" panose="020B0502040204020203" pitchFamily="34" charset="0"/>
              <a:ea typeface="+mn-ea"/>
              <a:cs typeface="+mn-cs"/>
            </a:rPr>
            <a:t> </a:t>
          </a:r>
          <a:r>
            <a:rPr lang="en-US" sz="3200" b="1" kern="1200" dirty="0">
              <a:latin typeface="Bahnschrift Light" panose="020B0502040204020203" pitchFamily="34" charset="0"/>
              <a:ea typeface="+mn-ea"/>
              <a:cs typeface="+mn-cs"/>
            </a:rPr>
            <a:t>55%</a:t>
          </a:r>
          <a:endParaRPr lang="vi-VN" sz="2000" b="1" kern="1200" dirty="0">
            <a:latin typeface="Bahnschrift Light" panose="020B0502040204020203" pitchFamily="34" charset="0"/>
            <a:ea typeface="+mn-ea"/>
            <a:cs typeface="+mn-cs"/>
          </a:endParaRPr>
        </a:p>
      </dgm:t>
    </dgm:pt>
    <dgm:pt modelId="{84E0F1D5-5808-4887-B187-9C59FEE147FC}" type="parTrans" cxnId="{35CED7B6-604C-4046-B5D3-758C520DC164}">
      <dgm:prSet/>
      <dgm:spPr/>
      <dgm:t>
        <a:bodyPr/>
        <a:lstStyle/>
        <a:p>
          <a:endParaRPr lang="vi-VN"/>
        </a:p>
      </dgm:t>
    </dgm:pt>
    <dgm:pt modelId="{9D885823-97D5-47E1-91DB-49408A15167F}" type="sibTrans" cxnId="{35CED7B6-604C-4046-B5D3-758C520DC164}">
      <dgm:prSet custT="1"/>
      <dgm:spPr/>
      <dgm:t>
        <a:bodyPr/>
        <a:lstStyle/>
        <a:p>
          <a:pPr marL="0" lvl="0" indent="0" algn="ctr" defTabSz="889000">
            <a:lnSpc>
              <a:spcPct val="90000"/>
            </a:lnSpc>
            <a:spcBef>
              <a:spcPct val="0"/>
            </a:spcBef>
            <a:spcAft>
              <a:spcPct val="35000"/>
            </a:spcAft>
            <a:buNone/>
          </a:pPr>
          <a:r>
            <a:rPr lang="en-US" sz="3600" b="1" kern="1200" dirty="0">
              <a:latin typeface="Bahnschrift Light" panose="020B0502040204020203" pitchFamily="34" charset="0"/>
              <a:ea typeface="+mn-ea"/>
              <a:cs typeface="+mn-cs"/>
            </a:rPr>
            <a:t>40%</a:t>
          </a:r>
          <a:r>
            <a:rPr lang="en-US" sz="2000" b="1" kern="1200" dirty="0">
              <a:latin typeface="Bahnschrift Light" panose="020B0502040204020203" pitchFamily="34" charset="0"/>
              <a:ea typeface="+mn-ea"/>
              <a:cs typeface="+mn-cs"/>
            </a:rPr>
            <a:t> DN ĐMST</a:t>
          </a:r>
          <a:endParaRPr lang="vi-VN" sz="2000" b="1" kern="1200" dirty="0">
            <a:latin typeface="Bahnschrift Light" panose="020B0502040204020203" pitchFamily="34" charset="0"/>
            <a:ea typeface="+mn-ea"/>
            <a:cs typeface="+mn-cs"/>
          </a:endParaRPr>
        </a:p>
      </dgm:t>
    </dgm:pt>
    <dgm:pt modelId="{E9863192-EE34-41FB-B719-E215ED1B2B2E}" type="pres">
      <dgm:prSet presAssocID="{3FD76428-C595-448B-BB47-1165005993E7}" presName="Name0" presStyleCnt="0">
        <dgm:presLayoutVars>
          <dgm:chMax/>
          <dgm:chPref/>
          <dgm:dir/>
          <dgm:animLvl val="lvl"/>
        </dgm:presLayoutVars>
      </dgm:prSet>
      <dgm:spPr/>
    </dgm:pt>
    <dgm:pt modelId="{3BABF95A-8323-4CF4-B208-39CDA0ECEDB5}" type="pres">
      <dgm:prSet presAssocID="{7BE58211-8514-4316-9952-0A19613AE04E}" presName="composite" presStyleCnt="0"/>
      <dgm:spPr/>
    </dgm:pt>
    <dgm:pt modelId="{E32889DC-00FE-4E98-A483-D1023D43E5EF}" type="pres">
      <dgm:prSet presAssocID="{7BE58211-8514-4316-9952-0A19613AE04E}" presName="Parent1" presStyleLbl="node1" presStyleIdx="0" presStyleCnt="6">
        <dgm:presLayoutVars>
          <dgm:chMax val="1"/>
          <dgm:chPref val="1"/>
          <dgm:bulletEnabled val="1"/>
        </dgm:presLayoutVars>
      </dgm:prSet>
      <dgm:spPr/>
    </dgm:pt>
    <dgm:pt modelId="{84EB7557-0E21-4FA9-9C0F-4EDAB876598D}" type="pres">
      <dgm:prSet presAssocID="{7BE58211-8514-4316-9952-0A19613AE04E}" presName="Childtext1" presStyleLbl="revTx" presStyleIdx="0" presStyleCnt="3" custLinFactNeighborX="24855" custLinFactNeighborY="-23358">
        <dgm:presLayoutVars>
          <dgm:chMax val="0"/>
          <dgm:chPref val="0"/>
          <dgm:bulletEnabled val="1"/>
        </dgm:presLayoutVars>
      </dgm:prSet>
      <dgm:spPr/>
    </dgm:pt>
    <dgm:pt modelId="{4A168B16-567A-4B59-A436-8D588B7B4BC8}" type="pres">
      <dgm:prSet presAssocID="{7BE58211-8514-4316-9952-0A19613AE04E}" presName="BalanceSpacing" presStyleCnt="0"/>
      <dgm:spPr/>
    </dgm:pt>
    <dgm:pt modelId="{EE8A0FBD-93F2-4267-9B10-394AFDD01873}" type="pres">
      <dgm:prSet presAssocID="{7BE58211-8514-4316-9952-0A19613AE04E}" presName="BalanceSpacing1" presStyleCnt="0"/>
      <dgm:spPr/>
    </dgm:pt>
    <dgm:pt modelId="{4CD042D8-71AD-48AF-9201-5FA8EBE1A205}" type="pres">
      <dgm:prSet presAssocID="{4A02AE67-F0B2-41C4-94BB-02486583BCBE}" presName="Accent1Text" presStyleLbl="node1" presStyleIdx="1" presStyleCnt="6"/>
      <dgm:spPr/>
    </dgm:pt>
    <dgm:pt modelId="{54A2372A-08FD-4299-A22A-255174543078}" type="pres">
      <dgm:prSet presAssocID="{4A02AE67-F0B2-41C4-94BB-02486583BCBE}" presName="spaceBetweenRectangles" presStyleCnt="0"/>
      <dgm:spPr/>
    </dgm:pt>
    <dgm:pt modelId="{C32BA308-84D8-4A75-B75B-803AB5DE95F5}" type="pres">
      <dgm:prSet presAssocID="{343530AE-5FB7-4F2F-9737-6C58B26B58CC}" presName="composite" presStyleCnt="0"/>
      <dgm:spPr/>
    </dgm:pt>
    <dgm:pt modelId="{1D383F14-38C2-4F33-A83E-E769F94FA6FD}" type="pres">
      <dgm:prSet presAssocID="{343530AE-5FB7-4F2F-9737-6C58B26B58CC}" presName="Parent1" presStyleLbl="node1" presStyleIdx="2" presStyleCnt="6" custLinFactNeighborX="-12382" custLinFactNeighborY="979">
        <dgm:presLayoutVars>
          <dgm:chMax val="1"/>
          <dgm:chPref val="1"/>
          <dgm:bulletEnabled val="1"/>
        </dgm:presLayoutVars>
      </dgm:prSet>
      <dgm:spPr/>
    </dgm:pt>
    <dgm:pt modelId="{3A1F7F3E-0334-4E10-9616-2C2DFE2C2613}" type="pres">
      <dgm:prSet presAssocID="{343530AE-5FB7-4F2F-9737-6C58B26B58CC}" presName="Childtext1" presStyleLbl="revTx" presStyleIdx="1" presStyleCnt="3" custScaleX="144498" custLinFactNeighborX="-38929" custLinFactNeighborY="-2920">
        <dgm:presLayoutVars>
          <dgm:chMax val="0"/>
          <dgm:chPref val="0"/>
          <dgm:bulletEnabled val="1"/>
        </dgm:presLayoutVars>
      </dgm:prSet>
      <dgm:spPr/>
    </dgm:pt>
    <dgm:pt modelId="{F18D2EB3-1F31-4807-9BA8-161B70D70415}" type="pres">
      <dgm:prSet presAssocID="{343530AE-5FB7-4F2F-9737-6C58B26B58CC}" presName="BalanceSpacing" presStyleCnt="0"/>
      <dgm:spPr/>
    </dgm:pt>
    <dgm:pt modelId="{D02391D7-DEA0-4B38-94D1-09D90602A609}" type="pres">
      <dgm:prSet presAssocID="{343530AE-5FB7-4F2F-9737-6C58B26B58CC}" presName="BalanceSpacing1" presStyleCnt="0"/>
      <dgm:spPr/>
    </dgm:pt>
    <dgm:pt modelId="{29868E31-7768-4635-AD8A-33BC2FCDA07E}" type="pres">
      <dgm:prSet presAssocID="{632BF624-94AE-4BA9-8841-9091E827874D}" presName="Accent1Text" presStyleLbl="node1" presStyleIdx="3" presStyleCnt="6" custScaleY="99190" custLinFactNeighborX="-10506" custLinFactNeighborY="1306"/>
      <dgm:spPr/>
    </dgm:pt>
    <dgm:pt modelId="{563F7F04-9FCF-4343-A094-164A2A42AD5D}" type="pres">
      <dgm:prSet presAssocID="{632BF624-94AE-4BA9-8841-9091E827874D}" presName="spaceBetweenRectangles" presStyleCnt="0"/>
      <dgm:spPr/>
    </dgm:pt>
    <dgm:pt modelId="{BECEE2AA-E615-466D-9A4F-4BDF2D5C2616}" type="pres">
      <dgm:prSet presAssocID="{6B1193DB-EC32-4C94-AA75-B0B8546EBE68}" presName="composite" presStyleCnt="0"/>
      <dgm:spPr/>
    </dgm:pt>
    <dgm:pt modelId="{8CAD931E-53C1-47BA-B0D8-AE95FB91E257}" type="pres">
      <dgm:prSet presAssocID="{6B1193DB-EC32-4C94-AA75-B0B8546EBE68}" presName="Parent1" presStyleLbl="node1" presStyleIdx="4" presStyleCnt="6" custScaleY="95010" custLinFactNeighborX="4127" custLinFactNeighborY="1316">
        <dgm:presLayoutVars>
          <dgm:chMax val="1"/>
          <dgm:chPref val="1"/>
          <dgm:bulletEnabled val="1"/>
        </dgm:presLayoutVars>
      </dgm:prSet>
      <dgm:spPr/>
    </dgm:pt>
    <dgm:pt modelId="{9E80710B-C065-4CA2-AA00-A1DDFAB1001B}" type="pres">
      <dgm:prSet presAssocID="{6B1193DB-EC32-4C94-AA75-B0B8546EBE68}" presName="Childtext1" presStyleLbl="revTx" presStyleIdx="2" presStyleCnt="3">
        <dgm:presLayoutVars>
          <dgm:chMax val="0"/>
          <dgm:chPref val="0"/>
          <dgm:bulletEnabled val="1"/>
        </dgm:presLayoutVars>
      </dgm:prSet>
      <dgm:spPr/>
    </dgm:pt>
    <dgm:pt modelId="{188C1833-A3EE-4EAC-BA82-348441BDBD57}" type="pres">
      <dgm:prSet presAssocID="{6B1193DB-EC32-4C94-AA75-B0B8546EBE68}" presName="BalanceSpacing" presStyleCnt="0"/>
      <dgm:spPr/>
    </dgm:pt>
    <dgm:pt modelId="{28761029-6CB6-4307-8036-6301AC5CCDC6}" type="pres">
      <dgm:prSet presAssocID="{6B1193DB-EC32-4C94-AA75-B0B8546EBE68}" presName="BalanceSpacing1" presStyleCnt="0"/>
      <dgm:spPr/>
    </dgm:pt>
    <dgm:pt modelId="{858C9EB1-9E66-4F51-A626-36B4FCB02FDE}" type="pres">
      <dgm:prSet presAssocID="{9D885823-97D5-47E1-91DB-49408A15167F}" presName="Accent1Text" presStyleLbl="node1" presStyleIdx="5" presStyleCnt="6" custLinFactNeighborY="3264"/>
      <dgm:spPr/>
    </dgm:pt>
  </dgm:ptLst>
  <dgm:cxnLst>
    <dgm:cxn modelId="{D43F2903-2D69-473F-938F-1B971678045B}" type="presOf" srcId="{AB9AC6AB-11CA-4712-86FF-D7710B732C99}" destId="{3A1F7F3E-0334-4E10-9616-2C2DFE2C2613}" srcOrd="0" destOrd="0" presId="urn:microsoft.com/office/officeart/2008/layout/AlternatingHexagons"/>
    <dgm:cxn modelId="{1E150209-83F1-45B9-A734-62076B38C953}" type="presOf" srcId="{343530AE-5FB7-4F2F-9737-6C58B26B58CC}" destId="{1D383F14-38C2-4F33-A83E-E769F94FA6FD}" srcOrd="0" destOrd="0" presId="urn:microsoft.com/office/officeart/2008/layout/AlternatingHexagons"/>
    <dgm:cxn modelId="{E2DC7409-CB52-4BF2-B82D-AD4F8F0517AF}" type="presOf" srcId="{6B1193DB-EC32-4C94-AA75-B0B8546EBE68}" destId="{8CAD931E-53C1-47BA-B0D8-AE95FB91E257}" srcOrd="0" destOrd="0" presId="urn:microsoft.com/office/officeart/2008/layout/AlternatingHexagons"/>
    <dgm:cxn modelId="{4DBFD032-9DE7-462D-B325-EA696C105BE5}" type="presOf" srcId="{38B5249B-3AA2-49AA-B165-16CF70C679AB}" destId="{84EB7557-0E21-4FA9-9C0F-4EDAB876598D}" srcOrd="0" destOrd="0" presId="urn:microsoft.com/office/officeart/2008/layout/AlternatingHexagons"/>
    <dgm:cxn modelId="{39199E41-F2DA-42B3-BA8D-BFD24568504A}" type="presOf" srcId="{9D885823-97D5-47E1-91DB-49408A15167F}" destId="{858C9EB1-9E66-4F51-A626-36B4FCB02FDE}" srcOrd="0" destOrd="0" presId="urn:microsoft.com/office/officeart/2008/layout/AlternatingHexagons"/>
    <dgm:cxn modelId="{F1772874-5A4B-44B9-AA80-0CB538C7A03E}" type="presOf" srcId="{4A02AE67-F0B2-41C4-94BB-02486583BCBE}" destId="{4CD042D8-71AD-48AF-9201-5FA8EBE1A205}" srcOrd="0" destOrd="0" presId="urn:microsoft.com/office/officeart/2008/layout/AlternatingHexagons"/>
    <dgm:cxn modelId="{FFD65E9B-1697-4B9F-8F3C-CC5F606A1298}" type="presOf" srcId="{3FD76428-C595-448B-BB47-1165005993E7}" destId="{E9863192-EE34-41FB-B719-E215ED1B2B2E}" srcOrd="0" destOrd="0" presId="urn:microsoft.com/office/officeart/2008/layout/AlternatingHexagons"/>
    <dgm:cxn modelId="{B0D82A9D-7A07-4E81-8608-1CD4DD8AA3CC}" type="presOf" srcId="{7BE58211-8514-4316-9952-0A19613AE04E}" destId="{E32889DC-00FE-4E98-A483-D1023D43E5EF}" srcOrd="0" destOrd="0" presId="urn:microsoft.com/office/officeart/2008/layout/AlternatingHexagons"/>
    <dgm:cxn modelId="{615AC29F-D17A-4C0B-9EEF-80C740FB0CDD}" srcId="{3FD76428-C595-448B-BB47-1165005993E7}" destId="{7BE58211-8514-4316-9952-0A19613AE04E}" srcOrd="0" destOrd="0" parTransId="{25DA2D19-0AD9-4530-A7C9-A7429CCD1457}" sibTransId="{4A02AE67-F0B2-41C4-94BB-02486583BCBE}"/>
    <dgm:cxn modelId="{78AE10A5-BCFE-4827-8365-6C3C65605837}" type="presOf" srcId="{632BF624-94AE-4BA9-8841-9091E827874D}" destId="{29868E31-7768-4635-AD8A-33BC2FCDA07E}" srcOrd="0" destOrd="0" presId="urn:microsoft.com/office/officeart/2008/layout/AlternatingHexagons"/>
    <dgm:cxn modelId="{35CED7B6-604C-4046-B5D3-758C520DC164}" srcId="{3FD76428-C595-448B-BB47-1165005993E7}" destId="{6B1193DB-EC32-4C94-AA75-B0B8546EBE68}" srcOrd="2" destOrd="0" parTransId="{84E0F1D5-5808-4887-B187-9C59FEE147FC}" sibTransId="{9D885823-97D5-47E1-91DB-49408A15167F}"/>
    <dgm:cxn modelId="{2D007AC4-AD54-41C7-8826-713680D5A71E}" srcId="{343530AE-5FB7-4F2F-9737-6C58B26B58CC}" destId="{AB9AC6AB-11CA-4712-86FF-D7710B732C99}" srcOrd="0" destOrd="0" parTransId="{A2DFA0A9-EF6C-4AB3-88A2-F14ACBBAC776}" sibTransId="{4AD710A7-91D8-4DF1-8C33-34670FC1AAC8}"/>
    <dgm:cxn modelId="{4EC53BC6-D44A-4972-9C81-BD4A26DEA646}" srcId="{3FD76428-C595-448B-BB47-1165005993E7}" destId="{343530AE-5FB7-4F2F-9737-6C58B26B58CC}" srcOrd="1" destOrd="0" parTransId="{E8DA9E0C-231F-4029-89D2-4E6A3B70F0BE}" sibTransId="{632BF624-94AE-4BA9-8841-9091E827874D}"/>
    <dgm:cxn modelId="{95F998F5-44F6-46A0-BF71-FD66660CF860}" srcId="{7BE58211-8514-4316-9952-0A19613AE04E}" destId="{38B5249B-3AA2-49AA-B165-16CF70C679AB}" srcOrd="0" destOrd="0" parTransId="{F1CDD0DF-1E01-4A3A-BD56-A2D0D9F6A523}" sibTransId="{A40D7791-B78B-4FC3-8A30-1791D700EAFE}"/>
    <dgm:cxn modelId="{5657C52E-BA81-4174-AF3F-E7C294647B3C}" type="presParOf" srcId="{E9863192-EE34-41FB-B719-E215ED1B2B2E}" destId="{3BABF95A-8323-4CF4-B208-39CDA0ECEDB5}" srcOrd="0" destOrd="0" presId="urn:microsoft.com/office/officeart/2008/layout/AlternatingHexagons"/>
    <dgm:cxn modelId="{54823C91-3ADD-4A34-A0E2-576F47F7127B}" type="presParOf" srcId="{3BABF95A-8323-4CF4-B208-39CDA0ECEDB5}" destId="{E32889DC-00FE-4E98-A483-D1023D43E5EF}" srcOrd="0" destOrd="0" presId="urn:microsoft.com/office/officeart/2008/layout/AlternatingHexagons"/>
    <dgm:cxn modelId="{668ABC5F-CBD5-4A5C-B38A-94DED28A5373}" type="presParOf" srcId="{3BABF95A-8323-4CF4-B208-39CDA0ECEDB5}" destId="{84EB7557-0E21-4FA9-9C0F-4EDAB876598D}" srcOrd="1" destOrd="0" presId="urn:microsoft.com/office/officeart/2008/layout/AlternatingHexagons"/>
    <dgm:cxn modelId="{2FC491E5-C5C7-416D-B3E4-55F61792CCF1}" type="presParOf" srcId="{3BABF95A-8323-4CF4-B208-39CDA0ECEDB5}" destId="{4A168B16-567A-4B59-A436-8D588B7B4BC8}" srcOrd="2" destOrd="0" presId="urn:microsoft.com/office/officeart/2008/layout/AlternatingHexagons"/>
    <dgm:cxn modelId="{89433014-11C9-42CA-A849-D2AD58D509AF}" type="presParOf" srcId="{3BABF95A-8323-4CF4-B208-39CDA0ECEDB5}" destId="{EE8A0FBD-93F2-4267-9B10-394AFDD01873}" srcOrd="3" destOrd="0" presId="urn:microsoft.com/office/officeart/2008/layout/AlternatingHexagons"/>
    <dgm:cxn modelId="{F671B93B-DC21-470E-B0F5-5BD4AE884E74}" type="presParOf" srcId="{3BABF95A-8323-4CF4-B208-39CDA0ECEDB5}" destId="{4CD042D8-71AD-48AF-9201-5FA8EBE1A205}" srcOrd="4" destOrd="0" presId="urn:microsoft.com/office/officeart/2008/layout/AlternatingHexagons"/>
    <dgm:cxn modelId="{B14F5E99-B403-471E-BAAE-A8A19F49E09A}" type="presParOf" srcId="{E9863192-EE34-41FB-B719-E215ED1B2B2E}" destId="{54A2372A-08FD-4299-A22A-255174543078}" srcOrd="1" destOrd="0" presId="urn:microsoft.com/office/officeart/2008/layout/AlternatingHexagons"/>
    <dgm:cxn modelId="{13570258-6039-4DDC-A785-5A7A307E6D98}" type="presParOf" srcId="{E9863192-EE34-41FB-B719-E215ED1B2B2E}" destId="{C32BA308-84D8-4A75-B75B-803AB5DE95F5}" srcOrd="2" destOrd="0" presId="urn:microsoft.com/office/officeart/2008/layout/AlternatingHexagons"/>
    <dgm:cxn modelId="{96DE255E-C119-4860-BD6E-B1AD87E1DF41}" type="presParOf" srcId="{C32BA308-84D8-4A75-B75B-803AB5DE95F5}" destId="{1D383F14-38C2-4F33-A83E-E769F94FA6FD}" srcOrd="0" destOrd="0" presId="urn:microsoft.com/office/officeart/2008/layout/AlternatingHexagons"/>
    <dgm:cxn modelId="{B97CAD8A-2B74-4CFB-A9A8-438A0D5535AA}" type="presParOf" srcId="{C32BA308-84D8-4A75-B75B-803AB5DE95F5}" destId="{3A1F7F3E-0334-4E10-9616-2C2DFE2C2613}" srcOrd="1" destOrd="0" presId="urn:microsoft.com/office/officeart/2008/layout/AlternatingHexagons"/>
    <dgm:cxn modelId="{F21FD63A-E5E3-47A7-80F6-B16007FE86F1}" type="presParOf" srcId="{C32BA308-84D8-4A75-B75B-803AB5DE95F5}" destId="{F18D2EB3-1F31-4807-9BA8-161B70D70415}" srcOrd="2" destOrd="0" presId="urn:microsoft.com/office/officeart/2008/layout/AlternatingHexagons"/>
    <dgm:cxn modelId="{392701C6-5A29-4B39-9ADA-B66FA43C9D6E}" type="presParOf" srcId="{C32BA308-84D8-4A75-B75B-803AB5DE95F5}" destId="{D02391D7-DEA0-4B38-94D1-09D90602A609}" srcOrd="3" destOrd="0" presId="urn:microsoft.com/office/officeart/2008/layout/AlternatingHexagons"/>
    <dgm:cxn modelId="{2A62B517-CDA5-45B7-969B-D1217F88702F}" type="presParOf" srcId="{C32BA308-84D8-4A75-B75B-803AB5DE95F5}" destId="{29868E31-7768-4635-AD8A-33BC2FCDA07E}" srcOrd="4" destOrd="0" presId="urn:microsoft.com/office/officeart/2008/layout/AlternatingHexagons"/>
    <dgm:cxn modelId="{6512AF97-B0CF-413B-BA8D-A6E3B3F84C3A}" type="presParOf" srcId="{E9863192-EE34-41FB-B719-E215ED1B2B2E}" destId="{563F7F04-9FCF-4343-A094-164A2A42AD5D}" srcOrd="3" destOrd="0" presId="urn:microsoft.com/office/officeart/2008/layout/AlternatingHexagons"/>
    <dgm:cxn modelId="{0CE87F0A-E367-4445-991D-38D6D2E68811}" type="presParOf" srcId="{E9863192-EE34-41FB-B719-E215ED1B2B2E}" destId="{BECEE2AA-E615-466D-9A4F-4BDF2D5C2616}" srcOrd="4" destOrd="0" presId="urn:microsoft.com/office/officeart/2008/layout/AlternatingHexagons"/>
    <dgm:cxn modelId="{09E5D277-84B7-43F4-AF84-3F5A97BD9A47}" type="presParOf" srcId="{BECEE2AA-E615-466D-9A4F-4BDF2D5C2616}" destId="{8CAD931E-53C1-47BA-B0D8-AE95FB91E257}" srcOrd="0" destOrd="0" presId="urn:microsoft.com/office/officeart/2008/layout/AlternatingHexagons"/>
    <dgm:cxn modelId="{2AA24A33-4588-47DC-BD76-74879E3A77D1}" type="presParOf" srcId="{BECEE2AA-E615-466D-9A4F-4BDF2D5C2616}" destId="{9E80710B-C065-4CA2-AA00-A1DDFAB1001B}" srcOrd="1" destOrd="0" presId="urn:microsoft.com/office/officeart/2008/layout/AlternatingHexagons"/>
    <dgm:cxn modelId="{9D782F4C-02FB-47AC-907F-B920DB310592}" type="presParOf" srcId="{BECEE2AA-E615-466D-9A4F-4BDF2D5C2616}" destId="{188C1833-A3EE-4EAC-BA82-348441BDBD57}" srcOrd="2" destOrd="0" presId="urn:microsoft.com/office/officeart/2008/layout/AlternatingHexagons"/>
    <dgm:cxn modelId="{B7CB74BB-BAEF-4613-BCE0-4FF84F1C7279}" type="presParOf" srcId="{BECEE2AA-E615-466D-9A4F-4BDF2D5C2616}" destId="{28761029-6CB6-4307-8036-6301AC5CCDC6}" srcOrd="3" destOrd="0" presId="urn:microsoft.com/office/officeart/2008/layout/AlternatingHexagons"/>
    <dgm:cxn modelId="{AF6B536E-4AE4-4649-BE87-F9C3804EC53C}" type="presParOf" srcId="{BECEE2AA-E615-466D-9A4F-4BDF2D5C2616}" destId="{858C9EB1-9E66-4F51-A626-36B4FCB02FDE}" srcOrd="4" destOrd="0" presId="urn:microsoft.com/office/officeart/2008/layout/AlternatingHexagon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1DF6121-08D2-4D75-A2C0-3546A8DB2FA7}" type="doc">
      <dgm:prSet loTypeId="urn:microsoft.com/office/officeart/2005/8/layout/hierarchy3" loCatId="list" qsTypeId="urn:microsoft.com/office/officeart/2005/8/quickstyle/simple1" qsCatId="simple" csTypeId="urn:microsoft.com/office/officeart/2005/8/colors/colorful2" csCatId="colorful" phldr="1"/>
      <dgm:spPr/>
      <dgm:t>
        <a:bodyPr/>
        <a:lstStyle/>
        <a:p>
          <a:endParaRPr lang="en-US"/>
        </a:p>
      </dgm:t>
    </dgm:pt>
    <dgm:pt modelId="{9987CEB8-BDEC-4844-8F5D-23570BB84AFA}">
      <dgm:prSet phldrT="[Text]" custT="1"/>
      <dgm:spPr/>
      <dgm:t>
        <a:bodyPr/>
        <a:lstStyle/>
        <a:p>
          <a:r>
            <a:rPr lang="en-US" sz="2000" b="1" dirty="0">
              <a:latin typeface="Calibri" panose="020F0502020204030204" pitchFamily="34" charset="0"/>
              <a:cs typeface="Calibri" panose="020F0502020204030204" pitchFamily="34" charset="0"/>
            </a:rPr>
            <a:t>GII</a:t>
          </a:r>
        </a:p>
      </dgm:t>
    </dgm:pt>
    <dgm:pt modelId="{E791912C-A751-4BF6-9787-4DF1F6546BC3}" type="parTrans" cxnId="{0039663B-D2D6-4C86-AA93-65DFF985DAEA}">
      <dgm:prSet/>
      <dgm:spPr/>
      <dgm:t>
        <a:bodyPr/>
        <a:lstStyle/>
        <a:p>
          <a:endParaRPr lang="en-US" sz="2000" b="1">
            <a:latin typeface="Calibri" panose="020F0502020204030204" pitchFamily="34" charset="0"/>
            <a:cs typeface="Calibri" panose="020F0502020204030204" pitchFamily="34" charset="0"/>
          </a:endParaRPr>
        </a:p>
      </dgm:t>
    </dgm:pt>
    <dgm:pt modelId="{9092EEEE-A92A-4159-8617-7DF6AE21DEAB}" type="sibTrans" cxnId="{0039663B-D2D6-4C86-AA93-65DFF985DAEA}">
      <dgm:prSet/>
      <dgm:spPr/>
      <dgm:t>
        <a:bodyPr/>
        <a:lstStyle/>
        <a:p>
          <a:endParaRPr lang="en-US" sz="2000" b="1">
            <a:latin typeface="Calibri" panose="020F0502020204030204" pitchFamily="34" charset="0"/>
            <a:cs typeface="Calibri" panose="020F0502020204030204" pitchFamily="34" charset="0"/>
          </a:endParaRPr>
        </a:p>
      </dgm:t>
    </dgm:pt>
    <dgm:pt modelId="{D80E43D9-2BF5-455C-BDBA-059FA551AEAB}">
      <dgm:prSet phldrT="[Text]" custT="1"/>
      <dgm:spPr/>
      <dgm:t>
        <a:bodyPr/>
        <a:lstStyle/>
        <a:p>
          <a:r>
            <a:rPr lang="en-US" sz="1800" b="0" dirty="0">
              <a:latin typeface="Calibri" panose="020F0502020204030204" pitchFamily="34" charset="0"/>
              <a:cs typeface="Calibri" panose="020F0502020204030204" pitchFamily="34" charset="0"/>
            </a:rPr>
            <a:t>1. </a:t>
          </a:r>
          <a:r>
            <a:rPr lang="en-US" sz="1800" b="0" dirty="0" err="1">
              <a:latin typeface="Calibri" panose="020F0502020204030204" pitchFamily="34" charset="0"/>
              <a:cs typeface="Calibri" panose="020F0502020204030204" pitchFamily="34" charset="0"/>
            </a:rPr>
            <a:t>Thể</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chế</a:t>
          </a:r>
          <a:endParaRPr lang="en-US" sz="1800" b="0" dirty="0">
            <a:latin typeface="Calibri" panose="020F0502020204030204" pitchFamily="34" charset="0"/>
            <a:cs typeface="Calibri" panose="020F0502020204030204" pitchFamily="34" charset="0"/>
          </a:endParaRPr>
        </a:p>
      </dgm:t>
    </dgm:pt>
    <dgm:pt modelId="{D48304A6-7E47-4D2A-80CF-3BC2D9458273}" type="parTrans" cxnId="{6B92F97A-D005-4E69-82CA-BC37CD5459A4}">
      <dgm:prSet/>
      <dgm:spPr/>
      <dgm:t>
        <a:bodyPr/>
        <a:lstStyle/>
        <a:p>
          <a:endParaRPr lang="en-US" sz="2000" b="1">
            <a:latin typeface="Calibri" panose="020F0502020204030204" pitchFamily="34" charset="0"/>
            <a:cs typeface="Calibri" panose="020F0502020204030204" pitchFamily="34" charset="0"/>
          </a:endParaRPr>
        </a:p>
      </dgm:t>
    </dgm:pt>
    <dgm:pt modelId="{EBA3B92B-691B-4050-8BF2-D674D6C01DB7}" type="sibTrans" cxnId="{6B92F97A-D005-4E69-82CA-BC37CD5459A4}">
      <dgm:prSet/>
      <dgm:spPr/>
      <dgm:t>
        <a:bodyPr/>
        <a:lstStyle/>
        <a:p>
          <a:endParaRPr lang="en-US" sz="2000" b="1">
            <a:latin typeface="Calibri" panose="020F0502020204030204" pitchFamily="34" charset="0"/>
            <a:cs typeface="Calibri" panose="020F0502020204030204" pitchFamily="34" charset="0"/>
          </a:endParaRPr>
        </a:p>
      </dgm:t>
    </dgm:pt>
    <dgm:pt modelId="{4554CC38-8550-43A2-B7EC-ADD98F6D72C2}">
      <dgm:prSet phldrT="[Text]" custT="1"/>
      <dgm:spPr/>
      <dgm:t>
        <a:bodyPr/>
        <a:lstStyle/>
        <a:p>
          <a:r>
            <a:rPr lang="en-US" sz="1800" b="0" dirty="0">
              <a:latin typeface="Calibri" panose="020F0502020204030204" pitchFamily="34" charset="0"/>
              <a:cs typeface="Calibri" panose="020F0502020204030204" pitchFamily="34" charset="0"/>
            </a:rPr>
            <a:t>2. </a:t>
          </a:r>
          <a:r>
            <a:rPr lang="en-US" sz="1800" b="0" dirty="0" err="1">
              <a:latin typeface="Calibri" panose="020F0502020204030204" pitchFamily="34" charset="0"/>
              <a:cs typeface="Calibri" panose="020F0502020204030204" pitchFamily="34" charset="0"/>
            </a:rPr>
            <a:t>Vốn</a:t>
          </a:r>
          <a:r>
            <a:rPr lang="en-US" sz="1800" b="0" dirty="0">
              <a:latin typeface="Calibri" panose="020F0502020204030204" pitchFamily="34" charset="0"/>
              <a:cs typeface="Calibri" panose="020F0502020204030204" pitchFamily="34" charset="0"/>
            </a:rPr>
            <a:t> con </a:t>
          </a:r>
          <a:r>
            <a:rPr lang="en-US" sz="1800" b="0" dirty="0" err="1">
              <a:latin typeface="Calibri" panose="020F0502020204030204" pitchFamily="34" charset="0"/>
              <a:cs typeface="Calibri" panose="020F0502020204030204" pitchFamily="34" charset="0"/>
            </a:rPr>
            <a:t>người</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và</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nghiên</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cứu</a:t>
          </a:r>
          <a:endParaRPr lang="en-US" sz="1800" b="0" dirty="0">
            <a:latin typeface="Calibri" panose="020F0502020204030204" pitchFamily="34" charset="0"/>
            <a:cs typeface="Calibri" panose="020F0502020204030204" pitchFamily="34" charset="0"/>
          </a:endParaRPr>
        </a:p>
      </dgm:t>
    </dgm:pt>
    <dgm:pt modelId="{EE20AD7E-1B15-403E-871B-85FA937AF8DE}" type="parTrans" cxnId="{AD752F76-2C08-4027-962C-8CFB25B2408F}">
      <dgm:prSet/>
      <dgm:spPr/>
      <dgm:t>
        <a:bodyPr/>
        <a:lstStyle/>
        <a:p>
          <a:endParaRPr lang="en-US" sz="2000" b="1">
            <a:latin typeface="Calibri" panose="020F0502020204030204" pitchFamily="34" charset="0"/>
            <a:cs typeface="Calibri" panose="020F0502020204030204" pitchFamily="34" charset="0"/>
          </a:endParaRPr>
        </a:p>
      </dgm:t>
    </dgm:pt>
    <dgm:pt modelId="{4E0BBABB-A692-4D5D-BE59-436EBB998E34}" type="sibTrans" cxnId="{AD752F76-2C08-4027-962C-8CFB25B2408F}">
      <dgm:prSet/>
      <dgm:spPr/>
      <dgm:t>
        <a:bodyPr/>
        <a:lstStyle/>
        <a:p>
          <a:endParaRPr lang="en-US" sz="2000" b="1">
            <a:latin typeface="Calibri" panose="020F0502020204030204" pitchFamily="34" charset="0"/>
            <a:cs typeface="Calibri" panose="020F0502020204030204" pitchFamily="34" charset="0"/>
          </a:endParaRPr>
        </a:p>
      </dgm:t>
    </dgm:pt>
    <dgm:pt modelId="{A8D43A77-EAA9-400A-A80A-07CDCDA93CA1}">
      <dgm:prSet phldrT="[Text]" custT="1"/>
      <dgm:spPr/>
      <dgm:t>
        <a:bodyPr/>
        <a:lstStyle/>
        <a:p>
          <a:r>
            <a:rPr lang="en-US" sz="2000" b="1" dirty="0">
              <a:latin typeface="Calibri" panose="020F0502020204030204" pitchFamily="34" charset="0"/>
              <a:cs typeface="Calibri" panose="020F0502020204030204" pitchFamily="34" charset="0"/>
            </a:rPr>
            <a:t>PII</a:t>
          </a:r>
        </a:p>
      </dgm:t>
    </dgm:pt>
    <dgm:pt modelId="{EE62AD82-74E6-4640-B061-481CC1C14EE0}" type="parTrans" cxnId="{5B0766CF-A5E5-4B7C-AE47-8CAC2E99F4AD}">
      <dgm:prSet/>
      <dgm:spPr/>
      <dgm:t>
        <a:bodyPr/>
        <a:lstStyle/>
        <a:p>
          <a:endParaRPr lang="en-US" sz="2000" b="1">
            <a:latin typeface="Calibri" panose="020F0502020204030204" pitchFamily="34" charset="0"/>
            <a:cs typeface="Calibri" panose="020F0502020204030204" pitchFamily="34" charset="0"/>
          </a:endParaRPr>
        </a:p>
      </dgm:t>
    </dgm:pt>
    <dgm:pt modelId="{25EC5172-7443-429F-B00D-1563FB22583F}" type="sibTrans" cxnId="{5B0766CF-A5E5-4B7C-AE47-8CAC2E99F4AD}">
      <dgm:prSet/>
      <dgm:spPr/>
      <dgm:t>
        <a:bodyPr/>
        <a:lstStyle/>
        <a:p>
          <a:endParaRPr lang="en-US" sz="2000" b="1">
            <a:latin typeface="Calibri" panose="020F0502020204030204" pitchFamily="34" charset="0"/>
            <a:cs typeface="Calibri" panose="020F0502020204030204" pitchFamily="34" charset="0"/>
          </a:endParaRPr>
        </a:p>
      </dgm:t>
    </dgm:pt>
    <dgm:pt modelId="{8F677C79-B9E1-4F8A-AC0E-C6C2E5B21046}">
      <dgm:prSet phldrT="[Text]" custT="1"/>
      <dgm:spPr/>
      <dgm:t>
        <a:bodyPr/>
        <a:lstStyle/>
        <a:p>
          <a:r>
            <a:rPr lang="en-US" sz="1800" b="0" dirty="0">
              <a:latin typeface="Calibri" panose="020F0502020204030204" pitchFamily="34" charset="0"/>
              <a:cs typeface="Calibri" panose="020F0502020204030204" pitchFamily="34" charset="0"/>
            </a:rPr>
            <a:t>1. </a:t>
          </a:r>
          <a:r>
            <a:rPr lang="en-US" sz="1800" b="0" dirty="0" err="1">
              <a:latin typeface="Calibri" panose="020F0502020204030204" pitchFamily="34" charset="0"/>
              <a:cs typeface="Calibri" panose="020F0502020204030204" pitchFamily="34" charset="0"/>
            </a:rPr>
            <a:t>Thể</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chế</a:t>
          </a:r>
          <a:endParaRPr lang="en-US" sz="1800" b="0" dirty="0">
            <a:latin typeface="Calibri" panose="020F0502020204030204" pitchFamily="34" charset="0"/>
            <a:cs typeface="Calibri" panose="020F0502020204030204" pitchFamily="34" charset="0"/>
          </a:endParaRPr>
        </a:p>
      </dgm:t>
    </dgm:pt>
    <dgm:pt modelId="{DC3E57CE-5796-458C-BC1E-0A478904FF04}" type="parTrans" cxnId="{7E16ED05-34A2-4CBD-980E-472652D3C254}">
      <dgm:prSet/>
      <dgm:spPr/>
      <dgm:t>
        <a:bodyPr/>
        <a:lstStyle/>
        <a:p>
          <a:endParaRPr lang="en-US" sz="2000" b="1">
            <a:latin typeface="Calibri" panose="020F0502020204030204" pitchFamily="34" charset="0"/>
            <a:cs typeface="Calibri" panose="020F0502020204030204" pitchFamily="34" charset="0"/>
          </a:endParaRPr>
        </a:p>
      </dgm:t>
    </dgm:pt>
    <dgm:pt modelId="{5D81136C-B584-4EF6-A653-D1E7D0393655}" type="sibTrans" cxnId="{7E16ED05-34A2-4CBD-980E-472652D3C254}">
      <dgm:prSet/>
      <dgm:spPr/>
      <dgm:t>
        <a:bodyPr/>
        <a:lstStyle/>
        <a:p>
          <a:endParaRPr lang="en-US" sz="2000" b="1">
            <a:latin typeface="Calibri" panose="020F0502020204030204" pitchFamily="34" charset="0"/>
            <a:cs typeface="Calibri" panose="020F0502020204030204" pitchFamily="34" charset="0"/>
          </a:endParaRPr>
        </a:p>
      </dgm:t>
    </dgm:pt>
    <dgm:pt modelId="{D76E3352-8D1B-4AA6-A038-BE47D84C6599}">
      <dgm:prSet phldrT="[Text]" custT="1"/>
      <dgm:spPr/>
      <dgm:t>
        <a:bodyPr/>
        <a:lstStyle/>
        <a:p>
          <a:r>
            <a:rPr lang="en-US" sz="1800" b="0" dirty="0">
              <a:latin typeface="Calibri" panose="020F0502020204030204" pitchFamily="34" charset="0"/>
              <a:cs typeface="Calibri" panose="020F0502020204030204" pitchFamily="34" charset="0"/>
            </a:rPr>
            <a:t>2. </a:t>
          </a:r>
          <a:r>
            <a:rPr lang="en-US" sz="1800" b="0" dirty="0" err="1">
              <a:latin typeface="Calibri" panose="020F0502020204030204" pitchFamily="34" charset="0"/>
              <a:cs typeface="Calibri" panose="020F0502020204030204" pitchFamily="34" charset="0"/>
            </a:rPr>
            <a:t>Vốn</a:t>
          </a:r>
          <a:r>
            <a:rPr lang="en-US" sz="1800" b="0" dirty="0">
              <a:latin typeface="Calibri" panose="020F0502020204030204" pitchFamily="34" charset="0"/>
              <a:cs typeface="Calibri" panose="020F0502020204030204" pitchFamily="34" charset="0"/>
            </a:rPr>
            <a:t> con </a:t>
          </a:r>
          <a:r>
            <a:rPr lang="en-US" sz="1800" b="0" dirty="0" err="1">
              <a:latin typeface="Calibri" panose="020F0502020204030204" pitchFamily="34" charset="0"/>
              <a:cs typeface="Calibri" panose="020F0502020204030204" pitchFamily="34" charset="0"/>
            </a:rPr>
            <a:t>người</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và</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nghiên</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cứu</a:t>
          </a:r>
          <a:endParaRPr lang="en-US" sz="1800" b="0" dirty="0">
            <a:latin typeface="Calibri" panose="020F0502020204030204" pitchFamily="34" charset="0"/>
            <a:cs typeface="Calibri" panose="020F0502020204030204" pitchFamily="34" charset="0"/>
          </a:endParaRPr>
        </a:p>
      </dgm:t>
    </dgm:pt>
    <dgm:pt modelId="{DC94C9B1-D81D-40D7-830B-A2CBB8EDFAF6}" type="parTrans" cxnId="{56EB216C-7B56-455D-95D3-5951C560CDC6}">
      <dgm:prSet/>
      <dgm:spPr/>
      <dgm:t>
        <a:bodyPr/>
        <a:lstStyle/>
        <a:p>
          <a:endParaRPr lang="en-US" sz="2000" b="1">
            <a:latin typeface="Calibri" panose="020F0502020204030204" pitchFamily="34" charset="0"/>
            <a:cs typeface="Calibri" panose="020F0502020204030204" pitchFamily="34" charset="0"/>
          </a:endParaRPr>
        </a:p>
      </dgm:t>
    </dgm:pt>
    <dgm:pt modelId="{3C98E2F9-357E-4D5A-9863-9ED4C5AAAAF7}" type="sibTrans" cxnId="{56EB216C-7B56-455D-95D3-5951C560CDC6}">
      <dgm:prSet/>
      <dgm:spPr/>
      <dgm:t>
        <a:bodyPr/>
        <a:lstStyle/>
        <a:p>
          <a:endParaRPr lang="en-US" sz="2000" b="1">
            <a:latin typeface="Calibri" panose="020F0502020204030204" pitchFamily="34" charset="0"/>
            <a:cs typeface="Calibri" panose="020F0502020204030204" pitchFamily="34" charset="0"/>
          </a:endParaRPr>
        </a:p>
      </dgm:t>
    </dgm:pt>
    <dgm:pt modelId="{A3C4DE22-56BD-40EE-8B46-9578D88471C4}">
      <dgm:prSet custT="1"/>
      <dgm:spPr/>
      <dgm:t>
        <a:bodyPr/>
        <a:lstStyle/>
        <a:p>
          <a:r>
            <a:rPr lang="en-US" sz="1800" b="0" dirty="0">
              <a:latin typeface="Calibri" panose="020F0502020204030204" pitchFamily="34" charset="0"/>
              <a:cs typeface="Calibri" panose="020F0502020204030204" pitchFamily="34" charset="0"/>
            </a:rPr>
            <a:t>3. </a:t>
          </a:r>
          <a:r>
            <a:rPr lang="en-US" sz="1800" b="0" dirty="0" err="1">
              <a:latin typeface="Calibri" panose="020F0502020204030204" pitchFamily="34" charset="0"/>
              <a:cs typeface="Calibri" panose="020F0502020204030204" pitchFamily="34" charset="0"/>
            </a:rPr>
            <a:t>Cơ</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sở</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hạ</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tầng</a:t>
          </a:r>
          <a:endParaRPr lang="en-US" sz="1800" b="0" dirty="0">
            <a:latin typeface="Calibri" panose="020F0502020204030204" pitchFamily="34" charset="0"/>
            <a:cs typeface="Calibri" panose="020F0502020204030204" pitchFamily="34" charset="0"/>
          </a:endParaRPr>
        </a:p>
      </dgm:t>
    </dgm:pt>
    <dgm:pt modelId="{B7E42E61-DB35-4486-B54E-6F5BFE204272}" type="parTrans" cxnId="{063B7464-464B-4DD8-A3D5-04909369C48E}">
      <dgm:prSet/>
      <dgm:spPr/>
      <dgm:t>
        <a:bodyPr/>
        <a:lstStyle/>
        <a:p>
          <a:endParaRPr lang="en-US" sz="2000" b="1">
            <a:latin typeface="Calibri" panose="020F0502020204030204" pitchFamily="34" charset="0"/>
            <a:cs typeface="Calibri" panose="020F0502020204030204" pitchFamily="34" charset="0"/>
          </a:endParaRPr>
        </a:p>
      </dgm:t>
    </dgm:pt>
    <dgm:pt modelId="{6084E307-D7DC-4A3D-BF27-FCA7BEF74A2A}" type="sibTrans" cxnId="{063B7464-464B-4DD8-A3D5-04909369C48E}">
      <dgm:prSet/>
      <dgm:spPr/>
      <dgm:t>
        <a:bodyPr/>
        <a:lstStyle/>
        <a:p>
          <a:endParaRPr lang="en-US" sz="2000" b="1">
            <a:latin typeface="Calibri" panose="020F0502020204030204" pitchFamily="34" charset="0"/>
            <a:cs typeface="Calibri" panose="020F0502020204030204" pitchFamily="34" charset="0"/>
          </a:endParaRPr>
        </a:p>
      </dgm:t>
    </dgm:pt>
    <dgm:pt modelId="{36DA04E9-D9B4-4107-9498-540E4CDC76F2}">
      <dgm:prSet custT="1"/>
      <dgm:spPr/>
      <dgm:t>
        <a:bodyPr/>
        <a:lstStyle/>
        <a:p>
          <a:r>
            <a:rPr lang="en-US" sz="1800" b="0" dirty="0">
              <a:latin typeface="Calibri" panose="020F0502020204030204" pitchFamily="34" charset="0"/>
              <a:cs typeface="Calibri" panose="020F0502020204030204" pitchFamily="34" charset="0"/>
            </a:rPr>
            <a:t>4. </a:t>
          </a:r>
          <a:r>
            <a:rPr lang="en-US" sz="1800" b="0" dirty="0" err="1">
              <a:latin typeface="Calibri" panose="020F0502020204030204" pitchFamily="34" charset="0"/>
              <a:cs typeface="Calibri" panose="020F0502020204030204" pitchFamily="34" charset="0"/>
            </a:rPr>
            <a:t>Trình</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độ</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phát</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triển</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của</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thị</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trường</a:t>
          </a:r>
          <a:endParaRPr lang="en-US" sz="1800" b="0" dirty="0">
            <a:latin typeface="Calibri" panose="020F0502020204030204" pitchFamily="34" charset="0"/>
            <a:cs typeface="Calibri" panose="020F0502020204030204" pitchFamily="34" charset="0"/>
          </a:endParaRPr>
        </a:p>
      </dgm:t>
    </dgm:pt>
    <dgm:pt modelId="{C3F8BC4C-7743-47C9-A612-18CFA6CC6E82}" type="parTrans" cxnId="{F4D62118-B4C4-491E-9AC6-6B450C3C37AA}">
      <dgm:prSet/>
      <dgm:spPr/>
      <dgm:t>
        <a:bodyPr/>
        <a:lstStyle/>
        <a:p>
          <a:endParaRPr lang="en-US" sz="2000" b="1">
            <a:latin typeface="Calibri" panose="020F0502020204030204" pitchFamily="34" charset="0"/>
            <a:cs typeface="Calibri" panose="020F0502020204030204" pitchFamily="34" charset="0"/>
          </a:endParaRPr>
        </a:p>
      </dgm:t>
    </dgm:pt>
    <dgm:pt modelId="{6EF956BF-1874-4D86-A2F4-12B0CC0EBC27}" type="sibTrans" cxnId="{F4D62118-B4C4-491E-9AC6-6B450C3C37AA}">
      <dgm:prSet/>
      <dgm:spPr/>
      <dgm:t>
        <a:bodyPr/>
        <a:lstStyle/>
        <a:p>
          <a:endParaRPr lang="en-US" sz="2000" b="1">
            <a:latin typeface="Calibri" panose="020F0502020204030204" pitchFamily="34" charset="0"/>
            <a:cs typeface="Calibri" panose="020F0502020204030204" pitchFamily="34" charset="0"/>
          </a:endParaRPr>
        </a:p>
      </dgm:t>
    </dgm:pt>
    <dgm:pt modelId="{C25EECCF-8FBA-42A2-AA5D-6F41C68C797F}">
      <dgm:prSet custT="1"/>
      <dgm:spPr/>
      <dgm:t>
        <a:bodyPr/>
        <a:lstStyle/>
        <a:p>
          <a:r>
            <a:rPr lang="en-US" sz="1800" b="0" dirty="0">
              <a:latin typeface="Calibri" panose="020F0502020204030204" pitchFamily="34" charset="0"/>
              <a:cs typeface="Calibri" panose="020F0502020204030204" pitchFamily="34" charset="0"/>
            </a:rPr>
            <a:t>5. </a:t>
          </a:r>
          <a:r>
            <a:rPr lang="en-US" sz="1800" b="0" dirty="0" err="1">
              <a:latin typeface="Calibri" panose="020F0502020204030204" pitchFamily="34" charset="0"/>
              <a:cs typeface="Calibri" panose="020F0502020204030204" pitchFamily="34" charset="0"/>
            </a:rPr>
            <a:t>Trình</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độ</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phát</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triển</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của</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doanh</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nghiệp</a:t>
          </a:r>
          <a:endParaRPr lang="en-US" sz="1800" b="0" dirty="0">
            <a:latin typeface="Calibri" panose="020F0502020204030204" pitchFamily="34" charset="0"/>
            <a:cs typeface="Calibri" panose="020F0502020204030204" pitchFamily="34" charset="0"/>
          </a:endParaRPr>
        </a:p>
      </dgm:t>
    </dgm:pt>
    <dgm:pt modelId="{99FF5F3B-5245-4CB1-B406-CD161B2FE4EC}" type="parTrans" cxnId="{1F80569C-955B-4877-91F5-CF0C4F3FABC4}">
      <dgm:prSet/>
      <dgm:spPr/>
      <dgm:t>
        <a:bodyPr/>
        <a:lstStyle/>
        <a:p>
          <a:endParaRPr lang="en-US" sz="2000" b="1">
            <a:latin typeface="Calibri" panose="020F0502020204030204" pitchFamily="34" charset="0"/>
            <a:cs typeface="Calibri" panose="020F0502020204030204" pitchFamily="34" charset="0"/>
          </a:endParaRPr>
        </a:p>
      </dgm:t>
    </dgm:pt>
    <dgm:pt modelId="{676044B0-208F-496B-8D03-BB9D461C03CE}" type="sibTrans" cxnId="{1F80569C-955B-4877-91F5-CF0C4F3FABC4}">
      <dgm:prSet/>
      <dgm:spPr/>
      <dgm:t>
        <a:bodyPr/>
        <a:lstStyle/>
        <a:p>
          <a:endParaRPr lang="en-US" sz="2000" b="1">
            <a:latin typeface="Calibri" panose="020F0502020204030204" pitchFamily="34" charset="0"/>
            <a:cs typeface="Calibri" panose="020F0502020204030204" pitchFamily="34" charset="0"/>
          </a:endParaRPr>
        </a:p>
      </dgm:t>
    </dgm:pt>
    <dgm:pt modelId="{2B17E67C-1C6D-4EE7-95B4-197241B39F0F}">
      <dgm:prSet custT="1"/>
      <dgm:spPr>
        <a:solidFill>
          <a:srgbClr val="92D050">
            <a:alpha val="90000"/>
          </a:srgbClr>
        </a:solidFill>
      </dgm:spPr>
      <dgm:t>
        <a:bodyPr/>
        <a:lstStyle/>
        <a:p>
          <a:r>
            <a:rPr lang="en-US" sz="1800" b="0" dirty="0">
              <a:latin typeface="Calibri" panose="020F0502020204030204" pitchFamily="34" charset="0"/>
              <a:cs typeface="Calibri" panose="020F0502020204030204" pitchFamily="34" charset="0"/>
            </a:rPr>
            <a:t>6. </a:t>
          </a:r>
          <a:r>
            <a:rPr lang="en-US" sz="1800" b="0" dirty="0" err="1">
              <a:latin typeface="Calibri" panose="020F0502020204030204" pitchFamily="34" charset="0"/>
              <a:cs typeface="Calibri" panose="020F0502020204030204" pitchFamily="34" charset="0"/>
            </a:rPr>
            <a:t>Sản</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phẩm</a:t>
          </a:r>
          <a:r>
            <a:rPr lang="en-US" sz="1800" b="0" dirty="0">
              <a:latin typeface="Calibri" panose="020F0502020204030204" pitchFamily="34" charset="0"/>
              <a:cs typeface="Calibri" panose="020F0502020204030204" pitchFamily="34" charset="0"/>
            </a:rPr>
            <a:t> tri </a:t>
          </a:r>
          <a:r>
            <a:rPr lang="en-US" sz="1800" b="0" dirty="0" err="1">
              <a:latin typeface="Calibri" panose="020F0502020204030204" pitchFamily="34" charset="0"/>
              <a:cs typeface="Calibri" panose="020F0502020204030204" pitchFamily="34" charset="0"/>
            </a:rPr>
            <a:t>thức</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và</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công</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nghệ</a:t>
          </a:r>
          <a:endParaRPr lang="en-US" sz="1800" b="0" dirty="0">
            <a:latin typeface="Calibri" panose="020F0502020204030204" pitchFamily="34" charset="0"/>
            <a:cs typeface="Calibri" panose="020F0502020204030204" pitchFamily="34" charset="0"/>
          </a:endParaRPr>
        </a:p>
      </dgm:t>
    </dgm:pt>
    <dgm:pt modelId="{62B59F91-7902-4E97-9702-56BE35F2EC70}" type="parTrans" cxnId="{DD1A290F-7D96-4750-8995-329CB53081C7}">
      <dgm:prSet/>
      <dgm:spPr/>
      <dgm:t>
        <a:bodyPr/>
        <a:lstStyle/>
        <a:p>
          <a:endParaRPr lang="en-US" sz="2000" b="1">
            <a:latin typeface="Calibri" panose="020F0502020204030204" pitchFamily="34" charset="0"/>
            <a:cs typeface="Calibri" panose="020F0502020204030204" pitchFamily="34" charset="0"/>
          </a:endParaRPr>
        </a:p>
      </dgm:t>
    </dgm:pt>
    <dgm:pt modelId="{02C19F78-F349-47DF-B848-05CECBFB10CF}" type="sibTrans" cxnId="{DD1A290F-7D96-4750-8995-329CB53081C7}">
      <dgm:prSet/>
      <dgm:spPr/>
      <dgm:t>
        <a:bodyPr/>
        <a:lstStyle/>
        <a:p>
          <a:endParaRPr lang="en-US" sz="2000" b="1">
            <a:latin typeface="Calibri" panose="020F0502020204030204" pitchFamily="34" charset="0"/>
            <a:cs typeface="Calibri" panose="020F0502020204030204" pitchFamily="34" charset="0"/>
          </a:endParaRPr>
        </a:p>
      </dgm:t>
    </dgm:pt>
    <dgm:pt modelId="{88BC604C-CED2-4901-9954-24AF46260E57}">
      <dgm:prSet custT="1"/>
      <dgm:spPr>
        <a:solidFill>
          <a:srgbClr val="92D050">
            <a:alpha val="90000"/>
          </a:srgbClr>
        </a:solidFill>
      </dgm:spPr>
      <dgm:t>
        <a:bodyPr/>
        <a:lstStyle/>
        <a:p>
          <a:r>
            <a:rPr lang="en-US" sz="1800" b="0" dirty="0">
              <a:latin typeface="Calibri" panose="020F0502020204030204" pitchFamily="34" charset="0"/>
              <a:cs typeface="Calibri" panose="020F0502020204030204" pitchFamily="34" charset="0"/>
            </a:rPr>
            <a:t>7. </a:t>
          </a:r>
          <a:r>
            <a:rPr lang="en-US" sz="1800" b="0" dirty="0" err="1">
              <a:latin typeface="Calibri" panose="020F0502020204030204" pitchFamily="34" charset="0"/>
              <a:cs typeface="Calibri" panose="020F0502020204030204" pitchFamily="34" charset="0"/>
            </a:rPr>
            <a:t>Sản</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phẩm</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sáng</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tạo</a:t>
          </a:r>
          <a:endParaRPr lang="en-US" sz="1800" b="0" dirty="0">
            <a:latin typeface="Calibri" panose="020F0502020204030204" pitchFamily="34" charset="0"/>
            <a:cs typeface="Calibri" panose="020F0502020204030204" pitchFamily="34" charset="0"/>
          </a:endParaRPr>
        </a:p>
      </dgm:t>
    </dgm:pt>
    <dgm:pt modelId="{79275F55-4A34-4B53-84E4-BE578C5CB77D}" type="parTrans" cxnId="{3570BE80-2C08-47B9-B46F-015CAFB6A4DF}">
      <dgm:prSet/>
      <dgm:spPr/>
      <dgm:t>
        <a:bodyPr/>
        <a:lstStyle/>
        <a:p>
          <a:endParaRPr lang="en-US" sz="2000" b="1">
            <a:latin typeface="Calibri" panose="020F0502020204030204" pitchFamily="34" charset="0"/>
            <a:cs typeface="Calibri" panose="020F0502020204030204" pitchFamily="34" charset="0"/>
          </a:endParaRPr>
        </a:p>
      </dgm:t>
    </dgm:pt>
    <dgm:pt modelId="{67CB5226-72B2-43B7-A213-523E14C08DCB}" type="sibTrans" cxnId="{3570BE80-2C08-47B9-B46F-015CAFB6A4DF}">
      <dgm:prSet/>
      <dgm:spPr/>
      <dgm:t>
        <a:bodyPr/>
        <a:lstStyle/>
        <a:p>
          <a:endParaRPr lang="en-US" sz="2000" b="1">
            <a:latin typeface="Calibri" panose="020F0502020204030204" pitchFamily="34" charset="0"/>
            <a:cs typeface="Calibri" panose="020F0502020204030204" pitchFamily="34" charset="0"/>
          </a:endParaRPr>
        </a:p>
      </dgm:t>
    </dgm:pt>
    <dgm:pt modelId="{F6F53F4C-5E82-4F88-AB71-5B6CA5171827}">
      <dgm:prSet custT="1"/>
      <dgm:spPr/>
      <dgm:t>
        <a:bodyPr/>
        <a:lstStyle/>
        <a:p>
          <a:r>
            <a:rPr lang="en-US" sz="1800" b="0" dirty="0">
              <a:latin typeface="Calibri" panose="020F0502020204030204" pitchFamily="34" charset="0"/>
              <a:cs typeface="Calibri" panose="020F0502020204030204" pitchFamily="34" charset="0"/>
            </a:rPr>
            <a:t>3. </a:t>
          </a:r>
          <a:r>
            <a:rPr lang="en-US" sz="1800" b="0" dirty="0" err="1">
              <a:latin typeface="Calibri" panose="020F0502020204030204" pitchFamily="34" charset="0"/>
              <a:cs typeface="Calibri" panose="020F0502020204030204" pitchFamily="34" charset="0"/>
            </a:rPr>
            <a:t>Cơ</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sở</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hạ</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tầng</a:t>
          </a:r>
          <a:endParaRPr lang="en-US" sz="1800" b="0" dirty="0">
            <a:latin typeface="Calibri" panose="020F0502020204030204" pitchFamily="34" charset="0"/>
            <a:cs typeface="Calibri" panose="020F0502020204030204" pitchFamily="34" charset="0"/>
          </a:endParaRPr>
        </a:p>
      </dgm:t>
    </dgm:pt>
    <dgm:pt modelId="{D70035C0-F064-465F-84AB-0D43AC27D554}" type="parTrans" cxnId="{31FBF5F4-651F-4F45-B05D-D8EE15CCC83A}">
      <dgm:prSet/>
      <dgm:spPr/>
      <dgm:t>
        <a:bodyPr/>
        <a:lstStyle/>
        <a:p>
          <a:endParaRPr lang="en-US" sz="2000" b="1">
            <a:latin typeface="Calibri" panose="020F0502020204030204" pitchFamily="34" charset="0"/>
            <a:cs typeface="Calibri" panose="020F0502020204030204" pitchFamily="34" charset="0"/>
          </a:endParaRPr>
        </a:p>
      </dgm:t>
    </dgm:pt>
    <dgm:pt modelId="{17D6DA75-0E98-45DE-8B84-324D423863DE}" type="sibTrans" cxnId="{31FBF5F4-651F-4F45-B05D-D8EE15CCC83A}">
      <dgm:prSet/>
      <dgm:spPr/>
      <dgm:t>
        <a:bodyPr/>
        <a:lstStyle/>
        <a:p>
          <a:endParaRPr lang="en-US" sz="2000" b="1">
            <a:latin typeface="Calibri" panose="020F0502020204030204" pitchFamily="34" charset="0"/>
            <a:cs typeface="Calibri" panose="020F0502020204030204" pitchFamily="34" charset="0"/>
          </a:endParaRPr>
        </a:p>
      </dgm:t>
    </dgm:pt>
    <dgm:pt modelId="{A3A78F04-22CA-418E-B42F-843B952AFE79}">
      <dgm:prSet custT="1"/>
      <dgm:spPr/>
      <dgm:t>
        <a:bodyPr/>
        <a:lstStyle/>
        <a:p>
          <a:r>
            <a:rPr lang="en-US" sz="1800" b="0" dirty="0">
              <a:latin typeface="Calibri" panose="020F0502020204030204" pitchFamily="34" charset="0"/>
              <a:cs typeface="Calibri" panose="020F0502020204030204" pitchFamily="34" charset="0"/>
            </a:rPr>
            <a:t>4. </a:t>
          </a:r>
          <a:r>
            <a:rPr lang="en-US" sz="1800" b="0" dirty="0" err="1">
              <a:latin typeface="Calibri" panose="020F0502020204030204" pitchFamily="34" charset="0"/>
              <a:cs typeface="Calibri" panose="020F0502020204030204" pitchFamily="34" charset="0"/>
            </a:rPr>
            <a:t>Trình</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độ</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phát</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triển</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của</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thị</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trường</a:t>
          </a:r>
          <a:endParaRPr lang="en-US" sz="1800" b="0" dirty="0">
            <a:latin typeface="Calibri" panose="020F0502020204030204" pitchFamily="34" charset="0"/>
            <a:cs typeface="Calibri" panose="020F0502020204030204" pitchFamily="34" charset="0"/>
          </a:endParaRPr>
        </a:p>
      </dgm:t>
    </dgm:pt>
    <dgm:pt modelId="{806DEE19-49A2-49EB-ACE5-A4B424C2E881}" type="parTrans" cxnId="{D6E3BE7E-A5A7-4B10-99C0-8E740EE0DE30}">
      <dgm:prSet/>
      <dgm:spPr/>
      <dgm:t>
        <a:bodyPr/>
        <a:lstStyle/>
        <a:p>
          <a:endParaRPr lang="en-US" sz="2000" b="1">
            <a:latin typeface="Calibri" panose="020F0502020204030204" pitchFamily="34" charset="0"/>
            <a:cs typeface="Calibri" panose="020F0502020204030204" pitchFamily="34" charset="0"/>
          </a:endParaRPr>
        </a:p>
      </dgm:t>
    </dgm:pt>
    <dgm:pt modelId="{66E89EC2-7275-49C9-93AB-DFBB65C751C6}" type="sibTrans" cxnId="{D6E3BE7E-A5A7-4B10-99C0-8E740EE0DE30}">
      <dgm:prSet/>
      <dgm:spPr/>
      <dgm:t>
        <a:bodyPr/>
        <a:lstStyle/>
        <a:p>
          <a:endParaRPr lang="en-US" sz="2000" b="1">
            <a:latin typeface="Calibri" panose="020F0502020204030204" pitchFamily="34" charset="0"/>
            <a:cs typeface="Calibri" panose="020F0502020204030204" pitchFamily="34" charset="0"/>
          </a:endParaRPr>
        </a:p>
      </dgm:t>
    </dgm:pt>
    <dgm:pt modelId="{C79F5650-367D-4816-B652-E25D72123B0A}">
      <dgm:prSet custT="1"/>
      <dgm:spPr>
        <a:solidFill>
          <a:srgbClr val="92D050">
            <a:alpha val="90000"/>
          </a:srgbClr>
        </a:solidFill>
      </dgm:spPr>
      <dgm:t>
        <a:bodyPr/>
        <a:lstStyle/>
        <a:p>
          <a:r>
            <a:rPr lang="en-US" sz="1800" b="0" dirty="0">
              <a:latin typeface="Calibri" panose="020F0502020204030204" pitchFamily="34" charset="0"/>
              <a:cs typeface="Calibri" panose="020F0502020204030204" pitchFamily="34" charset="0"/>
            </a:rPr>
            <a:t>6. </a:t>
          </a:r>
          <a:r>
            <a:rPr lang="en-US" sz="1800" b="0" dirty="0" err="1">
              <a:latin typeface="Calibri" panose="020F0502020204030204" pitchFamily="34" charset="0"/>
              <a:cs typeface="Calibri" panose="020F0502020204030204" pitchFamily="34" charset="0"/>
            </a:rPr>
            <a:t>Sản</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phẩm</a:t>
          </a:r>
          <a:r>
            <a:rPr lang="en-US" sz="1800" b="0" dirty="0">
              <a:latin typeface="Calibri" panose="020F0502020204030204" pitchFamily="34" charset="0"/>
              <a:cs typeface="Calibri" panose="020F0502020204030204" pitchFamily="34" charset="0"/>
            </a:rPr>
            <a:t> tri </a:t>
          </a:r>
          <a:r>
            <a:rPr lang="en-US" sz="1800" b="0" dirty="0" err="1">
              <a:latin typeface="Calibri" panose="020F0502020204030204" pitchFamily="34" charset="0"/>
              <a:cs typeface="Calibri" panose="020F0502020204030204" pitchFamily="34" charset="0"/>
            </a:rPr>
            <a:t>thức</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sáng</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tạo</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và</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công</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nghệ</a:t>
          </a:r>
          <a:endParaRPr lang="en-US" sz="1800" b="0" dirty="0">
            <a:latin typeface="Calibri" panose="020F0502020204030204" pitchFamily="34" charset="0"/>
            <a:cs typeface="Calibri" panose="020F0502020204030204" pitchFamily="34" charset="0"/>
          </a:endParaRPr>
        </a:p>
      </dgm:t>
    </dgm:pt>
    <dgm:pt modelId="{348D7D29-FB5D-434C-8838-56F362CFA1E5}" type="parTrans" cxnId="{D525E8FA-B9E8-431B-B02C-FB54FE23D6E3}">
      <dgm:prSet/>
      <dgm:spPr/>
      <dgm:t>
        <a:bodyPr/>
        <a:lstStyle/>
        <a:p>
          <a:endParaRPr lang="en-US" sz="2000" b="1">
            <a:latin typeface="Calibri" panose="020F0502020204030204" pitchFamily="34" charset="0"/>
            <a:cs typeface="Calibri" panose="020F0502020204030204" pitchFamily="34" charset="0"/>
          </a:endParaRPr>
        </a:p>
      </dgm:t>
    </dgm:pt>
    <dgm:pt modelId="{2220CBE2-C8F8-4739-887D-A2536DFD8835}" type="sibTrans" cxnId="{D525E8FA-B9E8-431B-B02C-FB54FE23D6E3}">
      <dgm:prSet/>
      <dgm:spPr/>
      <dgm:t>
        <a:bodyPr/>
        <a:lstStyle/>
        <a:p>
          <a:endParaRPr lang="en-US" sz="2000" b="1">
            <a:latin typeface="Calibri" panose="020F0502020204030204" pitchFamily="34" charset="0"/>
            <a:cs typeface="Calibri" panose="020F0502020204030204" pitchFamily="34" charset="0"/>
          </a:endParaRPr>
        </a:p>
      </dgm:t>
    </dgm:pt>
    <dgm:pt modelId="{1C6FAB09-D442-4CF7-9BB7-316488C98C2F}">
      <dgm:prSet custT="1"/>
      <dgm:spPr>
        <a:solidFill>
          <a:srgbClr val="92D050">
            <a:alpha val="90000"/>
          </a:srgbClr>
        </a:solidFill>
      </dgm:spPr>
      <dgm:t>
        <a:bodyPr/>
        <a:lstStyle/>
        <a:p>
          <a:r>
            <a:rPr lang="en-US" sz="1800" b="0" dirty="0">
              <a:latin typeface="Calibri" panose="020F0502020204030204" pitchFamily="34" charset="0"/>
              <a:cs typeface="Calibri" panose="020F0502020204030204" pitchFamily="34" charset="0"/>
            </a:rPr>
            <a:t>7. </a:t>
          </a:r>
          <a:r>
            <a:rPr lang="en-US" sz="1800" b="0" dirty="0" err="1">
              <a:latin typeface="Calibri" panose="020F0502020204030204" pitchFamily="34" charset="0"/>
              <a:cs typeface="Calibri" panose="020F0502020204030204" pitchFamily="34" charset="0"/>
            </a:rPr>
            <a:t>Tác</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động</a:t>
          </a:r>
          <a:endParaRPr lang="en-US" sz="1800" b="0" dirty="0">
            <a:latin typeface="Calibri" panose="020F0502020204030204" pitchFamily="34" charset="0"/>
            <a:cs typeface="Calibri" panose="020F0502020204030204" pitchFamily="34" charset="0"/>
          </a:endParaRPr>
        </a:p>
      </dgm:t>
    </dgm:pt>
    <dgm:pt modelId="{D8F0887A-03A2-4E45-A4BF-0A023663936C}" type="parTrans" cxnId="{54C4F682-90D3-465C-A472-CE6894B175A7}">
      <dgm:prSet/>
      <dgm:spPr/>
      <dgm:t>
        <a:bodyPr/>
        <a:lstStyle/>
        <a:p>
          <a:endParaRPr lang="en-US" sz="2000" b="1">
            <a:latin typeface="Calibri" panose="020F0502020204030204" pitchFamily="34" charset="0"/>
            <a:cs typeface="Calibri" panose="020F0502020204030204" pitchFamily="34" charset="0"/>
          </a:endParaRPr>
        </a:p>
      </dgm:t>
    </dgm:pt>
    <dgm:pt modelId="{B7A08C67-6D92-4203-B005-398D96B149A3}" type="sibTrans" cxnId="{54C4F682-90D3-465C-A472-CE6894B175A7}">
      <dgm:prSet/>
      <dgm:spPr/>
      <dgm:t>
        <a:bodyPr/>
        <a:lstStyle/>
        <a:p>
          <a:endParaRPr lang="en-US" sz="2000" b="1">
            <a:latin typeface="Calibri" panose="020F0502020204030204" pitchFamily="34" charset="0"/>
            <a:cs typeface="Calibri" panose="020F0502020204030204" pitchFamily="34" charset="0"/>
          </a:endParaRPr>
        </a:p>
      </dgm:t>
    </dgm:pt>
    <dgm:pt modelId="{B47779DF-8271-436F-A818-B52479E565F6}">
      <dgm:prSet custT="1"/>
      <dgm:spPr/>
      <dgm:t>
        <a:bodyPr/>
        <a:lstStyle/>
        <a:p>
          <a:r>
            <a:rPr lang="en-US" sz="1800" b="0" dirty="0">
              <a:latin typeface="Calibri" panose="020F0502020204030204" pitchFamily="34" charset="0"/>
              <a:cs typeface="Calibri" panose="020F0502020204030204" pitchFamily="34" charset="0"/>
            </a:rPr>
            <a:t>5. </a:t>
          </a:r>
          <a:r>
            <a:rPr lang="en-US" sz="1800" b="0" dirty="0" err="1">
              <a:latin typeface="Calibri" panose="020F0502020204030204" pitchFamily="34" charset="0"/>
              <a:cs typeface="Calibri" panose="020F0502020204030204" pitchFamily="34" charset="0"/>
            </a:rPr>
            <a:t>Trình</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độ</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phát</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triển</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của</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doanh</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nghiệp</a:t>
          </a:r>
          <a:endParaRPr lang="en-US" sz="1800" b="0" dirty="0">
            <a:latin typeface="Calibri" panose="020F0502020204030204" pitchFamily="34" charset="0"/>
            <a:cs typeface="Calibri" panose="020F0502020204030204" pitchFamily="34" charset="0"/>
          </a:endParaRPr>
        </a:p>
      </dgm:t>
    </dgm:pt>
    <dgm:pt modelId="{B462C5B3-52CA-407E-A7D8-34C2527770DE}" type="sibTrans" cxnId="{184B1EAE-6167-46EB-9B7C-D73EFABC80C2}">
      <dgm:prSet/>
      <dgm:spPr/>
      <dgm:t>
        <a:bodyPr/>
        <a:lstStyle/>
        <a:p>
          <a:endParaRPr lang="en-US" sz="2000" b="1">
            <a:latin typeface="Calibri" panose="020F0502020204030204" pitchFamily="34" charset="0"/>
            <a:cs typeface="Calibri" panose="020F0502020204030204" pitchFamily="34" charset="0"/>
          </a:endParaRPr>
        </a:p>
      </dgm:t>
    </dgm:pt>
    <dgm:pt modelId="{CCB2DAFD-C2A1-4791-B817-D12F9A734DB8}" type="parTrans" cxnId="{184B1EAE-6167-46EB-9B7C-D73EFABC80C2}">
      <dgm:prSet/>
      <dgm:spPr/>
      <dgm:t>
        <a:bodyPr/>
        <a:lstStyle/>
        <a:p>
          <a:endParaRPr lang="en-US" sz="2000" b="1">
            <a:latin typeface="Calibri" panose="020F0502020204030204" pitchFamily="34" charset="0"/>
            <a:cs typeface="Calibri" panose="020F0502020204030204" pitchFamily="34" charset="0"/>
          </a:endParaRPr>
        </a:p>
      </dgm:t>
    </dgm:pt>
    <dgm:pt modelId="{2CC047EE-5F26-48B0-B0E8-53C7CCC3E90E}" type="pres">
      <dgm:prSet presAssocID="{31DF6121-08D2-4D75-A2C0-3546A8DB2FA7}" presName="diagram" presStyleCnt="0">
        <dgm:presLayoutVars>
          <dgm:chPref val="1"/>
          <dgm:dir/>
          <dgm:animOne val="branch"/>
          <dgm:animLvl val="lvl"/>
          <dgm:resizeHandles/>
        </dgm:presLayoutVars>
      </dgm:prSet>
      <dgm:spPr/>
    </dgm:pt>
    <dgm:pt modelId="{4AA648D3-CF66-4D22-8E41-8805C21E4A2A}" type="pres">
      <dgm:prSet presAssocID="{9987CEB8-BDEC-4844-8F5D-23570BB84AFA}" presName="root" presStyleCnt="0"/>
      <dgm:spPr/>
    </dgm:pt>
    <dgm:pt modelId="{13617464-CCA7-4957-ACC2-5B7BCC87282E}" type="pres">
      <dgm:prSet presAssocID="{9987CEB8-BDEC-4844-8F5D-23570BB84AFA}" presName="rootComposite" presStyleCnt="0"/>
      <dgm:spPr/>
    </dgm:pt>
    <dgm:pt modelId="{9E8E236D-605A-4792-953F-5415E7E62D63}" type="pres">
      <dgm:prSet presAssocID="{9987CEB8-BDEC-4844-8F5D-23570BB84AFA}" presName="rootText" presStyleLbl="node1" presStyleIdx="0" presStyleCnt="2" custScaleX="189423"/>
      <dgm:spPr/>
    </dgm:pt>
    <dgm:pt modelId="{62D4F989-FECA-435C-855B-C14613EEB064}" type="pres">
      <dgm:prSet presAssocID="{9987CEB8-BDEC-4844-8F5D-23570BB84AFA}" presName="rootConnector" presStyleLbl="node1" presStyleIdx="0" presStyleCnt="2"/>
      <dgm:spPr/>
    </dgm:pt>
    <dgm:pt modelId="{3B6438EB-112F-4F24-912F-4AB1F919328F}" type="pres">
      <dgm:prSet presAssocID="{9987CEB8-BDEC-4844-8F5D-23570BB84AFA}" presName="childShape" presStyleCnt="0"/>
      <dgm:spPr/>
    </dgm:pt>
    <dgm:pt modelId="{89A35372-C9B2-4E6D-98CB-08B75E324C2F}" type="pres">
      <dgm:prSet presAssocID="{D48304A6-7E47-4D2A-80CF-3BC2D9458273}" presName="Name13" presStyleLbl="parChTrans1D2" presStyleIdx="0" presStyleCnt="14"/>
      <dgm:spPr/>
    </dgm:pt>
    <dgm:pt modelId="{E814AA26-F7EA-41B0-B54C-87C7B47DA0F9}" type="pres">
      <dgm:prSet presAssocID="{D80E43D9-2BF5-455C-BDBA-059FA551AEAB}" presName="childText" presStyleLbl="bgAcc1" presStyleIdx="0" presStyleCnt="14" custScaleX="569412" custScaleY="94886" custLinFactNeighborX="5256" custLinFactNeighborY="1711">
        <dgm:presLayoutVars>
          <dgm:bulletEnabled val="1"/>
        </dgm:presLayoutVars>
      </dgm:prSet>
      <dgm:spPr/>
    </dgm:pt>
    <dgm:pt modelId="{92D1B750-FB27-4EC2-B931-3BAB1035B09E}" type="pres">
      <dgm:prSet presAssocID="{EE20AD7E-1B15-403E-871B-85FA937AF8DE}" presName="Name13" presStyleLbl="parChTrans1D2" presStyleIdx="1" presStyleCnt="14"/>
      <dgm:spPr/>
    </dgm:pt>
    <dgm:pt modelId="{432252F6-E80D-4AAA-95DB-DD1AA343F90F}" type="pres">
      <dgm:prSet presAssocID="{4554CC38-8550-43A2-B7EC-ADD98F6D72C2}" presName="childText" presStyleLbl="bgAcc1" presStyleIdx="1" presStyleCnt="14" custScaleX="569412" custScaleY="94886" custLinFactNeighborY="1711">
        <dgm:presLayoutVars>
          <dgm:bulletEnabled val="1"/>
        </dgm:presLayoutVars>
      </dgm:prSet>
      <dgm:spPr/>
    </dgm:pt>
    <dgm:pt modelId="{000F36D4-D816-4B00-8A2E-C969B3969A11}" type="pres">
      <dgm:prSet presAssocID="{B7E42E61-DB35-4486-B54E-6F5BFE204272}" presName="Name13" presStyleLbl="parChTrans1D2" presStyleIdx="2" presStyleCnt="14"/>
      <dgm:spPr/>
    </dgm:pt>
    <dgm:pt modelId="{FE0F80EA-E049-47F3-9F5F-3CEDA050EFEC}" type="pres">
      <dgm:prSet presAssocID="{A3C4DE22-56BD-40EE-8B46-9578D88471C4}" presName="childText" presStyleLbl="bgAcc1" presStyleIdx="2" presStyleCnt="14" custScaleX="569412" custScaleY="94886" custLinFactNeighborY="1711">
        <dgm:presLayoutVars>
          <dgm:bulletEnabled val="1"/>
        </dgm:presLayoutVars>
      </dgm:prSet>
      <dgm:spPr/>
    </dgm:pt>
    <dgm:pt modelId="{696D30FB-AE4D-49F6-9F9E-B3CEF5A00269}" type="pres">
      <dgm:prSet presAssocID="{C3F8BC4C-7743-47C9-A612-18CFA6CC6E82}" presName="Name13" presStyleLbl="parChTrans1D2" presStyleIdx="3" presStyleCnt="14"/>
      <dgm:spPr/>
    </dgm:pt>
    <dgm:pt modelId="{4A8D76B8-4092-4B08-9E69-D9DE674BF7B3}" type="pres">
      <dgm:prSet presAssocID="{36DA04E9-D9B4-4107-9498-540E4CDC76F2}" presName="childText" presStyleLbl="bgAcc1" presStyleIdx="3" presStyleCnt="14" custScaleX="569412" custScaleY="94886" custLinFactNeighborY="1711">
        <dgm:presLayoutVars>
          <dgm:bulletEnabled val="1"/>
        </dgm:presLayoutVars>
      </dgm:prSet>
      <dgm:spPr/>
    </dgm:pt>
    <dgm:pt modelId="{DE6291E0-7E9E-4110-84B2-BCC8D4A2C17E}" type="pres">
      <dgm:prSet presAssocID="{99FF5F3B-5245-4CB1-B406-CD161B2FE4EC}" presName="Name13" presStyleLbl="parChTrans1D2" presStyleIdx="4" presStyleCnt="14"/>
      <dgm:spPr/>
    </dgm:pt>
    <dgm:pt modelId="{48D3F521-2E92-4D0C-AEDF-C5299BF78836}" type="pres">
      <dgm:prSet presAssocID="{C25EECCF-8FBA-42A2-AA5D-6F41C68C797F}" presName="childText" presStyleLbl="bgAcc1" presStyleIdx="4" presStyleCnt="14" custScaleX="569412" custScaleY="94886" custLinFactNeighborY="1711">
        <dgm:presLayoutVars>
          <dgm:bulletEnabled val="1"/>
        </dgm:presLayoutVars>
      </dgm:prSet>
      <dgm:spPr/>
    </dgm:pt>
    <dgm:pt modelId="{BAC66704-F4C9-4154-89F6-51227E56E455}" type="pres">
      <dgm:prSet presAssocID="{62B59F91-7902-4E97-9702-56BE35F2EC70}" presName="Name13" presStyleLbl="parChTrans1D2" presStyleIdx="5" presStyleCnt="14"/>
      <dgm:spPr/>
    </dgm:pt>
    <dgm:pt modelId="{EE0C9004-9CCE-40E0-B081-7B0667A88439}" type="pres">
      <dgm:prSet presAssocID="{2B17E67C-1C6D-4EE7-95B4-197241B39F0F}" presName="childText" presStyleLbl="bgAcc1" presStyleIdx="5" presStyleCnt="14" custScaleX="569412" custScaleY="94886" custLinFactNeighborY="1711">
        <dgm:presLayoutVars>
          <dgm:bulletEnabled val="1"/>
        </dgm:presLayoutVars>
      </dgm:prSet>
      <dgm:spPr/>
    </dgm:pt>
    <dgm:pt modelId="{DC9A2861-D5A0-493D-9E27-4B7025A1EF01}" type="pres">
      <dgm:prSet presAssocID="{79275F55-4A34-4B53-84E4-BE578C5CB77D}" presName="Name13" presStyleLbl="parChTrans1D2" presStyleIdx="6" presStyleCnt="14"/>
      <dgm:spPr/>
    </dgm:pt>
    <dgm:pt modelId="{62B61A07-46C1-4A48-8E64-32E6FFDC3BB2}" type="pres">
      <dgm:prSet presAssocID="{88BC604C-CED2-4901-9954-24AF46260E57}" presName="childText" presStyleLbl="bgAcc1" presStyleIdx="6" presStyleCnt="14" custScaleX="569412" custScaleY="94886" custLinFactNeighborY="1711">
        <dgm:presLayoutVars>
          <dgm:bulletEnabled val="1"/>
        </dgm:presLayoutVars>
      </dgm:prSet>
      <dgm:spPr/>
    </dgm:pt>
    <dgm:pt modelId="{AF45A48E-DFF7-4493-9E24-6E69B5CF6722}" type="pres">
      <dgm:prSet presAssocID="{A8D43A77-EAA9-400A-A80A-07CDCDA93CA1}" presName="root" presStyleCnt="0"/>
      <dgm:spPr/>
    </dgm:pt>
    <dgm:pt modelId="{DBF322B4-E88A-4250-A47A-58816391C670}" type="pres">
      <dgm:prSet presAssocID="{A8D43A77-EAA9-400A-A80A-07CDCDA93CA1}" presName="rootComposite" presStyleCnt="0"/>
      <dgm:spPr/>
    </dgm:pt>
    <dgm:pt modelId="{09E00E9F-2E25-4B47-8780-B8A6CE68D576}" type="pres">
      <dgm:prSet presAssocID="{A8D43A77-EAA9-400A-A80A-07CDCDA93CA1}" presName="rootText" presStyleLbl="node1" presStyleIdx="1" presStyleCnt="2" custScaleX="189423"/>
      <dgm:spPr/>
    </dgm:pt>
    <dgm:pt modelId="{78F99949-170E-425E-B9C2-854EB52A2FD3}" type="pres">
      <dgm:prSet presAssocID="{A8D43A77-EAA9-400A-A80A-07CDCDA93CA1}" presName="rootConnector" presStyleLbl="node1" presStyleIdx="1" presStyleCnt="2"/>
      <dgm:spPr/>
    </dgm:pt>
    <dgm:pt modelId="{4CBCE45B-EC24-4628-8E79-47800DC04953}" type="pres">
      <dgm:prSet presAssocID="{A8D43A77-EAA9-400A-A80A-07CDCDA93CA1}" presName="childShape" presStyleCnt="0"/>
      <dgm:spPr/>
    </dgm:pt>
    <dgm:pt modelId="{D3839FFF-F95B-4951-A233-0ABED181EE70}" type="pres">
      <dgm:prSet presAssocID="{DC3E57CE-5796-458C-BC1E-0A478904FF04}" presName="Name13" presStyleLbl="parChTrans1D2" presStyleIdx="7" presStyleCnt="14"/>
      <dgm:spPr/>
    </dgm:pt>
    <dgm:pt modelId="{AF1F1796-1F1C-4B93-B108-ED14E137D655}" type="pres">
      <dgm:prSet presAssocID="{8F677C79-B9E1-4F8A-AC0E-C6C2E5B21046}" presName="childText" presStyleLbl="bgAcc1" presStyleIdx="7" presStyleCnt="14" custScaleX="569412" custScaleY="94886">
        <dgm:presLayoutVars>
          <dgm:bulletEnabled val="1"/>
        </dgm:presLayoutVars>
      </dgm:prSet>
      <dgm:spPr/>
    </dgm:pt>
    <dgm:pt modelId="{E190CA14-33C9-4B7B-81FF-E21B2D63E0F2}" type="pres">
      <dgm:prSet presAssocID="{DC94C9B1-D81D-40D7-830B-A2CBB8EDFAF6}" presName="Name13" presStyleLbl="parChTrans1D2" presStyleIdx="8" presStyleCnt="14"/>
      <dgm:spPr/>
    </dgm:pt>
    <dgm:pt modelId="{36DF0156-1710-43C1-858B-43518B056586}" type="pres">
      <dgm:prSet presAssocID="{D76E3352-8D1B-4AA6-A038-BE47D84C6599}" presName="childText" presStyleLbl="bgAcc1" presStyleIdx="8" presStyleCnt="14" custScaleX="569412" custScaleY="94886">
        <dgm:presLayoutVars>
          <dgm:bulletEnabled val="1"/>
        </dgm:presLayoutVars>
      </dgm:prSet>
      <dgm:spPr/>
    </dgm:pt>
    <dgm:pt modelId="{B0DC1890-C459-4300-B8FF-3C9FCEC2507C}" type="pres">
      <dgm:prSet presAssocID="{D70035C0-F064-465F-84AB-0D43AC27D554}" presName="Name13" presStyleLbl="parChTrans1D2" presStyleIdx="9" presStyleCnt="14"/>
      <dgm:spPr/>
    </dgm:pt>
    <dgm:pt modelId="{F5B64FCD-4983-46EF-89DD-FAE6280E3B00}" type="pres">
      <dgm:prSet presAssocID="{F6F53F4C-5E82-4F88-AB71-5B6CA5171827}" presName="childText" presStyleLbl="bgAcc1" presStyleIdx="9" presStyleCnt="14" custScaleX="569412" custScaleY="94886">
        <dgm:presLayoutVars>
          <dgm:bulletEnabled val="1"/>
        </dgm:presLayoutVars>
      </dgm:prSet>
      <dgm:spPr/>
    </dgm:pt>
    <dgm:pt modelId="{31B70B89-BBD4-4741-87BB-F7B74794B2B6}" type="pres">
      <dgm:prSet presAssocID="{806DEE19-49A2-49EB-ACE5-A4B424C2E881}" presName="Name13" presStyleLbl="parChTrans1D2" presStyleIdx="10" presStyleCnt="14"/>
      <dgm:spPr/>
    </dgm:pt>
    <dgm:pt modelId="{AC628E57-DDC1-4154-9F48-EA029412905A}" type="pres">
      <dgm:prSet presAssocID="{A3A78F04-22CA-418E-B42F-843B952AFE79}" presName="childText" presStyleLbl="bgAcc1" presStyleIdx="10" presStyleCnt="14" custScaleX="569412" custScaleY="94886">
        <dgm:presLayoutVars>
          <dgm:bulletEnabled val="1"/>
        </dgm:presLayoutVars>
      </dgm:prSet>
      <dgm:spPr/>
    </dgm:pt>
    <dgm:pt modelId="{857CDE3F-51FE-4ED0-BC1B-96A03BB38690}" type="pres">
      <dgm:prSet presAssocID="{CCB2DAFD-C2A1-4791-B817-D12F9A734DB8}" presName="Name13" presStyleLbl="parChTrans1D2" presStyleIdx="11" presStyleCnt="14"/>
      <dgm:spPr/>
    </dgm:pt>
    <dgm:pt modelId="{D30E615A-DA8B-4A42-A9C2-18A70A8F1F85}" type="pres">
      <dgm:prSet presAssocID="{B47779DF-8271-436F-A818-B52479E565F6}" presName="childText" presStyleLbl="bgAcc1" presStyleIdx="11" presStyleCnt="14" custScaleX="569412" custScaleY="94886">
        <dgm:presLayoutVars>
          <dgm:bulletEnabled val="1"/>
        </dgm:presLayoutVars>
      </dgm:prSet>
      <dgm:spPr/>
    </dgm:pt>
    <dgm:pt modelId="{B6A5E349-BD28-4FC6-BA01-F18A4CCE3C51}" type="pres">
      <dgm:prSet presAssocID="{348D7D29-FB5D-434C-8838-56F362CFA1E5}" presName="Name13" presStyleLbl="parChTrans1D2" presStyleIdx="12" presStyleCnt="14"/>
      <dgm:spPr/>
    </dgm:pt>
    <dgm:pt modelId="{22DCBF76-8285-4C24-BA00-78B47E40E242}" type="pres">
      <dgm:prSet presAssocID="{C79F5650-367D-4816-B652-E25D72123B0A}" presName="childText" presStyleLbl="bgAcc1" presStyleIdx="12" presStyleCnt="14" custScaleX="569412" custScaleY="94886" custLinFactNeighborY="1711">
        <dgm:presLayoutVars>
          <dgm:bulletEnabled val="1"/>
        </dgm:presLayoutVars>
      </dgm:prSet>
      <dgm:spPr/>
    </dgm:pt>
    <dgm:pt modelId="{547CC633-5F4C-4B2C-BBB7-7A29C4C2B002}" type="pres">
      <dgm:prSet presAssocID="{D8F0887A-03A2-4E45-A4BF-0A023663936C}" presName="Name13" presStyleLbl="parChTrans1D2" presStyleIdx="13" presStyleCnt="14"/>
      <dgm:spPr/>
    </dgm:pt>
    <dgm:pt modelId="{57D20AC9-B33F-4117-BBF7-55EBF22114C0}" type="pres">
      <dgm:prSet presAssocID="{1C6FAB09-D442-4CF7-9BB7-316488C98C2F}" presName="childText" presStyleLbl="bgAcc1" presStyleIdx="13" presStyleCnt="14" custScaleX="569412" custScaleY="94886" custLinFactNeighborY="1711">
        <dgm:presLayoutVars>
          <dgm:bulletEnabled val="1"/>
        </dgm:presLayoutVars>
      </dgm:prSet>
      <dgm:spPr/>
    </dgm:pt>
  </dgm:ptLst>
  <dgm:cxnLst>
    <dgm:cxn modelId="{000A0002-145B-47AB-B892-46C5240939DC}" type="presOf" srcId="{348D7D29-FB5D-434C-8838-56F362CFA1E5}" destId="{B6A5E349-BD28-4FC6-BA01-F18A4CCE3C51}" srcOrd="0" destOrd="0" presId="urn:microsoft.com/office/officeart/2005/8/layout/hierarchy3"/>
    <dgm:cxn modelId="{7E16ED05-34A2-4CBD-980E-472652D3C254}" srcId="{A8D43A77-EAA9-400A-A80A-07CDCDA93CA1}" destId="{8F677C79-B9E1-4F8A-AC0E-C6C2E5B21046}" srcOrd="0" destOrd="0" parTransId="{DC3E57CE-5796-458C-BC1E-0A478904FF04}" sibTransId="{5D81136C-B584-4EF6-A653-D1E7D0393655}"/>
    <dgm:cxn modelId="{3837A609-0C89-4AB2-8E45-A74A3D3B6A8B}" type="presOf" srcId="{F6F53F4C-5E82-4F88-AB71-5B6CA5171827}" destId="{F5B64FCD-4983-46EF-89DD-FAE6280E3B00}" srcOrd="0" destOrd="0" presId="urn:microsoft.com/office/officeart/2005/8/layout/hierarchy3"/>
    <dgm:cxn modelId="{45C9E30B-1AE6-4EAC-B2B3-E997A10EB2CF}" type="presOf" srcId="{2B17E67C-1C6D-4EE7-95B4-197241B39F0F}" destId="{EE0C9004-9CCE-40E0-B081-7B0667A88439}" srcOrd="0" destOrd="0" presId="urn:microsoft.com/office/officeart/2005/8/layout/hierarchy3"/>
    <dgm:cxn modelId="{2486D60D-AFC5-42CE-A65C-7EB9E7B415DD}" type="presOf" srcId="{99FF5F3B-5245-4CB1-B406-CD161B2FE4EC}" destId="{DE6291E0-7E9E-4110-84B2-BCC8D4A2C17E}" srcOrd="0" destOrd="0" presId="urn:microsoft.com/office/officeart/2005/8/layout/hierarchy3"/>
    <dgm:cxn modelId="{DD1A290F-7D96-4750-8995-329CB53081C7}" srcId="{9987CEB8-BDEC-4844-8F5D-23570BB84AFA}" destId="{2B17E67C-1C6D-4EE7-95B4-197241B39F0F}" srcOrd="5" destOrd="0" parTransId="{62B59F91-7902-4E97-9702-56BE35F2EC70}" sibTransId="{02C19F78-F349-47DF-B848-05CECBFB10CF}"/>
    <dgm:cxn modelId="{F22E8E11-67A6-4F7A-B797-D64FA68A1155}" type="presOf" srcId="{C25EECCF-8FBA-42A2-AA5D-6F41C68C797F}" destId="{48D3F521-2E92-4D0C-AEDF-C5299BF78836}" srcOrd="0" destOrd="0" presId="urn:microsoft.com/office/officeart/2005/8/layout/hierarchy3"/>
    <dgm:cxn modelId="{F4D62118-B4C4-491E-9AC6-6B450C3C37AA}" srcId="{9987CEB8-BDEC-4844-8F5D-23570BB84AFA}" destId="{36DA04E9-D9B4-4107-9498-540E4CDC76F2}" srcOrd="3" destOrd="0" parTransId="{C3F8BC4C-7743-47C9-A612-18CFA6CC6E82}" sibTransId="{6EF956BF-1874-4D86-A2F4-12B0CC0EBC27}"/>
    <dgm:cxn modelId="{01746229-C01E-4BB6-B3F6-E3B53834F507}" type="presOf" srcId="{9987CEB8-BDEC-4844-8F5D-23570BB84AFA}" destId="{62D4F989-FECA-435C-855B-C14613EEB064}" srcOrd="1" destOrd="0" presId="urn:microsoft.com/office/officeart/2005/8/layout/hierarchy3"/>
    <dgm:cxn modelId="{78096C2A-F44E-46BF-987E-221A01938219}" type="presOf" srcId="{8F677C79-B9E1-4F8A-AC0E-C6C2E5B21046}" destId="{AF1F1796-1F1C-4B93-B108-ED14E137D655}" srcOrd="0" destOrd="0" presId="urn:microsoft.com/office/officeart/2005/8/layout/hierarchy3"/>
    <dgm:cxn modelId="{CBB09A2A-B517-49A2-8B5C-2535D3278EE0}" type="presOf" srcId="{A3C4DE22-56BD-40EE-8B46-9578D88471C4}" destId="{FE0F80EA-E049-47F3-9F5F-3CEDA050EFEC}" srcOrd="0" destOrd="0" presId="urn:microsoft.com/office/officeart/2005/8/layout/hierarchy3"/>
    <dgm:cxn modelId="{5C9B0432-160A-40A1-A89E-ED9CC1C77D6D}" type="presOf" srcId="{A8D43A77-EAA9-400A-A80A-07CDCDA93CA1}" destId="{78F99949-170E-425E-B9C2-854EB52A2FD3}" srcOrd="1" destOrd="0" presId="urn:microsoft.com/office/officeart/2005/8/layout/hierarchy3"/>
    <dgm:cxn modelId="{E72BC035-1574-48E7-8FBF-F71D788607DF}" type="presOf" srcId="{B47779DF-8271-436F-A818-B52479E565F6}" destId="{D30E615A-DA8B-4A42-A9C2-18A70A8F1F85}" srcOrd="0" destOrd="0" presId="urn:microsoft.com/office/officeart/2005/8/layout/hierarchy3"/>
    <dgm:cxn modelId="{61FA7236-3482-4A28-902B-812C1578F8B8}" type="presOf" srcId="{CCB2DAFD-C2A1-4791-B817-D12F9A734DB8}" destId="{857CDE3F-51FE-4ED0-BC1B-96A03BB38690}" srcOrd="0" destOrd="0" presId="urn:microsoft.com/office/officeart/2005/8/layout/hierarchy3"/>
    <dgm:cxn modelId="{0039663B-D2D6-4C86-AA93-65DFF985DAEA}" srcId="{31DF6121-08D2-4D75-A2C0-3546A8DB2FA7}" destId="{9987CEB8-BDEC-4844-8F5D-23570BB84AFA}" srcOrd="0" destOrd="0" parTransId="{E791912C-A751-4BF6-9787-4DF1F6546BC3}" sibTransId="{9092EEEE-A92A-4159-8617-7DF6AE21DEAB}"/>
    <dgm:cxn modelId="{2E710E42-E0E1-4389-A8D3-AD43035E7C80}" type="presOf" srcId="{D70035C0-F064-465F-84AB-0D43AC27D554}" destId="{B0DC1890-C459-4300-B8FF-3C9FCEC2507C}" srcOrd="0" destOrd="0" presId="urn:microsoft.com/office/officeart/2005/8/layout/hierarchy3"/>
    <dgm:cxn modelId="{B829A763-754C-478A-98DC-1902ADD1088B}" type="presOf" srcId="{9987CEB8-BDEC-4844-8F5D-23570BB84AFA}" destId="{9E8E236D-605A-4792-953F-5415E7E62D63}" srcOrd="0" destOrd="0" presId="urn:microsoft.com/office/officeart/2005/8/layout/hierarchy3"/>
    <dgm:cxn modelId="{063B7464-464B-4DD8-A3D5-04909369C48E}" srcId="{9987CEB8-BDEC-4844-8F5D-23570BB84AFA}" destId="{A3C4DE22-56BD-40EE-8B46-9578D88471C4}" srcOrd="2" destOrd="0" parTransId="{B7E42E61-DB35-4486-B54E-6F5BFE204272}" sibTransId="{6084E307-D7DC-4A3D-BF27-FCA7BEF74A2A}"/>
    <dgm:cxn modelId="{A1D25266-238A-4845-9FBD-CE2C7EC6E806}" type="presOf" srcId="{62B59F91-7902-4E97-9702-56BE35F2EC70}" destId="{BAC66704-F4C9-4154-89F6-51227E56E455}" srcOrd="0" destOrd="0" presId="urn:microsoft.com/office/officeart/2005/8/layout/hierarchy3"/>
    <dgm:cxn modelId="{85650E68-C48A-42CB-9E6A-56905A1D1422}" type="presOf" srcId="{806DEE19-49A2-49EB-ACE5-A4B424C2E881}" destId="{31B70B89-BBD4-4741-87BB-F7B74794B2B6}" srcOrd="0" destOrd="0" presId="urn:microsoft.com/office/officeart/2005/8/layout/hierarchy3"/>
    <dgm:cxn modelId="{56EB216C-7B56-455D-95D3-5951C560CDC6}" srcId="{A8D43A77-EAA9-400A-A80A-07CDCDA93CA1}" destId="{D76E3352-8D1B-4AA6-A038-BE47D84C6599}" srcOrd="1" destOrd="0" parTransId="{DC94C9B1-D81D-40D7-830B-A2CBB8EDFAF6}" sibTransId="{3C98E2F9-357E-4D5A-9863-9ED4C5AAAAF7}"/>
    <dgm:cxn modelId="{99775B4F-71B8-4175-9BE7-122E9601F768}" type="presOf" srcId="{1C6FAB09-D442-4CF7-9BB7-316488C98C2F}" destId="{57D20AC9-B33F-4117-BBF7-55EBF22114C0}" srcOrd="0" destOrd="0" presId="urn:microsoft.com/office/officeart/2005/8/layout/hierarchy3"/>
    <dgm:cxn modelId="{AD752F76-2C08-4027-962C-8CFB25B2408F}" srcId="{9987CEB8-BDEC-4844-8F5D-23570BB84AFA}" destId="{4554CC38-8550-43A2-B7EC-ADD98F6D72C2}" srcOrd="1" destOrd="0" parTransId="{EE20AD7E-1B15-403E-871B-85FA937AF8DE}" sibTransId="{4E0BBABB-A692-4D5D-BE59-436EBB998E34}"/>
    <dgm:cxn modelId="{6B92F97A-D005-4E69-82CA-BC37CD5459A4}" srcId="{9987CEB8-BDEC-4844-8F5D-23570BB84AFA}" destId="{D80E43D9-2BF5-455C-BDBA-059FA551AEAB}" srcOrd="0" destOrd="0" parTransId="{D48304A6-7E47-4D2A-80CF-3BC2D9458273}" sibTransId="{EBA3B92B-691B-4050-8BF2-D674D6C01DB7}"/>
    <dgm:cxn modelId="{426D257B-8977-4945-B6C5-987A56BDFFC9}" type="presOf" srcId="{DC3E57CE-5796-458C-BC1E-0A478904FF04}" destId="{D3839FFF-F95B-4951-A233-0ABED181EE70}" srcOrd="0" destOrd="0" presId="urn:microsoft.com/office/officeart/2005/8/layout/hierarchy3"/>
    <dgm:cxn modelId="{D6E3BE7E-A5A7-4B10-99C0-8E740EE0DE30}" srcId="{A8D43A77-EAA9-400A-A80A-07CDCDA93CA1}" destId="{A3A78F04-22CA-418E-B42F-843B952AFE79}" srcOrd="3" destOrd="0" parTransId="{806DEE19-49A2-49EB-ACE5-A4B424C2E881}" sibTransId="{66E89EC2-7275-49C9-93AB-DFBB65C751C6}"/>
    <dgm:cxn modelId="{3570BE80-2C08-47B9-B46F-015CAFB6A4DF}" srcId="{9987CEB8-BDEC-4844-8F5D-23570BB84AFA}" destId="{88BC604C-CED2-4901-9954-24AF46260E57}" srcOrd="6" destOrd="0" parTransId="{79275F55-4A34-4B53-84E4-BE578C5CB77D}" sibTransId="{67CB5226-72B2-43B7-A213-523E14C08DCB}"/>
    <dgm:cxn modelId="{54C4F682-90D3-465C-A472-CE6894B175A7}" srcId="{A8D43A77-EAA9-400A-A80A-07CDCDA93CA1}" destId="{1C6FAB09-D442-4CF7-9BB7-316488C98C2F}" srcOrd="6" destOrd="0" parTransId="{D8F0887A-03A2-4E45-A4BF-0A023663936C}" sibTransId="{B7A08C67-6D92-4203-B005-398D96B149A3}"/>
    <dgm:cxn modelId="{8ACA888C-D9A4-444B-8209-6634FD0B21D7}" type="presOf" srcId="{EE20AD7E-1B15-403E-871B-85FA937AF8DE}" destId="{92D1B750-FB27-4EC2-B931-3BAB1035B09E}" srcOrd="0" destOrd="0" presId="urn:microsoft.com/office/officeart/2005/8/layout/hierarchy3"/>
    <dgm:cxn modelId="{A3DA7092-F3A7-4028-8D85-F70C0045F7CA}" type="presOf" srcId="{D80E43D9-2BF5-455C-BDBA-059FA551AEAB}" destId="{E814AA26-F7EA-41B0-B54C-87C7B47DA0F9}" srcOrd="0" destOrd="0" presId="urn:microsoft.com/office/officeart/2005/8/layout/hierarchy3"/>
    <dgm:cxn modelId="{3CF11697-DA94-48B6-B119-7B376A77F86F}" type="presOf" srcId="{31DF6121-08D2-4D75-A2C0-3546A8DB2FA7}" destId="{2CC047EE-5F26-48B0-B0E8-53C7CCC3E90E}" srcOrd="0" destOrd="0" presId="urn:microsoft.com/office/officeart/2005/8/layout/hierarchy3"/>
    <dgm:cxn modelId="{9A976A98-E1F3-448C-83B8-AEB1807795F9}" type="presOf" srcId="{C3F8BC4C-7743-47C9-A612-18CFA6CC6E82}" destId="{696D30FB-AE4D-49F6-9F9E-B3CEF5A00269}" srcOrd="0" destOrd="0" presId="urn:microsoft.com/office/officeart/2005/8/layout/hierarchy3"/>
    <dgm:cxn modelId="{1F80569C-955B-4877-91F5-CF0C4F3FABC4}" srcId="{9987CEB8-BDEC-4844-8F5D-23570BB84AFA}" destId="{C25EECCF-8FBA-42A2-AA5D-6F41C68C797F}" srcOrd="4" destOrd="0" parTransId="{99FF5F3B-5245-4CB1-B406-CD161B2FE4EC}" sibTransId="{676044B0-208F-496B-8D03-BB9D461C03CE}"/>
    <dgm:cxn modelId="{12D160A1-8240-4BD2-AF33-8F99BA3CA89E}" type="presOf" srcId="{B7E42E61-DB35-4486-B54E-6F5BFE204272}" destId="{000F36D4-D816-4B00-8A2E-C969B3969A11}" srcOrd="0" destOrd="0" presId="urn:microsoft.com/office/officeart/2005/8/layout/hierarchy3"/>
    <dgm:cxn modelId="{8A5F84AB-93FB-4DD1-8A3B-55A73CBAC92D}" type="presOf" srcId="{A3A78F04-22CA-418E-B42F-843B952AFE79}" destId="{AC628E57-DDC1-4154-9F48-EA029412905A}" srcOrd="0" destOrd="0" presId="urn:microsoft.com/office/officeart/2005/8/layout/hierarchy3"/>
    <dgm:cxn modelId="{184B1EAE-6167-46EB-9B7C-D73EFABC80C2}" srcId="{A8D43A77-EAA9-400A-A80A-07CDCDA93CA1}" destId="{B47779DF-8271-436F-A818-B52479E565F6}" srcOrd="4" destOrd="0" parTransId="{CCB2DAFD-C2A1-4791-B817-D12F9A734DB8}" sibTransId="{B462C5B3-52CA-407E-A7D8-34C2527770DE}"/>
    <dgm:cxn modelId="{FD103DBA-D801-4DC0-A263-51A8A07EEDB6}" type="presOf" srcId="{D48304A6-7E47-4D2A-80CF-3BC2D9458273}" destId="{89A35372-C9B2-4E6D-98CB-08B75E324C2F}" srcOrd="0" destOrd="0" presId="urn:microsoft.com/office/officeart/2005/8/layout/hierarchy3"/>
    <dgm:cxn modelId="{EED209C7-26C4-4888-B7EC-B9B0875E0222}" type="presOf" srcId="{36DA04E9-D9B4-4107-9498-540E4CDC76F2}" destId="{4A8D76B8-4092-4B08-9E69-D9DE674BF7B3}" srcOrd="0" destOrd="0" presId="urn:microsoft.com/office/officeart/2005/8/layout/hierarchy3"/>
    <dgm:cxn modelId="{2D739FC7-3FCF-4706-B733-C19B174CE157}" type="presOf" srcId="{C79F5650-367D-4816-B652-E25D72123B0A}" destId="{22DCBF76-8285-4C24-BA00-78B47E40E242}" srcOrd="0" destOrd="0" presId="urn:microsoft.com/office/officeart/2005/8/layout/hierarchy3"/>
    <dgm:cxn modelId="{5B0766CF-A5E5-4B7C-AE47-8CAC2E99F4AD}" srcId="{31DF6121-08D2-4D75-A2C0-3546A8DB2FA7}" destId="{A8D43A77-EAA9-400A-A80A-07CDCDA93CA1}" srcOrd="1" destOrd="0" parTransId="{EE62AD82-74E6-4640-B061-481CC1C14EE0}" sibTransId="{25EC5172-7443-429F-B00D-1563FB22583F}"/>
    <dgm:cxn modelId="{443964D3-7371-4643-B477-397D866CF89D}" type="presOf" srcId="{88BC604C-CED2-4901-9954-24AF46260E57}" destId="{62B61A07-46C1-4A48-8E64-32E6FFDC3BB2}" srcOrd="0" destOrd="0" presId="urn:microsoft.com/office/officeart/2005/8/layout/hierarchy3"/>
    <dgm:cxn modelId="{FE50C4DA-0C7D-46C9-9FC5-3E2D157EAA2B}" type="presOf" srcId="{D8F0887A-03A2-4E45-A4BF-0A023663936C}" destId="{547CC633-5F4C-4B2C-BBB7-7A29C4C2B002}" srcOrd="0" destOrd="0" presId="urn:microsoft.com/office/officeart/2005/8/layout/hierarchy3"/>
    <dgm:cxn modelId="{007E81E9-450E-42D2-AFDD-CD1D9E50EE69}" type="presOf" srcId="{4554CC38-8550-43A2-B7EC-ADD98F6D72C2}" destId="{432252F6-E80D-4AAA-95DB-DD1AA343F90F}" srcOrd="0" destOrd="0" presId="urn:microsoft.com/office/officeart/2005/8/layout/hierarchy3"/>
    <dgm:cxn modelId="{31FBF5F4-651F-4F45-B05D-D8EE15CCC83A}" srcId="{A8D43A77-EAA9-400A-A80A-07CDCDA93CA1}" destId="{F6F53F4C-5E82-4F88-AB71-5B6CA5171827}" srcOrd="2" destOrd="0" parTransId="{D70035C0-F064-465F-84AB-0D43AC27D554}" sibTransId="{17D6DA75-0E98-45DE-8B84-324D423863DE}"/>
    <dgm:cxn modelId="{99AAF3F5-EF81-482A-8B26-865E8EC2AF3A}" type="presOf" srcId="{A8D43A77-EAA9-400A-A80A-07CDCDA93CA1}" destId="{09E00E9F-2E25-4B47-8780-B8A6CE68D576}" srcOrd="0" destOrd="0" presId="urn:microsoft.com/office/officeart/2005/8/layout/hierarchy3"/>
    <dgm:cxn modelId="{11BF2EF7-B7F5-4398-905A-564F0E72A301}" type="presOf" srcId="{79275F55-4A34-4B53-84E4-BE578C5CB77D}" destId="{DC9A2861-D5A0-493D-9E27-4B7025A1EF01}" srcOrd="0" destOrd="0" presId="urn:microsoft.com/office/officeart/2005/8/layout/hierarchy3"/>
    <dgm:cxn modelId="{D525E8FA-B9E8-431B-B02C-FB54FE23D6E3}" srcId="{A8D43A77-EAA9-400A-A80A-07CDCDA93CA1}" destId="{C79F5650-367D-4816-B652-E25D72123B0A}" srcOrd="5" destOrd="0" parTransId="{348D7D29-FB5D-434C-8838-56F362CFA1E5}" sibTransId="{2220CBE2-C8F8-4739-887D-A2536DFD8835}"/>
    <dgm:cxn modelId="{23367AFB-22CE-4528-9A6E-C9C5ED478F72}" type="presOf" srcId="{DC94C9B1-D81D-40D7-830B-A2CBB8EDFAF6}" destId="{E190CA14-33C9-4B7B-81FF-E21B2D63E0F2}" srcOrd="0" destOrd="0" presId="urn:microsoft.com/office/officeart/2005/8/layout/hierarchy3"/>
    <dgm:cxn modelId="{3D084DFD-F268-4DEE-BD24-51C417EA8969}" type="presOf" srcId="{D76E3352-8D1B-4AA6-A038-BE47D84C6599}" destId="{36DF0156-1710-43C1-858B-43518B056586}" srcOrd="0" destOrd="0" presId="urn:microsoft.com/office/officeart/2005/8/layout/hierarchy3"/>
    <dgm:cxn modelId="{0CF37E94-C195-4285-A7E1-8091E302BB0E}" type="presParOf" srcId="{2CC047EE-5F26-48B0-B0E8-53C7CCC3E90E}" destId="{4AA648D3-CF66-4D22-8E41-8805C21E4A2A}" srcOrd="0" destOrd="0" presId="urn:microsoft.com/office/officeart/2005/8/layout/hierarchy3"/>
    <dgm:cxn modelId="{FBDB25D9-A48A-4ECF-A76C-3AC204362A5A}" type="presParOf" srcId="{4AA648D3-CF66-4D22-8E41-8805C21E4A2A}" destId="{13617464-CCA7-4957-ACC2-5B7BCC87282E}" srcOrd="0" destOrd="0" presId="urn:microsoft.com/office/officeart/2005/8/layout/hierarchy3"/>
    <dgm:cxn modelId="{8F0E787B-D629-4A13-90DD-0B37B18E2568}" type="presParOf" srcId="{13617464-CCA7-4957-ACC2-5B7BCC87282E}" destId="{9E8E236D-605A-4792-953F-5415E7E62D63}" srcOrd="0" destOrd="0" presId="urn:microsoft.com/office/officeart/2005/8/layout/hierarchy3"/>
    <dgm:cxn modelId="{5BFD9A50-BE4D-4C2F-A70D-D9074FC86DCA}" type="presParOf" srcId="{13617464-CCA7-4957-ACC2-5B7BCC87282E}" destId="{62D4F989-FECA-435C-855B-C14613EEB064}" srcOrd="1" destOrd="0" presId="urn:microsoft.com/office/officeart/2005/8/layout/hierarchy3"/>
    <dgm:cxn modelId="{4B1143E8-ECA5-4428-90C9-EA391E1E4ACE}" type="presParOf" srcId="{4AA648D3-CF66-4D22-8E41-8805C21E4A2A}" destId="{3B6438EB-112F-4F24-912F-4AB1F919328F}" srcOrd="1" destOrd="0" presId="urn:microsoft.com/office/officeart/2005/8/layout/hierarchy3"/>
    <dgm:cxn modelId="{17FB1AE7-8E4E-4A8F-9CE4-051C85A6E934}" type="presParOf" srcId="{3B6438EB-112F-4F24-912F-4AB1F919328F}" destId="{89A35372-C9B2-4E6D-98CB-08B75E324C2F}" srcOrd="0" destOrd="0" presId="urn:microsoft.com/office/officeart/2005/8/layout/hierarchy3"/>
    <dgm:cxn modelId="{59EB3D6D-1F20-415E-8694-DB0564575FA6}" type="presParOf" srcId="{3B6438EB-112F-4F24-912F-4AB1F919328F}" destId="{E814AA26-F7EA-41B0-B54C-87C7B47DA0F9}" srcOrd="1" destOrd="0" presId="urn:microsoft.com/office/officeart/2005/8/layout/hierarchy3"/>
    <dgm:cxn modelId="{89A0C102-9E54-4756-B879-FE3C9DF14B2D}" type="presParOf" srcId="{3B6438EB-112F-4F24-912F-4AB1F919328F}" destId="{92D1B750-FB27-4EC2-B931-3BAB1035B09E}" srcOrd="2" destOrd="0" presId="urn:microsoft.com/office/officeart/2005/8/layout/hierarchy3"/>
    <dgm:cxn modelId="{9A32B8B6-0BD6-4C15-95D6-191A2C0C3B8E}" type="presParOf" srcId="{3B6438EB-112F-4F24-912F-4AB1F919328F}" destId="{432252F6-E80D-4AAA-95DB-DD1AA343F90F}" srcOrd="3" destOrd="0" presId="urn:microsoft.com/office/officeart/2005/8/layout/hierarchy3"/>
    <dgm:cxn modelId="{41DE79D0-4374-4354-AEFE-3F1940E6776F}" type="presParOf" srcId="{3B6438EB-112F-4F24-912F-4AB1F919328F}" destId="{000F36D4-D816-4B00-8A2E-C969B3969A11}" srcOrd="4" destOrd="0" presId="urn:microsoft.com/office/officeart/2005/8/layout/hierarchy3"/>
    <dgm:cxn modelId="{DEB02148-9C9A-47D7-BBA7-7A09289E7768}" type="presParOf" srcId="{3B6438EB-112F-4F24-912F-4AB1F919328F}" destId="{FE0F80EA-E049-47F3-9F5F-3CEDA050EFEC}" srcOrd="5" destOrd="0" presId="urn:microsoft.com/office/officeart/2005/8/layout/hierarchy3"/>
    <dgm:cxn modelId="{3767E367-B526-493F-89CD-A947C07585F8}" type="presParOf" srcId="{3B6438EB-112F-4F24-912F-4AB1F919328F}" destId="{696D30FB-AE4D-49F6-9F9E-B3CEF5A00269}" srcOrd="6" destOrd="0" presId="urn:microsoft.com/office/officeart/2005/8/layout/hierarchy3"/>
    <dgm:cxn modelId="{90918A97-B847-4102-B4FC-1C42345D6CDE}" type="presParOf" srcId="{3B6438EB-112F-4F24-912F-4AB1F919328F}" destId="{4A8D76B8-4092-4B08-9E69-D9DE674BF7B3}" srcOrd="7" destOrd="0" presId="urn:microsoft.com/office/officeart/2005/8/layout/hierarchy3"/>
    <dgm:cxn modelId="{CA77D591-ECDB-41C7-AC08-16B5A6F9DAC9}" type="presParOf" srcId="{3B6438EB-112F-4F24-912F-4AB1F919328F}" destId="{DE6291E0-7E9E-4110-84B2-BCC8D4A2C17E}" srcOrd="8" destOrd="0" presId="urn:microsoft.com/office/officeart/2005/8/layout/hierarchy3"/>
    <dgm:cxn modelId="{37A46F91-2F54-47E0-8A3D-BB8B6547C9D9}" type="presParOf" srcId="{3B6438EB-112F-4F24-912F-4AB1F919328F}" destId="{48D3F521-2E92-4D0C-AEDF-C5299BF78836}" srcOrd="9" destOrd="0" presId="urn:microsoft.com/office/officeart/2005/8/layout/hierarchy3"/>
    <dgm:cxn modelId="{A024F962-E082-4362-B5E0-2B4BA8296A59}" type="presParOf" srcId="{3B6438EB-112F-4F24-912F-4AB1F919328F}" destId="{BAC66704-F4C9-4154-89F6-51227E56E455}" srcOrd="10" destOrd="0" presId="urn:microsoft.com/office/officeart/2005/8/layout/hierarchy3"/>
    <dgm:cxn modelId="{3D162B26-EB5E-484C-A526-5524DCD1CF0E}" type="presParOf" srcId="{3B6438EB-112F-4F24-912F-4AB1F919328F}" destId="{EE0C9004-9CCE-40E0-B081-7B0667A88439}" srcOrd="11" destOrd="0" presId="urn:microsoft.com/office/officeart/2005/8/layout/hierarchy3"/>
    <dgm:cxn modelId="{D244F349-9BC6-495C-959A-01C084408D67}" type="presParOf" srcId="{3B6438EB-112F-4F24-912F-4AB1F919328F}" destId="{DC9A2861-D5A0-493D-9E27-4B7025A1EF01}" srcOrd="12" destOrd="0" presId="urn:microsoft.com/office/officeart/2005/8/layout/hierarchy3"/>
    <dgm:cxn modelId="{F2FAE1E2-B46C-47DD-A303-8E3998AC480D}" type="presParOf" srcId="{3B6438EB-112F-4F24-912F-4AB1F919328F}" destId="{62B61A07-46C1-4A48-8E64-32E6FFDC3BB2}" srcOrd="13" destOrd="0" presId="urn:microsoft.com/office/officeart/2005/8/layout/hierarchy3"/>
    <dgm:cxn modelId="{DB838E05-A9FF-4F92-82E1-3EB82FA19D21}" type="presParOf" srcId="{2CC047EE-5F26-48B0-B0E8-53C7CCC3E90E}" destId="{AF45A48E-DFF7-4493-9E24-6E69B5CF6722}" srcOrd="1" destOrd="0" presId="urn:microsoft.com/office/officeart/2005/8/layout/hierarchy3"/>
    <dgm:cxn modelId="{C5218E96-9753-4D55-94CF-7BA20313844E}" type="presParOf" srcId="{AF45A48E-DFF7-4493-9E24-6E69B5CF6722}" destId="{DBF322B4-E88A-4250-A47A-58816391C670}" srcOrd="0" destOrd="0" presId="urn:microsoft.com/office/officeart/2005/8/layout/hierarchy3"/>
    <dgm:cxn modelId="{794394B1-9674-49B2-8F5A-5B19FDD1AF4E}" type="presParOf" srcId="{DBF322B4-E88A-4250-A47A-58816391C670}" destId="{09E00E9F-2E25-4B47-8780-B8A6CE68D576}" srcOrd="0" destOrd="0" presId="urn:microsoft.com/office/officeart/2005/8/layout/hierarchy3"/>
    <dgm:cxn modelId="{0ADB10C2-7875-446F-B661-74AD6A0E8F2A}" type="presParOf" srcId="{DBF322B4-E88A-4250-A47A-58816391C670}" destId="{78F99949-170E-425E-B9C2-854EB52A2FD3}" srcOrd="1" destOrd="0" presId="urn:microsoft.com/office/officeart/2005/8/layout/hierarchy3"/>
    <dgm:cxn modelId="{A69AED5A-D28B-4303-900C-66B1BBD637BC}" type="presParOf" srcId="{AF45A48E-DFF7-4493-9E24-6E69B5CF6722}" destId="{4CBCE45B-EC24-4628-8E79-47800DC04953}" srcOrd="1" destOrd="0" presId="urn:microsoft.com/office/officeart/2005/8/layout/hierarchy3"/>
    <dgm:cxn modelId="{1D2AFE94-3439-4DA5-AC1A-3CB4C90078BD}" type="presParOf" srcId="{4CBCE45B-EC24-4628-8E79-47800DC04953}" destId="{D3839FFF-F95B-4951-A233-0ABED181EE70}" srcOrd="0" destOrd="0" presId="urn:microsoft.com/office/officeart/2005/8/layout/hierarchy3"/>
    <dgm:cxn modelId="{6D897477-A56C-4C5C-84BD-924EBC192FC9}" type="presParOf" srcId="{4CBCE45B-EC24-4628-8E79-47800DC04953}" destId="{AF1F1796-1F1C-4B93-B108-ED14E137D655}" srcOrd="1" destOrd="0" presId="urn:microsoft.com/office/officeart/2005/8/layout/hierarchy3"/>
    <dgm:cxn modelId="{AE337C61-A3D4-45D8-8CDD-710B9C055A23}" type="presParOf" srcId="{4CBCE45B-EC24-4628-8E79-47800DC04953}" destId="{E190CA14-33C9-4B7B-81FF-E21B2D63E0F2}" srcOrd="2" destOrd="0" presId="urn:microsoft.com/office/officeart/2005/8/layout/hierarchy3"/>
    <dgm:cxn modelId="{1113CE25-367F-48D1-92CF-1EEAF8A18D82}" type="presParOf" srcId="{4CBCE45B-EC24-4628-8E79-47800DC04953}" destId="{36DF0156-1710-43C1-858B-43518B056586}" srcOrd="3" destOrd="0" presId="urn:microsoft.com/office/officeart/2005/8/layout/hierarchy3"/>
    <dgm:cxn modelId="{3A66420E-1EFF-4123-AB42-F9517210962C}" type="presParOf" srcId="{4CBCE45B-EC24-4628-8E79-47800DC04953}" destId="{B0DC1890-C459-4300-B8FF-3C9FCEC2507C}" srcOrd="4" destOrd="0" presId="urn:microsoft.com/office/officeart/2005/8/layout/hierarchy3"/>
    <dgm:cxn modelId="{0BED5DBF-B18B-4E55-8DE5-255B240566E8}" type="presParOf" srcId="{4CBCE45B-EC24-4628-8E79-47800DC04953}" destId="{F5B64FCD-4983-46EF-89DD-FAE6280E3B00}" srcOrd="5" destOrd="0" presId="urn:microsoft.com/office/officeart/2005/8/layout/hierarchy3"/>
    <dgm:cxn modelId="{3F8A564E-87AE-4EEF-86F0-5822985D9B62}" type="presParOf" srcId="{4CBCE45B-EC24-4628-8E79-47800DC04953}" destId="{31B70B89-BBD4-4741-87BB-F7B74794B2B6}" srcOrd="6" destOrd="0" presId="urn:microsoft.com/office/officeart/2005/8/layout/hierarchy3"/>
    <dgm:cxn modelId="{DD89DB3D-FC4A-47D8-AE89-84F54AA1BA77}" type="presParOf" srcId="{4CBCE45B-EC24-4628-8E79-47800DC04953}" destId="{AC628E57-DDC1-4154-9F48-EA029412905A}" srcOrd="7" destOrd="0" presId="urn:microsoft.com/office/officeart/2005/8/layout/hierarchy3"/>
    <dgm:cxn modelId="{F5A6345D-94F0-457A-9A23-F51B520C8110}" type="presParOf" srcId="{4CBCE45B-EC24-4628-8E79-47800DC04953}" destId="{857CDE3F-51FE-4ED0-BC1B-96A03BB38690}" srcOrd="8" destOrd="0" presId="urn:microsoft.com/office/officeart/2005/8/layout/hierarchy3"/>
    <dgm:cxn modelId="{9729A86D-753D-4B20-8BC5-5F1293DD85F5}" type="presParOf" srcId="{4CBCE45B-EC24-4628-8E79-47800DC04953}" destId="{D30E615A-DA8B-4A42-A9C2-18A70A8F1F85}" srcOrd="9" destOrd="0" presId="urn:microsoft.com/office/officeart/2005/8/layout/hierarchy3"/>
    <dgm:cxn modelId="{BC8E6498-42EB-4954-9C7C-4979EED598CE}" type="presParOf" srcId="{4CBCE45B-EC24-4628-8E79-47800DC04953}" destId="{B6A5E349-BD28-4FC6-BA01-F18A4CCE3C51}" srcOrd="10" destOrd="0" presId="urn:microsoft.com/office/officeart/2005/8/layout/hierarchy3"/>
    <dgm:cxn modelId="{EDC36CA3-D385-4029-B4D6-B7B1D666ABA7}" type="presParOf" srcId="{4CBCE45B-EC24-4628-8E79-47800DC04953}" destId="{22DCBF76-8285-4C24-BA00-78B47E40E242}" srcOrd="11" destOrd="0" presId="urn:microsoft.com/office/officeart/2005/8/layout/hierarchy3"/>
    <dgm:cxn modelId="{439D2B8F-5608-4B38-8F7C-5AAB0F33D396}" type="presParOf" srcId="{4CBCE45B-EC24-4628-8E79-47800DC04953}" destId="{547CC633-5F4C-4B2C-BBB7-7A29C4C2B002}" srcOrd="12" destOrd="0" presId="urn:microsoft.com/office/officeart/2005/8/layout/hierarchy3"/>
    <dgm:cxn modelId="{B81CAB3D-6942-4C96-8BC7-676DE0757891}" type="presParOf" srcId="{4CBCE45B-EC24-4628-8E79-47800DC04953}" destId="{57D20AC9-B33F-4117-BBF7-55EBF22114C0}" srcOrd="13" destOrd="0" presId="urn:microsoft.com/office/officeart/2005/8/layout/hierarchy3"/>
  </dgm:cxnLst>
  <dgm:bg>
    <a:solidFill>
      <a:schemeClr val="accent6">
        <a:lumMod val="90000"/>
        <a:lumOff val="10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0899795-9A9E-4B84-B6B2-39C5F3BD3682}" type="doc">
      <dgm:prSet loTypeId="urn:microsoft.com/office/officeart/2005/8/layout/pyramid2" loCatId="list" qsTypeId="urn:microsoft.com/office/officeart/2005/8/quickstyle/simple1" qsCatId="simple" csTypeId="urn:microsoft.com/office/officeart/2005/8/colors/accent1_2" csCatId="accent1" phldr="1"/>
      <dgm:spPr/>
    </dgm:pt>
    <dgm:pt modelId="{5C96817A-F6F1-4311-9EAB-4612249F1B29}">
      <dgm:prSet phldrT="[Text]" custT="1"/>
      <dgm:spPr>
        <a:solidFill>
          <a:schemeClr val="accent1">
            <a:lumMod val="20000"/>
            <a:lumOff val="80000"/>
            <a:alpha val="90000"/>
          </a:schemeClr>
        </a:solidFill>
      </dgm:spPr>
      <dgm:t>
        <a:bodyPr/>
        <a:lstStyle/>
        <a:p>
          <a:r>
            <a:rPr lang="vi-VN" sz="1600" b="1" dirty="0"/>
            <a:t>Điều kiện tự nhiên và địa lý thuận lợi </a:t>
          </a:r>
        </a:p>
      </dgm:t>
    </dgm:pt>
    <dgm:pt modelId="{2496C842-58FC-48D2-838A-F6F766ABEB0C}" type="parTrans" cxnId="{7E0506F0-D0F2-4EF3-9814-18EADD6664C8}">
      <dgm:prSet/>
      <dgm:spPr/>
      <dgm:t>
        <a:bodyPr/>
        <a:lstStyle/>
        <a:p>
          <a:endParaRPr lang="vi-VN"/>
        </a:p>
      </dgm:t>
    </dgm:pt>
    <dgm:pt modelId="{AD5D1C2D-0348-446A-8B32-F1689802658D}" type="sibTrans" cxnId="{7E0506F0-D0F2-4EF3-9814-18EADD6664C8}">
      <dgm:prSet/>
      <dgm:spPr/>
      <dgm:t>
        <a:bodyPr/>
        <a:lstStyle/>
        <a:p>
          <a:endParaRPr lang="vi-VN"/>
        </a:p>
      </dgm:t>
    </dgm:pt>
    <dgm:pt modelId="{E9325930-26AB-483C-82AB-4F024D136D8E}">
      <dgm:prSet phldrT="[Text]" custT="1"/>
      <dgm:spPr>
        <a:solidFill>
          <a:schemeClr val="accent1">
            <a:lumMod val="20000"/>
            <a:lumOff val="80000"/>
            <a:alpha val="90000"/>
          </a:schemeClr>
        </a:solidFill>
      </dgm:spPr>
      <dgm:t>
        <a:bodyPr/>
        <a:lstStyle/>
        <a:p>
          <a:r>
            <a:rPr lang="vi-VN" sz="1600" b="1" dirty="0"/>
            <a:t>Công nghiệp-xây dựng, dịch vụ chiếm tỷ trọng cao</a:t>
          </a:r>
        </a:p>
      </dgm:t>
    </dgm:pt>
    <dgm:pt modelId="{DC324576-81FC-4708-9E0C-89B1C06C0070}" type="parTrans" cxnId="{6ACCC696-89C8-41B0-AB5F-F8211355FBAE}">
      <dgm:prSet/>
      <dgm:spPr/>
      <dgm:t>
        <a:bodyPr/>
        <a:lstStyle/>
        <a:p>
          <a:endParaRPr lang="vi-VN"/>
        </a:p>
      </dgm:t>
    </dgm:pt>
    <dgm:pt modelId="{689DCEBE-9060-4AB9-84B9-EA1CB21C6F54}" type="sibTrans" cxnId="{6ACCC696-89C8-41B0-AB5F-F8211355FBAE}">
      <dgm:prSet/>
      <dgm:spPr/>
      <dgm:t>
        <a:bodyPr/>
        <a:lstStyle/>
        <a:p>
          <a:endParaRPr lang="vi-VN"/>
        </a:p>
      </dgm:t>
    </dgm:pt>
    <dgm:pt modelId="{A53A5DFD-6082-4358-A56D-962F698C327B}">
      <dgm:prSet phldrT="[Text]" custT="1"/>
      <dgm:spPr>
        <a:solidFill>
          <a:schemeClr val="accent1">
            <a:lumMod val="20000"/>
            <a:lumOff val="80000"/>
            <a:alpha val="90000"/>
          </a:schemeClr>
        </a:solidFill>
      </dgm:spPr>
      <dgm:t>
        <a:bodyPr/>
        <a:lstStyle/>
        <a:p>
          <a:r>
            <a:rPr lang="vi-VN" sz="1600" b="1" dirty="0"/>
            <a:t>Tập trung nhiều khu công nghiệp, cơ sở hạ tầng phát triển</a:t>
          </a:r>
        </a:p>
      </dgm:t>
    </dgm:pt>
    <dgm:pt modelId="{399E2E95-9EB9-4BBF-A0EA-99AA3DD81BA8}" type="parTrans" cxnId="{B345EEEB-BF74-4616-86ED-E678D703041D}">
      <dgm:prSet/>
      <dgm:spPr/>
      <dgm:t>
        <a:bodyPr/>
        <a:lstStyle/>
        <a:p>
          <a:endParaRPr lang="vi-VN"/>
        </a:p>
      </dgm:t>
    </dgm:pt>
    <dgm:pt modelId="{76DD5651-96A2-4835-91E9-E1FAAD0F44D8}" type="sibTrans" cxnId="{B345EEEB-BF74-4616-86ED-E678D703041D}">
      <dgm:prSet/>
      <dgm:spPr/>
      <dgm:t>
        <a:bodyPr/>
        <a:lstStyle/>
        <a:p>
          <a:endParaRPr lang="vi-VN"/>
        </a:p>
      </dgm:t>
    </dgm:pt>
    <dgm:pt modelId="{E0B36870-5C2C-4DF4-89A0-5E79521854BF}">
      <dgm:prSet custT="1"/>
      <dgm:spPr>
        <a:solidFill>
          <a:schemeClr val="accent1">
            <a:lumMod val="20000"/>
            <a:lumOff val="80000"/>
            <a:alpha val="90000"/>
          </a:schemeClr>
        </a:solidFill>
      </dgm:spPr>
      <dgm:t>
        <a:bodyPr/>
        <a:lstStyle/>
        <a:p>
          <a:r>
            <a:rPr lang="vi-VN" sz="1600" b="1" dirty="0"/>
            <a:t>Hoạt động KH,CN&amp;ĐMST mạnh mẽ</a:t>
          </a:r>
        </a:p>
      </dgm:t>
    </dgm:pt>
    <dgm:pt modelId="{E288D446-44F1-4FD6-8668-A0F59E5F644F}" type="parTrans" cxnId="{CC4A8D34-3DD1-4949-93C4-668D283B11BC}">
      <dgm:prSet/>
      <dgm:spPr/>
      <dgm:t>
        <a:bodyPr/>
        <a:lstStyle/>
        <a:p>
          <a:endParaRPr lang="vi-VN"/>
        </a:p>
      </dgm:t>
    </dgm:pt>
    <dgm:pt modelId="{24C097A2-6DB7-40C3-A6E5-20A2A7A8A2CC}" type="sibTrans" cxnId="{CC4A8D34-3DD1-4949-93C4-668D283B11BC}">
      <dgm:prSet/>
      <dgm:spPr/>
      <dgm:t>
        <a:bodyPr/>
        <a:lstStyle/>
        <a:p>
          <a:endParaRPr lang="vi-VN"/>
        </a:p>
      </dgm:t>
    </dgm:pt>
    <dgm:pt modelId="{7C244FCA-E36F-4B7E-AA6F-1C94A0651D63}" type="pres">
      <dgm:prSet presAssocID="{C0899795-9A9E-4B84-B6B2-39C5F3BD3682}" presName="compositeShape" presStyleCnt="0">
        <dgm:presLayoutVars>
          <dgm:dir/>
          <dgm:resizeHandles/>
        </dgm:presLayoutVars>
      </dgm:prSet>
      <dgm:spPr/>
    </dgm:pt>
    <dgm:pt modelId="{287AD213-E2B2-4344-8AC6-B06F94B03300}" type="pres">
      <dgm:prSet presAssocID="{C0899795-9A9E-4B84-B6B2-39C5F3BD3682}" presName="pyramid" presStyleLbl="node1" presStyleIdx="0" presStyleCnt="1" custLinFactNeighborX="-3194" custLinFactNeighborY="572"/>
      <dgm:spPr/>
    </dgm:pt>
    <dgm:pt modelId="{CF44E7EC-5C5A-49EC-A556-7A6A63035E46}" type="pres">
      <dgm:prSet presAssocID="{C0899795-9A9E-4B84-B6B2-39C5F3BD3682}" presName="theList" presStyleCnt="0"/>
      <dgm:spPr/>
    </dgm:pt>
    <dgm:pt modelId="{3DA27DA9-CDC1-4838-876B-5C022B38D20F}" type="pres">
      <dgm:prSet presAssocID="{5C96817A-F6F1-4311-9EAB-4612249F1B29}" presName="aNode" presStyleLbl="fgAcc1" presStyleIdx="0" presStyleCnt="4">
        <dgm:presLayoutVars>
          <dgm:bulletEnabled val="1"/>
        </dgm:presLayoutVars>
      </dgm:prSet>
      <dgm:spPr/>
    </dgm:pt>
    <dgm:pt modelId="{F7041E3D-D1D2-4201-9109-B18BB29332BB}" type="pres">
      <dgm:prSet presAssocID="{5C96817A-F6F1-4311-9EAB-4612249F1B29}" presName="aSpace" presStyleCnt="0"/>
      <dgm:spPr/>
    </dgm:pt>
    <dgm:pt modelId="{243B6301-C1BE-49C8-9B0B-03980033315C}" type="pres">
      <dgm:prSet presAssocID="{E9325930-26AB-483C-82AB-4F024D136D8E}" presName="aNode" presStyleLbl="fgAcc1" presStyleIdx="1" presStyleCnt="4">
        <dgm:presLayoutVars>
          <dgm:bulletEnabled val="1"/>
        </dgm:presLayoutVars>
      </dgm:prSet>
      <dgm:spPr/>
    </dgm:pt>
    <dgm:pt modelId="{C751561F-70E0-47F4-9424-442A30A8C88D}" type="pres">
      <dgm:prSet presAssocID="{E9325930-26AB-483C-82AB-4F024D136D8E}" presName="aSpace" presStyleCnt="0"/>
      <dgm:spPr/>
    </dgm:pt>
    <dgm:pt modelId="{134AD280-B694-4BC9-9B72-7551D6DDA54B}" type="pres">
      <dgm:prSet presAssocID="{A53A5DFD-6082-4358-A56D-962F698C327B}" presName="aNode" presStyleLbl="fgAcc1" presStyleIdx="2" presStyleCnt="4">
        <dgm:presLayoutVars>
          <dgm:bulletEnabled val="1"/>
        </dgm:presLayoutVars>
      </dgm:prSet>
      <dgm:spPr/>
    </dgm:pt>
    <dgm:pt modelId="{D6A493F0-E8A5-4E7E-9CE0-7BDF11CFB213}" type="pres">
      <dgm:prSet presAssocID="{A53A5DFD-6082-4358-A56D-962F698C327B}" presName="aSpace" presStyleCnt="0"/>
      <dgm:spPr/>
    </dgm:pt>
    <dgm:pt modelId="{862D68D0-F237-480D-B684-7C249639A865}" type="pres">
      <dgm:prSet presAssocID="{E0B36870-5C2C-4DF4-89A0-5E79521854BF}" presName="aNode" presStyleLbl="fgAcc1" presStyleIdx="3" presStyleCnt="4">
        <dgm:presLayoutVars>
          <dgm:bulletEnabled val="1"/>
        </dgm:presLayoutVars>
      </dgm:prSet>
      <dgm:spPr/>
    </dgm:pt>
    <dgm:pt modelId="{EC2BB46F-3EA7-4FF3-BCCA-2E43A301B296}" type="pres">
      <dgm:prSet presAssocID="{E0B36870-5C2C-4DF4-89A0-5E79521854BF}" presName="aSpace" presStyleCnt="0"/>
      <dgm:spPr/>
    </dgm:pt>
  </dgm:ptLst>
  <dgm:cxnLst>
    <dgm:cxn modelId="{CC4A8D34-3DD1-4949-93C4-668D283B11BC}" srcId="{C0899795-9A9E-4B84-B6B2-39C5F3BD3682}" destId="{E0B36870-5C2C-4DF4-89A0-5E79521854BF}" srcOrd="3" destOrd="0" parTransId="{E288D446-44F1-4FD6-8668-A0F59E5F644F}" sibTransId="{24C097A2-6DB7-40C3-A6E5-20A2A7A8A2CC}"/>
    <dgm:cxn modelId="{24DBF14C-4763-467B-8893-DF875C2128A2}" type="presOf" srcId="{A53A5DFD-6082-4358-A56D-962F698C327B}" destId="{134AD280-B694-4BC9-9B72-7551D6DDA54B}" srcOrd="0" destOrd="0" presId="urn:microsoft.com/office/officeart/2005/8/layout/pyramid2"/>
    <dgm:cxn modelId="{4F3CD076-3C27-4F44-8448-B6741762F4D2}" type="presOf" srcId="{E9325930-26AB-483C-82AB-4F024D136D8E}" destId="{243B6301-C1BE-49C8-9B0B-03980033315C}" srcOrd="0" destOrd="0" presId="urn:microsoft.com/office/officeart/2005/8/layout/pyramid2"/>
    <dgm:cxn modelId="{6ACCC696-89C8-41B0-AB5F-F8211355FBAE}" srcId="{C0899795-9A9E-4B84-B6B2-39C5F3BD3682}" destId="{E9325930-26AB-483C-82AB-4F024D136D8E}" srcOrd="1" destOrd="0" parTransId="{DC324576-81FC-4708-9E0C-89B1C06C0070}" sibTransId="{689DCEBE-9060-4AB9-84B9-EA1CB21C6F54}"/>
    <dgm:cxn modelId="{935DD696-6FE2-48CC-8687-FBC1BD57C5E0}" type="presOf" srcId="{5C96817A-F6F1-4311-9EAB-4612249F1B29}" destId="{3DA27DA9-CDC1-4838-876B-5C022B38D20F}" srcOrd="0" destOrd="0" presId="urn:microsoft.com/office/officeart/2005/8/layout/pyramid2"/>
    <dgm:cxn modelId="{D7C46BAF-2387-4FB8-AFB7-5C032C5D3BB0}" type="presOf" srcId="{C0899795-9A9E-4B84-B6B2-39C5F3BD3682}" destId="{7C244FCA-E36F-4B7E-AA6F-1C94A0651D63}" srcOrd="0" destOrd="0" presId="urn:microsoft.com/office/officeart/2005/8/layout/pyramid2"/>
    <dgm:cxn modelId="{B345EEEB-BF74-4616-86ED-E678D703041D}" srcId="{C0899795-9A9E-4B84-B6B2-39C5F3BD3682}" destId="{A53A5DFD-6082-4358-A56D-962F698C327B}" srcOrd="2" destOrd="0" parTransId="{399E2E95-9EB9-4BBF-A0EA-99AA3DD81BA8}" sibTransId="{76DD5651-96A2-4835-91E9-E1FAAD0F44D8}"/>
    <dgm:cxn modelId="{7E0506F0-D0F2-4EF3-9814-18EADD6664C8}" srcId="{C0899795-9A9E-4B84-B6B2-39C5F3BD3682}" destId="{5C96817A-F6F1-4311-9EAB-4612249F1B29}" srcOrd="0" destOrd="0" parTransId="{2496C842-58FC-48D2-838A-F6F766ABEB0C}" sibTransId="{AD5D1C2D-0348-446A-8B32-F1689802658D}"/>
    <dgm:cxn modelId="{4AE3C2FA-5B90-48CA-B660-934B9E51C790}" type="presOf" srcId="{E0B36870-5C2C-4DF4-89A0-5E79521854BF}" destId="{862D68D0-F237-480D-B684-7C249639A865}" srcOrd="0" destOrd="0" presId="urn:microsoft.com/office/officeart/2005/8/layout/pyramid2"/>
    <dgm:cxn modelId="{A95602BD-B93E-4FAD-BBC9-1AFCAB33F751}" type="presParOf" srcId="{7C244FCA-E36F-4B7E-AA6F-1C94A0651D63}" destId="{287AD213-E2B2-4344-8AC6-B06F94B03300}" srcOrd="0" destOrd="0" presId="urn:microsoft.com/office/officeart/2005/8/layout/pyramid2"/>
    <dgm:cxn modelId="{85899779-FA33-4B54-ADDD-307FD651E3A2}" type="presParOf" srcId="{7C244FCA-E36F-4B7E-AA6F-1C94A0651D63}" destId="{CF44E7EC-5C5A-49EC-A556-7A6A63035E46}" srcOrd="1" destOrd="0" presId="urn:microsoft.com/office/officeart/2005/8/layout/pyramid2"/>
    <dgm:cxn modelId="{ACCC3DC5-D23C-4D5C-8426-4C6D79C6C189}" type="presParOf" srcId="{CF44E7EC-5C5A-49EC-A556-7A6A63035E46}" destId="{3DA27DA9-CDC1-4838-876B-5C022B38D20F}" srcOrd="0" destOrd="0" presId="urn:microsoft.com/office/officeart/2005/8/layout/pyramid2"/>
    <dgm:cxn modelId="{604CA141-8A0C-41A5-872E-950769F335EF}" type="presParOf" srcId="{CF44E7EC-5C5A-49EC-A556-7A6A63035E46}" destId="{F7041E3D-D1D2-4201-9109-B18BB29332BB}" srcOrd="1" destOrd="0" presId="urn:microsoft.com/office/officeart/2005/8/layout/pyramid2"/>
    <dgm:cxn modelId="{DF43DBCC-BF6F-4CFA-B6D5-FB7F8FDBB439}" type="presParOf" srcId="{CF44E7EC-5C5A-49EC-A556-7A6A63035E46}" destId="{243B6301-C1BE-49C8-9B0B-03980033315C}" srcOrd="2" destOrd="0" presId="urn:microsoft.com/office/officeart/2005/8/layout/pyramid2"/>
    <dgm:cxn modelId="{6861412A-0F74-485E-8774-3C33AC4967AA}" type="presParOf" srcId="{CF44E7EC-5C5A-49EC-A556-7A6A63035E46}" destId="{C751561F-70E0-47F4-9424-442A30A8C88D}" srcOrd="3" destOrd="0" presId="urn:microsoft.com/office/officeart/2005/8/layout/pyramid2"/>
    <dgm:cxn modelId="{330D7543-6D1D-4B9A-A476-9BEDB814AD48}" type="presParOf" srcId="{CF44E7EC-5C5A-49EC-A556-7A6A63035E46}" destId="{134AD280-B694-4BC9-9B72-7551D6DDA54B}" srcOrd="4" destOrd="0" presId="urn:microsoft.com/office/officeart/2005/8/layout/pyramid2"/>
    <dgm:cxn modelId="{A14A5C86-7518-4D70-B3DC-39D83D1D5B0B}" type="presParOf" srcId="{CF44E7EC-5C5A-49EC-A556-7A6A63035E46}" destId="{D6A493F0-E8A5-4E7E-9CE0-7BDF11CFB213}" srcOrd="5" destOrd="0" presId="urn:microsoft.com/office/officeart/2005/8/layout/pyramid2"/>
    <dgm:cxn modelId="{FD699DDA-D830-439F-956F-C0670E098C3F}" type="presParOf" srcId="{CF44E7EC-5C5A-49EC-A556-7A6A63035E46}" destId="{862D68D0-F237-480D-B684-7C249639A865}" srcOrd="6" destOrd="0" presId="urn:microsoft.com/office/officeart/2005/8/layout/pyramid2"/>
    <dgm:cxn modelId="{AC69985E-7EEC-49A4-A0C7-16B5A02405DD}" type="presParOf" srcId="{CF44E7EC-5C5A-49EC-A556-7A6A63035E46}" destId="{EC2BB46F-3EA7-4FF3-BCCA-2E43A301B296}" srcOrd="7" destOrd="0" presId="urn:microsoft.com/office/officeart/2005/8/layout/pyramid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0899795-9A9E-4B84-B6B2-39C5F3BD3682}" type="doc">
      <dgm:prSet loTypeId="urn:microsoft.com/office/officeart/2005/8/layout/pyramid2" loCatId="list" qsTypeId="urn:microsoft.com/office/officeart/2005/8/quickstyle/simple3" qsCatId="simple" csTypeId="urn:microsoft.com/office/officeart/2005/8/colors/accent3_5" csCatId="accent3" phldr="1"/>
      <dgm:spPr/>
    </dgm:pt>
    <dgm:pt modelId="{5C96817A-F6F1-4311-9EAB-4612249F1B29}">
      <dgm:prSet phldrT="[Text]" custT="1"/>
      <dgm:spPr>
        <a:solidFill>
          <a:schemeClr val="accent5">
            <a:alpha val="90000"/>
          </a:schemeClr>
        </a:solidFill>
        <a:ln w="19050">
          <a:solidFill>
            <a:schemeClr val="accent4">
              <a:lumMod val="50000"/>
            </a:schemeClr>
          </a:solidFill>
        </a:ln>
      </dgm:spPr>
      <dgm:t>
        <a:bodyPr/>
        <a:lstStyle/>
        <a:p>
          <a:r>
            <a:rPr lang="vi-VN" sz="1600" b="1" dirty="0"/>
            <a:t>Vị trí địa lý, điều kiện tự nhiên chưa thuận lợi </a:t>
          </a:r>
        </a:p>
      </dgm:t>
    </dgm:pt>
    <dgm:pt modelId="{2496C842-58FC-48D2-838A-F6F766ABEB0C}" type="parTrans" cxnId="{7E0506F0-D0F2-4EF3-9814-18EADD6664C8}">
      <dgm:prSet/>
      <dgm:spPr/>
      <dgm:t>
        <a:bodyPr/>
        <a:lstStyle/>
        <a:p>
          <a:endParaRPr lang="vi-VN"/>
        </a:p>
      </dgm:t>
    </dgm:pt>
    <dgm:pt modelId="{AD5D1C2D-0348-446A-8B32-F1689802658D}" type="sibTrans" cxnId="{7E0506F0-D0F2-4EF3-9814-18EADD6664C8}">
      <dgm:prSet/>
      <dgm:spPr/>
      <dgm:t>
        <a:bodyPr/>
        <a:lstStyle/>
        <a:p>
          <a:endParaRPr lang="vi-VN"/>
        </a:p>
      </dgm:t>
    </dgm:pt>
    <dgm:pt modelId="{E9325930-26AB-483C-82AB-4F024D136D8E}">
      <dgm:prSet phldrT="[Text]" custT="1"/>
      <dgm:spPr>
        <a:solidFill>
          <a:schemeClr val="accent5">
            <a:alpha val="90000"/>
          </a:schemeClr>
        </a:solidFill>
        <a:ln w="19050">
          <a:solidFill>
            <a:schemeClr val="accent4">
              <a:lumMod val="50000"/>
            </a:schemeClr>
          </a:solidFill>
        </a:ln>
      </dgm:spPr>
      <dgm:t>
        <a:bodyPr/>
        <a:lstStyle/>
        <a:p>
          <a:r>
            <a:rPr lang="vi-VN" sz="1600" b="1" dirty="0"/>
            <a:t>Công nghiệp-xây dựng, dịch vụ chưa phát triển</a:t>
          </a:r>
        </a:p>
      </dgm:t>
    </dgm:pt>
    <dgm:pt modelId="{DC324576-81FC-4708-9E0C-89B1C06C0070}" type="parTrans" cxnId="{6ACCC696-89C8-41B0-AB5F-F8211355FBAE}">
      <dgm:prSet/>
      <dgm:spPr/>
      <dgm:t>
        <a:bodyPr/>
        <a:lstStyle/>
        <a:p>
          <a:endParaRPr lang="vi-VN"/>
        </a:p>
      </dgm:t>
    </dgm:pt>
    <dgm:pt modelId="{689DCEBE-9060-4AB9-84B9-EA1CB21C6F54}" type="sibTrans" cxnId="{6ACCC696-89C8-41B0-AB5F-F8211355FBAE}">
      <dgm:prSet/>
      <dgm:spPr/>
      <dgm:t>
        <a:bodyPr/>
        <a:lstStyle/>
        <a:p>
          <a:endParaRPr lang="vi-VN"/>
        </a:p>
      </dgm:t>
    </dgm:pt>
    <dgm:pt modelId="{A53A5DFD-6082-4358-A56D-962F698C327B}">
      <dgm:prSet phldrT="[Text]" custT="1"/>
      <dgm:spPr>
        <a:solidFill>
          <a:schemeClr val="accent5">
            <a:alpha val="90000"/>
          </a:schemeClr>
        </a:solidFill>
        <a:ln w="19050">
          <a:solidFill>
            <a:schemeClr val="accent4">
              <a:lumMod val="50000"/>
            </a:schemeClr>
          </a:solidFill>
        </a:ln>
      </dgm:spPr>
      <dgm:t>
        <a:bodyPr/>
        <a:lstStyle/>
        <a:p>
          <a:r>
            <a:rPr lang="vi-VN" sz="1600" b="1" dirty="0"/>
            <a:t>Ít khu công nghiệp, cơ sở hạ tầng chưa phát triển</a:t>
          </a:r>
        </a:p>
      </dgm:t>
    </dgm:pt>
    <dgm:pt modelId="{399E2E95-9EB9-4BBF-A0EA-99AA3DD81BA8}" type="parTrans" cxnId="{B345EEEB-BF74-4616-86ED-E678D703041D}">
      <dgm:prSet/>
      <dgm:spPr/>
      <dgm:t>
        <a:bodyPr/>
        <a:lstStyle/>
        <a:p>
          <a:endParaRPr lang="vi-VN"/>
        </a:p>
      </dgm:t>
    </dgm:pt>
    <dgm:pt modelId="{76DD5651-96A2-4835-91E9-E1FAAD0F44D8}" type="sibTrans" cxnId="{B345EEEB-BF74-4616-86ED-E678D703041D}">
      <dgm:prSet/>
      <dgm:spPr/>
      <dgm:t>
        <a:bodyPr/>
        <a:lstStyle/>
        <a:p>
          <a:endParaRPr lang="vi-VN"/>
        </a:p>
      </dgm:t>
    </dgm:pt>
    <dgm:pt modelId="{E0B36870-5C2C-4DF4-89A0-5E79521854BF}">
      <dgm:prSet custT="1"/>
      <dgm:spPr>
        <a:solidFill>
          <a:schemeClr val="accent5">
            <a:alpha val="90000"/>
          </a:schemeClr>
        </a:solidFill>
        <a:ln w="19050">
          <a:solidFill>
            <a:schemeClr val="accent4">
              <a:lumMod val="50000"/>
            </a:schemeClr>
          </a:solidFill>
        </a:ln>
      </dgm:spPr>
      <dgm:t>
        <a:bodyPr/>
        <a:lstStyle/>
        <a:p>
          <a:r>
            <a:rPr lang="vi-VN" sz="1600" b="1" dirty="0"/>
            <a:t>Hoạt động KH,CN&amp;ĐMST còn hạn chế</a:t>
          </a:r>
        </a:p>
      </dgm:t>
    </dgm:pt>
    <dgm:pt modelId="{E288D446-44F1-4FD6-8668-A0F59E5F644F}" type="parTrans" cxnId="{CC4A8D34-3DD1-4949-93C4-668D283B11BC}">
      <dgm:prSet/>
      <dgm:spPr/>
      <dgm:t>
        <a:bodyPr/>
        <a:lstStyle/>
        <a:p>
          <a:endParaRPr lang="vi-VN"/>
        </a:p>
      </dgm:t>
    </dgm:pt>
    <dgm:pt modelId="{24C097A2-6DB7-40C3-A6E5-20A2A7A8A2CC}" type="sibTrans" cxnId="{CC4A8D34-3DD1-4949-93C4-668D283B11BC}">
      <dgm:prSet/>
      <dgm:spPr/>
      <dgm:t>
        <a:bodyPr/>
        <a:lstStyle/>
        <a:p>
          <a:endParaRPr lang="vi-VN"/>
        </a:p>
      </dgm:t>
    </dgm:pt>
    <dgm:pt modelId="{7C244FCA-E36F-4B7E-AA6F-1C94A0651D63}" type="pres">
      <dgm:prSet presAssocID="{C0899795-9A9E-4B84-B6B2-39C5F3BD3682}" presName="compositeShape" presStyleCnt="0">
        <dgm:presLayoutVars>
          <dgm:dir/>
          <dgm:resizeHandles/>
        </dgm:presLayoutVars>
      </dgm:prSet>
      <dgm:spPr/>
    </dgm:pt>
    <dgm:pt modelId="{287AD213-E2B2-4344-8AC6-B06F94B03300}" type="pres">
      <dgm:prSet presAssocID="{C0899795-9A9E-4B84-B6B2-39C5F3BD3682}" presName="pyramid" presStyleLbl="node1" presStyleIdx="0" presStyleCnt="1" custAng="10800000"/>
      <dgm:spPr>
        <a:solidFill>
          <a:schemeClr val="accent4">
            <a:lumMod val="75000"/>
          </a:schemeClr>
        </a:solidFill>
      </dgm:spPr>
    </dgm:pt>
    <dgm:pt modelId="{CF44E7EC-5C5A-49EC-A556-7A6A63035E46}" type="pres">
      <dgm:prSet presAssocID="{C0899795-9A9E-4B84-B6B2-39C5F3BD3682}" presName="theList" presStyleCnt="0"/>
      <dgm:spPr/>
    </dgm:pt>
    <dgm:pt modelId="{3DA27DA9-CDC1-4838-876B-5C022B38D20F}" type="pres">
      <dgm:prSet presAssocID="{5C96817A-F6F1-4311-9EAB-4612249F1B29}" presName="aNode" presStyleLbl="fgAcc1" presStyleIdx="0" presStyleCnt="4">
        <dgm:presLayoutVars>
          <dgm:bulletEnabled val="1"/>
        </dgm:presLayoutVars>
      </dgm:prSet>
      <dgm:spPr/>
    </dgm:pt>
    <dgm:pt modelId="{F7041E3D-D1D2-4201-9109-B18BB29332BB}" type="pres">
      <dgm:prSet presAssocID="{5C96817A-F6F1-4311-9EAB-4612249F1B29}" presName="aSpace" presStyleCnt="0"/>
      <dgm:spPr/>
    </dgm:pt>
    <dgm:pt modelId="{243B6301-C1BE-49C8-9B0B-03980033315C}" type="pres">
      <dgm:prSet presAssocID="{E9325930-26AB-483C-82AB-4F024D136D8E}" presName="aNode" presStyleLbl="fgAcc1" presStyleIdx="1" presStyleCnt="4">
        <dgm:presLayoutVars>
          <dgm:bulletEnabled val="1"/>
        </dgm:presLayoutVars>
      </dgm:prSet>
      <dgm:spPr/>
    </dgm:pt>
    <dgm:pt modelId="{C751561F-70E0-47F4-9424-442A30A8C88D}" type="pres">
      <dgm:prSet presAssocID="{E9325930-26AB-483C-82AB-4F024D136D8E}" presName="aSpace" presStyleCnt="0"/>
      <dgm:spPr/>
    </dgm:pt>
    <dgm:pt modelId="{134AD280-B694-4BC9-9B72-7551D6DDA54B}" type="pres">
      <dgm:prSet presAssocID="{A53A5DFD-6082-4358-A56D-962F698C327B}" presName="aNode" presStyleLbl="fgAcc1" presStyleIdx="2" presStyleCnt="4">
        <dgm:presLayoutVars>
          <dgm:bulletEnabled val="1"/>
        </dgm:presLayoutVars>
      </dgm:prSet>
      <dgm:spPr/>
    </dgm:pt>
    <dgm:pt modelId="{D6A493F0-E8A5-4E7E-9CE0-7BDF11CFB213}" type="pres">
      <dgm:prSet presAssocID="{A53A5DFD-6082-4358-A56D-962F698C327B}" presName="aSpace" presStyleCnt="0"/>
      <dgm:spPr/>
    </dgm:pt>
    <dgm:pt modelId="{862D68D0-F237-480D-B684-7C249639A865}" type="pres">
      <dgm:prSet presAssocID="{E0B36870-5C2C-4DF4-89A0-5E79521854BF}" presName="aNode" presStyleLbl="fgAcc1" presStyleIdx="3" presStyleCnt="4">
        <dgm:presLayoutVars>
          <dgm:bulletEnabled val="1"/>
        </dgm:presLayoutVars>
      </dgm:prSet>
      <dgm:spPr/>
    </dgm:pt>
    <dgm:pt modelId="{EC2BB46F-3EA7-4FF3-BCCA-2E43A301B296}" type="pres">
      <dgm:prSet presAssocID="{E0B36870-5C2C-4DF4-89A0-5E79521854BF}" presName="aSpace" presStyleCnt="0"/>
      <dgm:spPr/>
    </dgm:pt>
  </dgm:ptLst>
  <dgm:cxnLst>
    <dgm:cxn modelId="{CC4A8D34-3DD1-4949-93C4-668D283B11BC}" srcId="{C0899795-9A9E-4B84-B6B2-39C5F3BD3682}" destId="{E0B36870-5C2C-4DF4-89A0-5E79521854BF}" srcOrd="3" destOrd="0" parTransId="{E288D446-44F1-4FD6-8668-A0F59E5F644F}" sibTransId="{24C097A2-6DB7-40C3-A6E5-20A2A7A8A2CC}"/>
    <dgm:cxn modelId="{24DBF14C-4763-467B-8893-DF875C2128A2}" type="presOf" srcId="{A53A5DFD-6082-4358-A56D-962F698C327B}" destId="{134AD280-B694-4BC9-9B72-7551D6DDA54B}" srcOrd="0" destOrd="0" presId="urn:microsoft.com/office/officeart/2005/8/layout/pyramid2"/>
    <dgm:cxn modelId="{4F3CD076-3C27-4F44-8448-B6741762F4D2}" type="presOf" srcId="{E9325930-26AB-483C-82AB-4F024D136D8E}" destId="{243B6301-C1BE-49C8-9B0B-03980033315C}" srcOrd="0" destOrd="0" presId="urn:microsoft.com/office/officeart/2005/8/layout/pyramid2"/>
    <dgm:cxn modelId="{6ACCC696-89C8-41B0-AB5F-F8211355FBAE}" srcId="{C0899795-9A9E-4B84-B6B2-39C5F3BD3682}" destId="{E9325930-26AB-483C-82AB-4F024D136D8E}" srcOrd="1" destOrd="0" parTransId="{DC324576-81FC-4708-9E0C-89B1C06C0070}" sibTransId="{689DCEBE-9060-4AB9-84B9-EA1CB21C6F54}"/>
    <dgm:cxn modelId="{935DD696-6FE2-48CC-8687-FBC1BD57C5E0}" type="presOf" srcId="{5C96817A-F6F1-4311-9EAB-4612249F1B29}" destId="{3DA27DA9-CDC1-4838-876B-5C022B38D20F}" srcOrd="0" destOrd="0" presId="urn:microsoft.com/office/officeart/2005/8/layout/pyramid2"/>
    <dgm:cxn modelId="{D7C46BAF-2387-4FB8-AFB7-5C032C5D3BB0}" type="presOf" srcId="{C0899795-9A9E-4B84-B6B2-39C5F3BD3682}" destId="{7C244FCA-E36F-4B7E-AA6F-1C94A0651D63}" srcOrd="0" destOrd="0" presId="urn:microsoft.com/office/officeart/2005/8/layout/pyramid2"/>
    <dgm:cxn modelId="{B345EEEB-BF74-4616-86ED-E678D703041D}" srcId="{C0899795-9A9E-4B84-B6B2-39C5F3BD3682}" destId="{A53A5DFD-6082-4358-A56D-962F698C327B}" srcOrd="2" destOrd="0" parTransId="{399E2E95-9EB9-4BBF-A0EA-99AA3DD81BA8}" sibTransId="{76DD5651-96A2-4835-91E9-E1FAAD0F44D8}"/>
    <dgm:cxn modelId="{7E0506F0-D0F2-4EF3-9814-18EADD6664C8}" srcId="{C0899795-9A9E-4B84-B6B2-39C5F3BD3682}" destId="{5C96817A-F6F1-4311-9EAB-4612249F1B29}" srcOrd="0" destOrd="0" parTransId="{2496C842-58FC-48D2-838A-F6F766ABEB0C}" sibTransId="{AD5D1C2D-0348-446A-8B32-F1689802658D}"/>
    <dgm:cxn modelId="{4AE3C2FA-5B90-48CA-B660-934B9E51C790}" type="presOf" srcId="{E0B36870-5C2C-4DF4-89A0-5E79521854BF}" destId="{862D68D0-F237-480D-B684-7C249639A865}" srcOrd="0" destOrd="0" presId="urn:microsoft.com/office/officeart/2005/8/layout/pyramid2"/>
    <dgm:cxn modelId="{A95602BD-B93E-4FAD-BBC9-1AFCAB33F751}" type="presParOf" srcId="{7C244FCA-E36F-4B7E-AA6F-1C94A0651D63}" destId="{287AD213-E2B2-4344-8AC6-B06F94B03300}" srcOrd="0" destOrd="0" presId="urn:microsoft.com/office/officeart/2005/8/layout/pyramid2"/>
    <dgm:cxn modelId="{85899779-FA33-4B54-ADDD-307FD651E3A2}" type="presParOf" srcId="{7C244FCA-E36F-4B7E-AA6F-1C94A0651D63}" destId="{CF44E7EC-5C5A-49EC-A556-7A6A63035E46}" srcOrd="1" destOrd="0" presId="urn:microsoft.com/office/officeart/2005/8/layout/pyramid2"/>
    <dgm:cxn modelId="{ACCC3DC5-D23C-4D5C-8426-4C6D79C6C189}" type="presParOf" srcId="{CF44E7EC-5C5A-49EC-A556-7A6A63035E46}" destId="{3DA27DA9-CDC1-4838-876B-5C022B38D20F}" srcOrd="0" destOrd="0" presId="urn:microsoft.com/office/officeart/2005/8/layout/pyramid2"/>
    <dgm:cxn modelId="{604CA141-8A0C-41A5-872E-950769F335EF}" type="presParOf" srcId="{CF44E7EC-5C5A-49EC-A556-7A6A63035E46}" destId="{F7041E3D-D1D2-4201-9109-B18BB29332BB}" srcOrd="1" destOrd="0" presId="urn:microsoft.com/office/officeart/2005/8/layout/pyramid2"/>
    <dgm:cxn modelId="{DF43DBCC-BF6F-4CFA-B6D5-FB7F8FDBB439}" type="presParOf" srcId="{CF44E7EC-5C5A-49EC-A556-7A6A63035E46}" destId="{243B6301-C1BE-49C8-9B0B-03980033315C}" srcOrd="2" destOrd="0" presId="urn:microsoft.com/office/officeart/2005/8/layout/pyramid2"/>
    <dgm:cxn modelId="{6861412A-0F74-485E-8774-3C33AC4967AA}" type="presParOf" srcId="{CF44E7EC-5C5A-49EC-A556-7A6A63035E46}" destId="{C751561F-70E0-47F4-9424-442A30A8C88D}" srcOrd="3" destOrd="0" presId="urn:microsoft.com/office/officeart/2005/8/layout/pyramid2"/>
    <dgm:cxn modelId="{330D7543-6D1D-4B9A-A476-9BEDB814AD48}" type="presParOf" srcId="{CF44E7EC-5C5A-49EC-A556-7A6A63035E46}" destId="{134AD280-B694-4BC9-9B72-7551D6DDA54B}" srcOrd="4" destOrd="0" presId="urn:microsoft.com/office/officeart/2005/8/layout/pyramid2"/>
    <dgm:cxn modelId="{A14A5C86-7518-4D70-B3DC-39D83D1D5B0B}" type="presParOf" srcId="{CF44E7EC-5C5A-49EC-A556-7A6A63035E46}" destId="{D6A493F0-E8A5-4E7E-9CE0-7BDF11CFB213}" srcOrd="5" destOrd="0" presId="urn:microsoft.com/office/officeart/2005/8/layout/pyramid2"/>
    <dgm:cxn modelId="{FD699DDA-D830-439F-956F-C0670E098C3F}" type="presParOf" srcId="{CF44E7EC-5C5A-49EC-A556-7A6A63035E46}" destId="{862D68D0-F237-480D-B684-7C249639A865}" srcOrd="6" destOrd="0" presId="urn:microsoft.com/office/officeart/2005/8/layout/pyramid2"/>
    <dgm:cxn modelId="{AC69985E-7EEC-49A4-A0C7-16B5A02405DD}" type="presParOf" srcId="{CF44E7EC-5C5A-49EC-A556-7A6A63035E46}" destId="{EC2BB46F-3EA7-4FF3-BCCA-2E43A301B296}" srcOrd="7" destOrd="0" presId="urn:microsoft.com/office/officeart/2005/8/layout/pyramid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87A694-CF83-4CDC-B773-D246F3B841DC}">
      <dsp:nvSpPr>
        <dsp:cNvPr id="0" name=""/>
        <dsp:cNvSpPr/>
      </dsp:nvSpPr>
      <dsp:spPr>
        <a:xfrm>
          <a:off x="1789395" y="973"/>
          <a:ext cx="4380460" cy="1262838"/>
        </a:xfrm>
        <a:prstGeom prst="rightArrow">
          <a:avLst>
            <a:gd name="adj1" fmla="val 75000"/>
            <a:gd name="adj2" fmla="val 50000"/>
          </a:avLst>
        </a:prstGeom>
        <a:solidFill>
          <a:schemeClr val="accent2">
            <a:tint val="40000"/>
            <a:alpha val="90000"/>
            <a:hueOff val="0"/>
            <a:satOff val="0"/>
            <a:lumOff val="0"/>
            <a:alphaOff val="0"/>
          </a:schemeClr>
        </a:solidFill>
        <a:ln w="2540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ctr" anchorCtr="0">
          <a:noAutofit/>
        </a:bodyPr>
        <a:lstStyle/>
        <a:p>
          <a:pPr marL="114300" lvl="1" indent="-114300" algn="l" defTabSz="622300">
            <a:lnSpc>
              <a:spcPct val="90000"/>
            </a:lnSpc>
            <a:spcBef>
              <a:spcPct val="0"/>
            </a:spcBef>
            <a:spcAft>
              <a:spcPct val="15000"/>
            </a:spcAft>
            <a:buChar char="•"/>
          </a:pPr>
          <a:r>
            <a:rPr lang="en-US" sz="1400" b="0" i="0" kern="120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Chuyển</a:t>
          </a:r>
          <a:r>
            <a:rPr lang="en-US" sz="1400" b="0" i="0" kern="120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r>
            <a:rPr lang="en-US" sz="1400" b="0" i="0" kern="120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dần</a:t>
          </a:r>
          <a:r>
            <a:rPr lang="en-US" sz="1400" b="0" i="0" kern="120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r>
            <a:rPr lang="en-US" sz="1400" b="0" i="0" kern="120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từ</a:t>
          </a:r>
          <a:r>
            <a:rPr lang="en-US" sz="1400" b="0" i="0" kern="120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r>
            <a:rPr lang="en-US" sz="1400" b="0" i="0" kern="120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dựa</a:t>
          </a:r>
          <a:r>
            <a:rPr lang="en-US" sz="1400" b="0" i="0" kern="120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r>
            <a:rPr lang="en-US" sz="1400" b="0" i="0" kern="120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vào</a:t>
          </a:r>
          <a:r>
            <a:rPr lang="en-US" sz="1400" b="0" i="0" kern="120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r>
            <a:rPr lang="en-US" sz="1400" b="0" i="0" kern="120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gia</a:t>
          </a:r>
          <a:r>
            <a:rPr lang="en-US" sz="1400" b="0" i="0" kern="120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r>
            <a:rPr lang="en-US" sz="1400" b="0" i="0" kern="120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tăng</a:t>
          </a:r>
          <a:r>
            <a:rPr lang="en-US" sz="1400" b="0" i="0" kern="120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r>
            <a:rPr lang="en-US" sz="1400" b="0" i="0" kern="120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số</a:t>
          </a:r>
          <a:r>
            <a:rPr lang="en-US" sz="1400" b="0" i="0" kern="120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r>
            <a:rPr lang="en-US" sz="1400" b="0" i="0" kern="120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lượng</a:t>
          </a:r>
          <a:r>
            <a:rPr lang="en-US" sz="1400" b="0" i="0" kern="120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r>
            <a:rPr lang="en-US" sz="1400" b="0" i="0" kern="120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các</a:t>
          </a:r>
          <a:r>
            <a:rPr lang="en-US" sz="1400" b="0" i="0" kern="120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r>
            <a:rPr lang="en-US" sz="1400" b="0" i="0" kern="120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yếu</a:t>
          </a:r>
          <a:r>
            <a:rPr lang="en-US" sz="1400" b="0" i="0" kern="120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r>
            <a:rPr lang="en-US" sz="1400" b="0" i="0" kern="120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tố</a:t>
          </a:r>
          <a:r>
            <a:rPr lang="en-US" sz="1400" b="0" i="0" kern="120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r>
            <a:rPr lang="en-US" sz="1400" b="0" i="0" kern="120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đầu</a:t>
          </a:r>
          <a:r>
            <a:rPr lang="en-US" sz="1400" b="0" i="0" kern="120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r>
            <a:rPr lang="en-US" sz="1400" b="0" i="0" kern="120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vào</a:t>
          </a:r>
          <a:r>
            <a:rPr lang="en-US" sz="1400" b="0" i="0" kern="120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r>
            <a:rPr lang="en-US" sz="1400" b="0" i="0" kern="120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của</a:t>
          </a:r>
          <a:r>
            <a:rPr lang="en-US" sz="1400" b="0" i="0" kern="120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r>
            <a:rPr lang="en-US" sz="1400" b="0" i="0" kern="120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sản</a:t>
          </a:r>
          <a:r>
            <a:rPr lang="en-US" sz="1400" b="0" i="0" kern="120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r>
            <a:rPr lang="en-US" sz="1400" b="0" i="0" kern="120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xuất</a:t>
          </a:r>
          <a:r>
            <a:rPr lang="en-US" sz="1400" b="0" i="0" kern="120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sang </a:t>
          </a:r>
          <a:r>
            <a:rPr lang="en-US" sz="1400" b="1" i="0" kern="120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dựa</a:t>
          </a:r>
          <a:r>
            <a:rPr lang="en-US" sz="1400" b="1" i="0" kern="120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r>
            <a:rPr lang="en-US" sz="1400" b="1" i="0" kern="120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vào</a:t>
          </a:r>
          <a:r>
            <a:rPr lang="en-US" sz="1400" b="1" i="0" kern="120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r>
            <a:rPr lang="en-US" sz="1400" b="1" i="0" kern="120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tăng</a:t>
          </a:r>
          <a:r>
            <a:rPr lang="en-US" sz="1400" b="1" i="0" kern="120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r>
            <a:rPr lang="en-US" sz="1400" b="1" i="0" kern="120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năng</a:t>
          </a:r>
          <a:r>
            <a:rPr lang="en-US" sz="1400" b="1" i="0" kern="120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r>
            <a:rPr lang="en-US" sz="1400" b="1" i="0" kern="120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suất</a:t>
          </a:r>
          <a:r>
            <a:rPr lang="en-US" sz="1400" b="1" i="0" kern="120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r>
            <a:rPr lang="en-US" sz="1400" b="1" i="0" kern="120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chất</a:t>
          </a:r>
          <a:r>
            <a:rPr lang="en-US" sz="1400" b="1" i="0" kern="120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r>
            <a:rPr lang="en-US" sz="1400" b="1" i="0" kern="120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lượng</a:t>
          </a:r>
          <a:r>
            <a:rPr lang="en-US" sz="1400" b="1" i="0" kern="120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r>
            <a:rPr lang="en-US" sz="1400" b="1" i="0" kern="120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lao</a:t>
          </a:r>
          <a:r>
            <a:rPr lang="en-US" sz="1400" b="1" i="0" kern="120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r>
            <a:rPr lang="en-US" sz="1400" b="1" i="0" kern="120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động</a:t>
          </a:r>
          <a:r>
            <a:rPr lang="en-US" sz="1400" b="1" i="0" kern="120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r>
            <a:rPr lang="en-US" sz="1400" b="1" i="0" kern="120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ứng</a:t>
          </a:r>
          <a:r>
            <a:rPr lang="en-US" sz="1400" b="1" i="0" kern="120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r>
            <a:rPr lang="en-US" sz="1400" b="1" i="0" kern="120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dụng</a:t>
          </a:r>
          <a:r>
            <a:rPr lang="en-US" sz="1400" b="1" i="0" kern="120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KHCN&amp;ĐMST</a:t>
          </a:r>
          <a:endParaRPr lang="en-US" sz="1400" kern="1200" dirty="0">
            <a:solidFill>
              <a:srgbClr val="0070C0"/>
            </a:solidFill>
            <a:latin typeface="Calibri" panose="020F0502020204030204" pitchFamily="34" charset="0"/>
            <a:cs typeface="Calibri" panose="020F0502020204030204" pitchFamily="34" charset="0"/>
          </a:endParaRPr>
        </a:p>
      </dsp:txBody>
      <dsp:txXfrm>
        <a:off x="1789395" y="158828"/>
        <a:ext cx="3906896" cy="947128"/>
      </dsp:txXfrm>
    </dsp:sp>
    <dsp:sp modelId="{6ED17E76-4823-4771-9826-D00DDA4C44AB}">
      <dsp:nvSpPr>
        <dsp:cNvPr id="0" name=""/>
        <dsp:cNvSpPr/>
      </dsp:nvSpPr>
      <dsp:spPr>
        <a:xfrm>
          <a:off x="94644" y="0"/>
          <a:ext cx="1643400" cy="1262838"/>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n-US" sz="1600" b="1" kern="1200" dirty="0" err="1">
              <a:effectLst/>
              <a:latin typeface="+mj-lt"/>
              <a:ea typeface="Calibri" panose="020F0502020204030204" pitchFamily="34" charset="0"/>
              <a:cs typeface="Calibri" panose="020F0502020204030204" pitchFamily="34" charset="0"/>
            </a:rPr>
            <a:t>Nghị</a:t>
          </a:r>
          <a:r>
            <a:rPr lang="en-US" sz="1600" b="1" kern="1200" dirty="0">
              <a:effectLst/>
              <a:latin typeface="+mj-lt"/>
              <a:ea typeface="Calibri" panose="020F0502020204030204" pitchFamily="34" charset="0"/>
              <a:cs typeface="Calibri" panose="020F0502020204030204" pitchFamily="34" charset="0"/>
            </a:rPr>
            <a:t> </a:t>
          </a:r>
          <a:r>
            <a:rPr lang="en-US" sz="1600" b="1" kern="1200" dirty="0" err="1">
              <a:effectLst/>
              <a:latin typeface="+mj-lt"/>
              <a:ea typeface="Calibri" panose="020F0502020204030204" pitchFamily="34" charset="0"/>
              <a:cs typeface="Calibri" panose="020F0502020204030204" pitchFamily="34" charset="0"/>
            </a:rPr>
            <a:t>quyết</a:t>
          </a:r>
          <a:r>
            <a:rPr lang="en-US" sz="1600" b="1" kern="1200" dirty="0">
              <a:effectLst/>
              <a:latin typeface="+mj-lt"/>
              <a:ea typeface="Calibri" panose="020F0502020204030204" pitchFamily="34" charset="0"/>
              <a:cs typeface="Calibri" panose="020F0502020204030204" pitchFamily="34" charset="0"/>
            </a:rPr>
            <a:t> 05-NQ/TW</a:t>
          </a:r>
          <a:endParaRPr lang="en-US" sz="1600" b="1" kern="1200" dirty="0">
            <a:latin typeface="+mj-lt"/>
          </a:endParaRPr>
        </a:p>
      </dsp:txBody>
      <dsp:txXfrm>
        <a:off x="156291" y="61647"/>
        <a:ext cx="1520106" cy="1139544"/>
      </dsp:txXfrm>
    </dsp:sp>
    <dsp:sp modelId="{A7D98EE8-CB37-437D-9E00-1E5A3CD4E63A}">
      <dsp:nvSpPr>
        <dsp:cNvPr id="0" name=""/>
        <dsp:cNvSpPr/>
      </dsp:nvSpPr>
      <dsp:spPr>
        <a:xfrm>
          <a:off x="1789395" y="1419614"/>
          <a:ext cx="4380460" cy="1173299"/>
        </a:xfrm>
        <a:prstGeom prst="rightArrow">
          <a:avLst>
            <a:gd name="adj1" fmla="val 75000"/>
            <a:gd name="adj2" fmla="val 50000"/>
          </a:avLst>
        </a:prstGeom>
        <a:solidFill>
          <a:schemeClr val="accent2">
            <a:tint val="40000"/>
            <a:alpha val="90000"/>
            <a:hueOff val="-686915"/>
            <a:satOff val="-7676"/>
            <a:lumOff val="104"/>
            <a:alphaOff val="0"/>
          </a:schemeClr>
        </a:solidFill>
        <a:ln w="25400" cap="flat" cmpd="sng" algn="ctr">
          <a:solidFill>
            <a:schemeClr val="accent2">
              <a:tint val="40000"/>
              <a:alpha val="90000"/>
              <a:hueOff val="-686915"/>
              <a:satOff val="-7676"/>
              <a:lumOff val="104"/>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ctr" anchorCtr="0">
          <a:noAutofit/>
        </a:bodyPr>
        <a:lstStyle/>
        <a:p>
          <a:pPr marL="114300" lvl="1" indent="-114300" algn="l" defTabSz="622300">
            <a:lnSpc>
              <a:spcPct val="90000"/>
            </a:lnSpc>
            <a:spcBef>
              <a:spcPct val="0"/>
            </a:spcBef>
            <a:spcAft>
              <a:spcPct val="15000"/>
            </a:spcAft>
            <a:buChar char="•"/>
          </a:pPr>
          <a:r>
            <a:rPr lang="it-IT" sz="1400" b="1" i="0" kern="1200" spc="-15"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Xác định rõ các chỉ tiêu, chương trình hành động để ứng dụng và phát triển KHCN&amp;ĐMST trong mọi mặt hoạt động ở các cấp, các ngành, địa phương</a:t>
          </a:r>
          <a:endParaRPr lang="en-US" sz="1200" kern="1200" dirty="0">
            <a:solidFill>
              <a:srgbClr val="0070C0"/>
            </a:solidFill>
            <a:latin typeface="Calibri" panose="020F0502020204030204" pitchFamily="34" charset="0"/>
            <a:cs typeface="Calibri" panose="020F0502020204030204" pitchFamily="34" charset="0"/>
          </a:endParaRPr>
        </a:p>
      </dsp:txBody>
      <dsp:txXfrm>
        <a:off x="1789395" y="1566276"/>
        <a:ext cx="3940473" cy="879975"/>
      </dsp:txXfrm>
    </dsp:sp>
    <dsp:sp modelId="{67C8590F-0E88-4E39-9E18-F036D4EBECCF}">
      <dsp:nvSpPr>
        <dsp:cNvPr id="0" name=""/>
        <dsp:cNvSpPr/>
      </dsp:nvSpPr>
      <dsp:spPr>
        <a:xfrm>
          <a:off x="94644" y="1399593"/>
          <a:ext cx="1643400" cy="1173299"/>
        </a:xfrm>
        <a:prstGeom prst="roundRect">
          <a:avLst/>
        </a:prstGeom>
        <a:solidFill>
          <a:schemeClr val="accent2">
            <a:hueOff val="-297427"/>
            <a:satOff val="-40851"/>
            <a:lumOff val="705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ts val="0"/>
            </a:spcAft>
            <a:buNone/>
          </a:pPr>
          <a:r>
            <a:rPr lang="en-US" sz="1600" b="1" kern="1200" dirty="0" err="1">
              <a:latin typeface="+mj-lt"/>
            </a:rPr>
            <a:t>Chiến</a:t>
          </a:r>
          <a:r>
            <a:rPr lang="en-US" sz="1600" b="1" kern="1200" dirty="0">
              <a:latin typeface="+mj-lt"/>
            </a:rPr>
            <a:t> </a:t>
          </a:r>
          <a:r>
            <a:rPr lang="en-US" sz="1600" b="1" kern="1200" dirty="0" err="1">
              <a:latin typeface="+mj-lt"/>
            </a:rPr>
            <a:t>lược</a:t>
          </a:r>
          <a:r>
            <a:rPr lang="en-US" sz="1600" b="1" kern="1200" dirty="0">
              <a:latin typeface="+mj-lt"/>
            </a:rPr>
            <a:t> </a:t>
          </a:r>
        </a:p>
        <a:p>
          <a:pPr marL="0" lvl="0" indent="0" algn="ctr" defTabSz="711200">
            <a:lnSpc>
              <a:spcPct val="90000"/>
            </a:lnSpc>
            <a:spcBef>
              <a:spcPct val="0"/>
            </a:spcBef>
            <a:spcAft>
              <a:spcPts val="0"/>
            </a:spcAft>
            <a:buNone/>
          </a:pPr>
          <a:r>
            <a:rPr lang="en-US" sz="1600" b="1" kern="1200" dirty="0" err="1">
              <a:latin typeface="+mj-lt"/>
            </a:rPr>
            <a:t>phát</a:t>
          </a:r>
          <a:r>
            <a:rPr lang="en-US" sz="1600" b="1" kern="1200" dirty="0">
              <a:latin typeface="+mj-lt"/>
            </a:rPr>
            <a:t> </a:t>
          </a:r>
          <a:r>
            <a:rPr lang="en-US" sz="1600" b="1" kern="1200" dirty="0" err="1">
              <a:latin typeface="+mj-lt"/>
            </a:rPr>
            <a:t>triển</a:t>
          </a:r>
          <a:r>
            <a:rPr lang="en-US" sz="1600" b="1" kern="1200" dirty="0">
              <a:latin typeface="+mj-lt"/>
            </a:rPr>
            <a:t> KT-XH </a:t>
          </a:r>
          <a:r>
            <a:rPr lang="en-US" sz="1600" b="1" kern="1200" dirty="0" err="1">
              <a:latin typeface="+mj-lt"/>
            </a:rPr>
            <a:t>giai</a:t>
          </a:r>
          <a:r>
            <a:rPr lang="en-US" sz="1600" b="1" kern="1200" dirty="0">
              <a:latin typeface="+mj-lt"/>
            </a:rPr>
            <a:t> </a:t>
          </a:r>
          <a:r>
            <a:rPr lang="en-US" sz="1600" b="1" kern="1200" dirty="0" err="1">
              <a:latin typeface="+mj-lt"/>
            </a:rPr>
            <a:t>đoạn</a:t>
          </a:r>
          <a:r>
            <a:rPr lang="en-US" sz="1600" b="1" kern="1200" dirty="0">
              <a:latin typeface="+mj-lt"/>
            </a:rPr>
            <a:t> 2021-2030</a:t>
          </a:r>
        </a:p>
      </dsp:txBody>
      <dsp:txXfrm>
        <a:off x="151920" y="1456869"/>
        <a:ext cx="1528848" cy="1058747"/>
      </dsp:txXfrm>
    </dsp:sp>
    <dsp:sp modelId="{A5D53E21-844E-4BBE-8C68-C0419A0107A2}">
      <dsp:nvSpPr>
        <dsp:cNvPr id="0" name=""/>
        <dsp:cNvSpPr/>
      </dsp:nvSpPr>
      <dsp:spPr>
        <a:xfrm>
          <a:off x="1790709" y="2867623"/>
          <a:ext cx="4376182" cy="1825206"/>
        </a:xfrm>
        <a:prstGeom prst="rightArrow">
          <a:avLst>
            <a:gd name="adj1" fmla="val 75000"/>
            <a:gd name="adj2" fmla="val 50000"/>
          </a:avLst>
        </a:prstGeom>
        <a:solidFill>
          <a:schemeClr val="accent2">
            <a:tint val="40000"/>
            <a:alpha val="90000"/>
            <a:hueOff val="-1373830"/>
            <a:satOff val="-15351"/>
            <a:lumOff val="209"/>
            <a:alphaOff val="0"/>
          </a:schemeClr>
        </a:solidFill>
        <a:ln w="25400" cap="flat" cmpd="sng" algn="ctr">
          <a:solidFill>
            <a:schemeClr val="accent2">
              <a:tint val="40000"/>
              <a:alpha val="90000"/>
              <a:hueOff val="-1373830"/>
              <a:satOff val="-15351"/>
              <a:lumOff val="20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t" anchorCtr="0">
          <a:noAutofit/>
        </a:bodyPr>
        <a:lstStyle/>
        <a:p>
          <a:pPr marL="114300" lvl="1" indent="-114300" algn="l" defTabSz="622300">
            <a:lnSpc>
              <a:spcPct val="90000"/>
            </a:lnSpc>
            <a:spcBef>
              <a:spcPct val="0"/>
            </a:spcBef>
            <a:spcAft>
              <a:spcPct val="15000"/>
            </a:spcAft>
            <a:buChar char="•"/>
          </a:pPr>
          <a:r>
            <a:rPr lang="it-IT" sz="1400" i="0" kern="1200" spc="-30" baseline="0" dirty="0">
              <a:solidFill>
                <a:srgbClr val="0070C0"/>
              </a:solidFill>
              <a:latin typeface="Calibri" panose="020F0502020204030204" pitchFamily="34" charset="0"/>
              <a:cs typeface="Calibri" panose="020F0502020204030204" pitchFamily="34" charset="0"/>
            </a:rPr>
            <a:t>Phát triển KHCN&amp;ĐMST là quốc sách hàng đầu, đóng vai trò đột phá chiến lược trong giai đoạn mới; là </a:t>
          </a:r>
          <a:r>
            <a:rPr lang="it-IT" sz="1400" b="1" i="0" kern="1200" spc="-30" baseline="0" dirty="0">
              <a:solidFill>
                <a:srgbClr val="0070C0"/>
              </a:solidFill>
              <a:latin typeface="Calibri" panose="020F0502020204030204" pitchFamily="34" charset="0"/>
              <a:cs typeface="Calibri" panose="020F0502020204030204" pitchFamily="34" charset="0"/>
            </a:rPr>
            <a:t>động lực chính để thúc đẩy tăng trưởng, tạo bứt phá về năng suất, chất lượng, hiệu quả</a:t>
          </a:r>
          <a:r>
            <a:rPr lang="it-IT" sz="1400" i="0" kern="1200" spc="-30" baseline="0" dirty="0">
              <a:solidFill>
                <a:srgbClr val="0070C0"/>
              </a:solidFill>
              <a:latin typeface="Calibri" panose="020F0502020204030204" pitchFamily="34" charset="0"/>
              <a:cs typeface="Calibri" panose="020F0502020204030204" pitchFamily="34" charset="0"/>
            </a:rPr>
            <a:t>; là nhân tố quyết định </a:t>
          </a:r>
          <a:r>
            <a:rPr lang="it-IT" sz="1400" b="1" i="0" kern="1200" spc="-30" baseline="0" dirty="0">
              <a:solidFill>
                <a:srgbClr val="0070C0"/>
              </a:solidFill>
              <a:latin typeface="Calibri" panose="020F0502020204030204" pitchFamily="34" charset="0"/>
              <a:cs typeface="Calibri" panose="020F0502020204030204" pitchFamily="34" charset="0"/>
            </a:rPr>
            <a:t>nâng cao năng lực cạnh tranh </a:t>
          </a:r>
          <a:r>
            <a:rPr lang="it-IT" sz="1400" i="0" kern="1200" spc="-30" baseline="0" dirty="0">
              <a:solidFill>
                <a:srgbClr val="0070C0"/>
              </a:solidFill>
              <a:latin typeface="Calibri" panose="020F0502020204030204" pitchFamily="34" charset="0"/>
              <a:cs typeface="Calibri" panose="020F0502020204030204" pitchFamily="34" charset="0"/>
            </a:rPr>
            <a:t>của quốc gia, các ngành, lĩnh vực KT-XH, </a:t>
          </a:r>
          <a:r>
            <a:rPr lang="it-IT" sz="1400" b="1" i="0" kern="1200" spc="-30" baseline="0" dirty="0">
              <a:solidFill>
                <a:srgbClr val="0070C0"/>
              </a:solidFill>
              <a:latin typeface="Calibri" panose="020F0502020204030204" pitchFamily="34" charset="0"/>
              <a:cs typeface="Calibri" panose="020F0502020204030204" pitchFamily="34" charset="0"/>
            </a:rPr>
            <a:t>địa phương</a:t>
          </a:r>
          <a:r>
            <a:rPr lang="it-IT" sz="1400" i="0" kern="1200" spc="-30" baseline="0" dirty="0">
              <a:solidFill>
                <a:srgbClr val="0070C0"/>
              </a:solidFill>
              <a:latin typeface="Calibri" panose="020F0502020204030204" pitchFamily="34" charset="0"/>
              <a:cs typeface="Calibri" panose="020F0502020204030204" pitchFamily="34" charset="0"/>
            </a:rPr>
            <a:t> </a:t>
          </a:r>
          <a:r>
            <a:rPr lang="it-IT" sz="1400" i="0" kern="1200" spc="-30" dirty="0">
              <a:solidFill>
                <a:srgbClr val="0070C0"/>
              </a:solidFill>
              <a:latin typeface="Calibri" panose="020F0502020204030204" pitchFamily="34" charset="0"/>
              <a:cs typeface="Calibri" panose="020F0502020204030204" pitchFamily="34" charset="0"/>
            </a:rPr>
            <a:t>và doanh nghiệp</a:t>
          </a:r>
          <a:endParaRPr lang="en-US" sz="1400" i="0" kern="1200" spc="-30" dirty="0">
            <a:solidFill>
              <a:srgbClr val="0070C0"/>
            </a:solidFill>
            <a:latin typeface="Calibri" panose="020F0502020204030204" pitchFamily="34" charset="0"/>
            <a:cs typeface="Calibri" panose="020F0502020204030204" pitchFamily="34" charset="0"/>
          </a:endParaRPr>
        </a:p>
      </dsp:txBody>
      <dsp:txXfrm>
        <a:off x="1790709" y="3095774"/>
        <a:ext cx="3691730" cy="1368904"/>
      </dsp:txXfrm>
    </dsp:sp>
    <dsp:sp modelId="{B684AEE0-4F88-4638-8E8E-0B81748E06FD}">
      <dsp:nvSpPr>
        <dsp:cNvPr id="0" name=""/>
        <dsp:cNvSpPr/>
      </dsp:nvSpPr>
      <dsp:spPr>
        <a:xfrm>
          <a:off x="97575" y="2728695"/>
          <a:ext cx="1641795" cy="2063023"/>
        </a:xfrm>
        <a:prstGeom prst="roundRect">
          <a:avLst/>
        </a:prstGeom>
        <a:solidFill>
          <a:schemeClr val="accent2">
            <a:hueOff val="-594855"/>
            <a:satOff val="-81702"/>
            <a:lumOff val="1411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ts val="0"/>
            </a:spcAft>
            <a:buNone/>
          </a:pPr>
          <a:r>
            <a:rPr lang="en-US" sz="1600" b="1" kern="1200" dirty="0" err="1">
              <a:latin typeface="+mj-lt"/>
            </a:rPr>
            <a:t>Chiến</a:t>
          </a:r>
          <a:r>
            <a:rPr lang="en-US" sz="1600" b="1" kern="1200" dirty="0">
              <a:latin typeface="+mj-lt"/>
            </a:rPr>
            <a:t> </a:t>
          </a:r>
          <a:r>
            <a:rPr lang="en-US" sz="1600" b="1" kern="1200" dirty="0" err="1">
              <a:latin typeface="+mj-lt"/>
            </a:rPr>
            <a:t>lược</a:t>
          </a:r>
          <a:r>
            <a:rPr lang="en-US" sz="1600" b="1" kern="1200" dirty="0">
              <a:latin typeface="+mj-lt"/>
            </a:rPr>
            <a:t> </a:t>
          </a:r>
        </a:p>
        <a:p>
          <a:pPr marL="0" lvl="0" indent="0" algn="ctr" defTabSz="711200">
            <a:lnSpc>
              <a:spcPct val="90000"/>
            </a:lnSpc>
            <a:spcBef>
              <a:spcPct val="0"/>
            </a:spcBef>
            <a:spcAft>
              <a:spcPts val="0"/>
            </a:spcAft>
            <a:buNone/>
          </a:pPr>
          <a:r>
            <a:rPr lang="en-US" sz="1600" b="1" kern="1200" dirty="0" err="1">
              <a:latin typeface="+mj-lt"/>
            </a:rPr>
            <a:t>phát</a:t>
          </a:r>
          <a:r>
            <a:rPr lang="en-US" sz="1600" b="1" kern="1200" dirty="0">
              <a:latin typeface="+mj-lt"/>
            </a:rPr>
            <a:t> </a:t>
          </a:r>
          <a:r>
            <a:rPr lang="en-US" sz="1600" b="1" kern="1200" dirty="0" err="1">
              <a:latin typeface="+mj-lt"/>
            </a:rPr>
            <a:t>triển</a:t>
          </a:r>
          <a:r>
            <a:rPr lang="en-US" sz="1600" b="1" kern="1200" dirty="0">
              <a:latin typeface="+mj-lt"/>
            </a:rPr>
            <a:t> KHCN&amp;ĐMST </a:t>
          </a:r>
          <a:r>
            <a:rPr lang="en-US" sz="1600" b="1" kern="1200" dirty="0" err="1">
              <a:latin typeface="+mj-lt"/>
            </a:rPr>
            <a:t>đến</a:t>
          </a:r>
          <a:r>
            <a:rPr lang="en-US" sz="1600" b="1" kern="1200" dirty="0">
              <a:latin typeface="+mj-lt"/>
            </a:rPr>
            <a:t> 2030</a:t>
          </a:r>
        </a:p>
      </dsp:txBody>
      <dsp:txXfrm>
        <a:off x="177721" y="2808841"/>
        <a:ext cx="1481503" cy="190273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9471F4-00A4-4586-9CD7-8CAAAD9ABB67}">
      <dsp:nvSpPr>
        <dsp:cNvPr id="0" name=""/>
        <dsp:cNvSpPr/>
      </dsp:nvSpPr>
      <dsp:spPr>
        <a:xfrm>
          <a:off x="0" y="564441"/>
          <a:ext cx="3208167" cy="3208167"/>
        </a:xfrm>
        <a:prstGeom prst="ellipse">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it-IT" sz="2000" b="1" kern="1200" dirty="0">
              <a:latin typeface="Calibri" panose="020F0502020204030204" pitchFamily="34" charset="0"/>
              <a:cs typeface="Calibri" panose="020F0502020204030204" pitchFamily="34" charset="0"/>
            </a:rPr>
            <a:t>Cần có bộ chỉ số cung cấp bức tranh tổng thể về mô hình phát triển KT-XH dựa trên KHCN &amp; ĐMST của quốc gia và các địa phương</a:t>
          </a:r>
          <a:endParaRPr lang="vi-VN" sz="2000" kern="1200" dirty="0">
            <a:latin typeface="Calibri" panose="020F0502020204030204" pitchFamily="34" charset="0"/>
            <a:cs typeface="Calibri" panose="020F0502020204030204" pitchFamily="34" charset="0"/>
          </a:endParaRPr>
        </a:p>
      </dsp:txBody>
      <dsp:txXfrm>
        <a:off x="469825" y="1034266"/>
        <a:ext cx="2268517" cy="226851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0357E2-11BA-45A5-8015-27ED04DCF9D9}">
      <dsp:nvSpPr>
        <dsp:cNvPr id="0" name=""/>
        <dsp:cNvSpPr/>
      </dsp:nvSpPr>
      <dsp:spPr>
        <a:xfrm>
          <a:off x="3019309" y="2037947"/>
          <a:ext cx="2195413" cy="2063825"/>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1778000">
            <a:lnSpc>
              <a:spcPct val="90000"/>
            </a:lnSpc>
            <a:spcBef>
              <a:spcPct val="0"/>
            </a:spcBef>
            <a:spcAft>
              <a:spcPct val="35000"/>
            </a:spcAft>
            <a:buNone/>
          </a:pPr>
          <a:r>
            <a:rPr lang="de-DE" sz="4000" b="1" kern="1200" dirty="0">
              <a:latin typeface="Calibri" panose="020F0502020204030204" pitchFamily="34" charset="0"/>
              <a:ea typeface="Times New Roman" panose="02020603050405020304" pitchFamily="18" charset="0"/>
              <a:cs typeface="Calibri" panose="020F0502020204030204" pitchFamily="34" charset="0"/>
            </a:rPr>
            <a:t>PII</a:t>
          </a:r>
          <a:endParaRPr lang="en-US" sz="4000" b="1" kern="1200" dirty="0">
            <a:latin typeface="Calibri" panose="020F0502020204030204" pitchFamily="34" charset="0"/>
            <a:cs typeface="Calibri" panose="020F0502020204030204" pitchFamily="34" charset="0"/>
          </a:endParaRPr>
        </a:p>
      </dsp:txBody>
      <dsp:txXfrm>
        <a:off x="3340820" y="2340187"/>
        <a:ext cx="1552391" cy="1459345"/>
      </dsp:txXfrm>
    </dsp:sp>
    <dsp:sp modelId="{1F7EB424-6237-40A1-AEF7-99A101AA4495}">
      <dsp:nvSpPr>
        <dsp:cNvPr id="0" name=""/>
        <dsp:cNvSpPr/>
      </dsp:nvSpPr>
      <dsp:spPr>
        <a:xfrm rot="12618926">
          <a:off x="1502303" y="1775042"/>
          <a:ext cx="1713667" cy="533922"/>
        </a:xfrm>
        <a:prstGeom prst="lef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C46B2B7-2A90-4ADB-9D0D-90E2014EF3DA}">
      <dsp:nvSpPr>
        <dsp:cNvPr id="0" name=""/>
        <dsp:cNvSpPr/>
      </dsp:nvSpPr>
      <dsp:spPr>
        <a:xfrm>
          <a:off x="539467" y="907506"/>
          <a:ext cx="2160000" cy="1404002"/>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ct val="35000"/>
            </a:spcAft>
            <a:buNone/>
          </a:pPr>
          <a:r>
            <a:rPr lang="en-US" sz="1600" b="1" i="0" u="none" strike="noStrike" kern="1200" cap="none" dirty="0" err="1">
              <a:solidFill>
                <a:schemeClr val="bg1"/>
              </a:solidFill>
              <a:latin typeface="Source Sans Pro"/>
              <a:ea typeface="Source Sans Pro"/>
              <a:cs typeface="Source Sans Pro"/>
            </a:rPr>
            <a:t>Chủ</a:t>
          </a:r>
          <a:r>
            <a:rPr lang="en-US" sz="1600" b="1" i="0" u="none" strike="noStrike" kern="1200" cap="none" dirty="0">
              <a:solidFill>
                <a:schemeClr val="bg1"/>
              </a:solidFill>
              <a:latin typeface="Source Sans Pro"/>
              <a:ea typeface="Source Sans Pro"/>
              <a:cs typeface="Source Sans Pro"/>
            </a:rPr>
            <a:t> </a:t>
          </a:r>
          <a:r>
            <a:rPr lang="en-US" sz="1600" b="1" i="0" u="none" strike="noStrike" kern="1200" cap="none" dirty="0" err="1">
              <a:solidFill>
                <a:schemeClr val="bg1"/>
              </a:solidFill>
              <a:latin typeface="Source Sans Pro"/>
              <a:ea typeface="Source Sans Pro"/>
              <a:cs typeface="Source Sans Pro"/>
            </a:rPr>
            <a:t>trương</a:t>
          </a:r>
          <a:r>
            <a:rPr lang="en-US" sz="1600" b="1" i="0" u="none" strike="noStrike" kern="1200" cap="none" dirty="0">
              <a:solidFill>
                <a:schemeClr val="bg1"/>
              </a:solidFill>
              <a:latin typeface="Source Sans Pro"/>
              <a:ea typeface="Source Sans Pro"/>
              <a:cs typeface="Source Sans Pro"/>
            </a:rPr>
            <a:t>, </a:t>
          </a:r>
          <a:r>
            <a:rPr lang="en-US" sz="1600" b="1" i="0" u="none" strike="noStrike" kern="1200" cap="none" dirty="0" err="1">
              <a:solidFill>
                <a:schemeClr val="bg1"/>
              </a:solidFill>
              <a:latin typeface="Source Sans Pro"/>
              <a:ea typeface="Source Sans Pro"/>
              <a:cs typeface="Source Sans Pro"/>
            </a:rPr>
            <a:t>đường</a:t>
          </a:r>
          <a:r>
            <a:rPr lang="en-US" sz="1600" b="1" i="0" u="none" strike="noStrike" kern="1200" cap="none" dirty="0">
              <a:solidFill>
                <a:schemeClr val="bg1"/>
              </a:solidFill>
              <a:latin typeface="Source Sans Pro"/>
              <a:ea typeface="Source Sans Pro"/>
              <a:cs typeface="Source Sans Pro"/>
            </a:rPr>
            <a:t> </a:t>
          </a:r>
          <a:r>
            <a:rPr lang="en-US" sz="1600" b="1" i="0" u="none" strike="noStrike" kern="1200" cap="none" dirty="0" err="1">
              <a:solidFill>
                <a:schemeClr val="bg1"/>
              </a:solidFill>
              <a:latin typeface="Source Sans Pro"/>
              <a:ea typeface="Source Sans Pro"/>
              <a:cs typeface="Source Sans Pro"/>
            </a:rPr>
            <a:t>lối</a:t>
          </a:r>
          <a:r>
            <a:rPr lang="en-US" sz="1600" b="1" i="0" u="none" strike="noStrike" kern="1200" cap="none" dirty="0">
              <a:solidFill>
                <a:schemeClr val="bg1"/>
              </a:solidFill>
              <a:latin typeface="Source Sans Pro"/>
              <a:ea typeface="Source Sans Pro"/>
              <a:cs typeface="Source Sans Pro"/>
            </a:rPr>
            <a:t> </a:t>
          </a:r>
          <a:r>
            <a:rPr lang="en-US" sz="1600" b="1" i="0" u="none" strike="noStrike" kern="1200" cap="none" dirty="0" err="1">
              <a:solidFill>
                <a:schemeClr val="bg1"/>
              </a:solidFill>
              <a:latin typeface="Source Sans Pro"/>
              <a:ea typeface="Source Sans Pro"/>
              <a:cs typeface="Source Sans Pro"/>
            </a:rPr>
            <a:t>của</a:t>
          </a:r>
          <a:r>
            <a:rPr lang="en-US" sz="1600" b="1" i="0" u="none" strike="noStrike" kern="1200" cap="none" dirty="0">
              <a:solidFill>
                <a:schemeClr val="bg1"/>
              </a:solidFill>
              <a:latin typeface="Source Sans Pro"/>
              <a:ea typeface="Source Sans Pro"/>
              <a:cs typeface="Source Sans Pro"/>
            </a:rPr>
            <a:t> </a:t>
          </a:r>
          <a:r>
            <a:rPr lang="en-US" sz="1600" b="1" i="0" u="none" strike="noStrike" kern="1200" cap="none" dirty="0" err="1">
              <a:solidFill>
                <a:schemeClr val="bg1"/>
              </a:solidFill>
              <a:latin typeface="Source Sans Pro"/>
              <a:ea typeface="Source Sans Pro"/>
              <a:cs typeface="Source Sans Pro"/>
            </a:rPr>
            <a:t>Đảng</a:t>
          </a:r>
          <a:r>
            <a:rPr lang="en-US" sz="1600" b="1" i="0" u="none" strike="noStrike" kern="1200" cap="none" dirty="0">
              <a:solidFill>
                <a:schemeClr val="bg1"/>
              </a:solidFill>
              <a:latin typeface="Source Sans Pro"/>
              <a:ea typeface="Source Sans Pro"/>
              <a:cs typeface="Source Sans Pro"/>
            </a:rPr>
            <a:t>, </a:t>
          </a:r>
          <a:r>
            <a:rPr lang="en-US" sz="1600" b="1" i="0" u="none" strike="noStrike" kern="1200" cap="none" dirty="0" err="1">
              <a:solidFill>
                <a:schemeClr val="bg1"/>
              </a:solidFill>
              <a:latin typeface="Source Sans Pro"/>
              <a:ea typeface="Source Sans Pro"/>
              <a:cs typeface="Source Sans Pro"/>
            </a:rPr>
            <a:t>Chính</a:t>
          </a:r>
          <a:r>
            <a:rPr lang="en-US" sz="1600" b="1" i="0" u="none" strike="noStrike" kern="1200" cap="none" dirty="0">
              <a:solidFill>
                <a:schemeClr val="bg1"/>
              </a:solidFill>
              <a:latin typeface="Source Sans Pro"/>
              <a:ea typeface="Source Sans Pro"/>
              <a:cs typeface="Source Sans Pro"/>
            </a:rPr>
            <a:t> </a:t>
          </a:r>
          <a:r>
            <a:rPr lang="en-US" sz="1600" b="1" i="0" u="none" strike="noStrike" kern="1200" cap="none" dirty="0" err="1">
              <a:solidFill>
                <a:schemeClr val="bg1"/>
              </a:solidFill>
              <a:latin typeface="Source Sans Pro"/>
              <a:ea typeface="Source Sans Pro"/>
              <a:cs typeface="Source Sans Pro"/>
            </a:rPr>
            <a:t>phủ</a:t>
          </a:r>
          <a:r>
            <a:rPr lang="en-US" sz="1600" b="1" i="0" u="none" strike="noStrike" kern="1200" cap="none" dirty="0">
              <a:solidFill>
                <a:schemeClr val="bg1"/>
              </a:solidFill>
              <a:latin typeface="Source Sans Pro"/>
              <a:ea typeface="Source Sans Pro"/>
              <a:cs typeface="Source Sans Pro"/>
            </a:rPr>
            <a:t> </a:t>
          </a:r>
          <a:r>
            <a:rPr lang="en-US" sz="1600" b="1" i="0" u="none" strike="noStrike" kern="1200" cap="none" dirty="0" err="1">
              <a:solidFill>
                <a:schemeClr val="bg1"/>
              </a:solidFill>
              <a:latin typeface="Source Sans Pro"/>
              <a:ea typeface="Source Sans Pro"/>
              <a:cs typeface="Source Sans Pro"/>
            </a:rPr>
            <a:t>về</a:t>
          </a:r>
          <a:r>
            <a:rPr lang="en-US" sz="1600" b="1" i="0" u="none" strike="noStrike" kern="1200" cap="none" dirty="0">
              <a:solidFill>
                <a:schemeClr val="bg1"/>
              </a:solidFill>
              <a:latin typeface="Source Sans Pro"/>
              <a:ea typeface="Source Sans Pro"/>
              <a:cs typeface="Source Sans Pro"/>
            </a:rPr>
            <a:t> </a:t>
          </a:r>
          <a:r>
            <a:rPr lang="en-US" sz="1600" b="1" i="0" u="none" strike="noStrike" kern="1200" cap="none" dirty="0" err="1">
              <a:solidFill>
                <a:schemeClr val="bg1"/>
              </a:solidFill>
              <a:latin typeface="Source Sans Pro"/>
              <a:ea typeface="Source Sans Pro"/>
              <a:cs typeface="Source Sans Pro"/>
            </a:rPr>
            <a:t>mô</a:t>
          </a:r>
          <a:r>
            <a:rPr lang="en-US" sz="1600" b="1" i="0" u="none" strike="noStrike" kern="1200" cap="none" dirty="0">
              <a:solidFill>
                <a:schemeClr val="bg1"/>
              </a:solidFill>
              <a:latin typeface="Source Sans Pro"/>
              <a:ea typeface="Source Sans Pro"/>
              <a:cs typeface="Source Sans Pro"/>
            </a:rPr>
            <a:t> </a:t>
          </a:r>
          <a:r>
            <a:rPr lang="en-US" sz="1600" b="1" i="0" u="none" strike="noStrike" kern="1200" cap="none" dirty="0" err="1">
              <a:solidFill>
                <a:schemeClr val="bg1"/>
              </a:solidFill>
              <a:latin typeface="Source Sans Pro"/>
              <a:ea typeface="Source Sans Pro"/>
              <a:cs typeface="Source Sans Pro"/>
            </a:rPr>
            <a:t>hình</a:t>
          </a:r>
          <a:r>
            <a:rPr lang="en-US" sz="1600" b="1" i="0" u="none" strike="noStrike" kern="1200" cap="none" dirty="0">
              <a:solidFill>
                <a:schemeClr val="bg1"/>
              </a:solidFill>
              <a:latin typeface="Source Sans Pro"/>
              <a:ea typeface="Source Sans Pro"/>
              <a:cs typeface="Source Sans Pro"/>
            </a:rPr>
            <a:t> </a:t>
          </a:r>
          <a:r>
            <a:rPr lang="en-US" sz="1600" b="1" i="0" u="none" strike="noStrike" kern="1200" cap="none" dirty="0" err="1">
              <a:solidFill>
                <a:schemeClr val="bg1"/>
              </a:solidFill>
              <a:latin typeface="Source Sans Pro"/>
              <a:ea typeface="Source Sans Pro"/>
              <a:cs typeface="Source Sans Pro"/>
            </a:rPr>
            <a:t>phát</a:t>
          </a:r>
          <a:r>
            <a:rPr lang="en-US" sz="1600" b="1" i="0" u="none" strike="noStrike" kern="1200" cap="none" dirty="0">
              <a:solidFill>
                <a:schemeClr val="bg1"/>
              </a:solidFill>
              <a:latin typeface="Source Sans Pro"/>
              <a:ea typeface="Source Sans Pro"/>
              <a:cs typeface="Source Sans Pro"/>
            </a:rPr>
            <a:t> </a:t>
          </a:r>
          <a:r>
            <a:rPr lang="en-US" sz="1600" b="1" i="0" u="none" strike="noStrike" kern="1200" cap="none" dirty="0" err="1">
              <a:solidFill>
                <a:schemeClr val="bg1"/>
              </a:solidFill>
              <a:latin typeface="Source Sans Pro"/>
              <a:ea typeface="Source Sans Pro"/>
              <a:cs typeface="Source Sans Pro"/>
            </a:rPr>
            <a:t>triển</a:t>
          </a:r>
          <a:r>
            <a:rPr lang="en-US" sz="1600" b="1" i="0" u="none" strike="noStrike" kern="1200" cap="none" dirty="0">
              <a:solidFill>
                <a:schemeClr val="bg1"/>
              </a:solidFill>
              <a:latin typeface="Source Sans Pro"/>
              <a:ea typeface="Source Sans Pro"/>
              <a:cs typeface="Source Sans Pro"/>
            </a:rPr>
            <a:t> </a:t>
          </a:r>
          <a:r>
            <a:rPr lang="en-US" sz="1600" b="1" i="0" u="none" strike="noStrike" kern="1200" cap="none" dirty="0" err="1">
              <a:solidFill>
                <a:schemeClr val="bg1"/>
              </a:solidFill>
              <a:latin typeface="Source Sans Pro"/>
              <a:ea typeface="Source Sans Pro"/>
              <a:cs typeface="Source Sans Pro"/>
            </a:rPr>
            <a:t>dựa</a:t>
          </a:r>
          <a:r>
            <a:rPr lang="en-US" sz="1600" b="1" i="0" u="none" strike="noStrike" kern="1200" cap="none" dirty="0">
              <a:solidFill>
                <a:schemeClr val="bg1"/>
              </a:solidFill>
              <a:latin typeface="Source Sans Pro"/>
              <a:ea typeface="Source Sans Pro"/>
              <a:cs typeface="Source Sans Pro"/>
            </a:rPr>
            <a:t> </a:t>
          </a:r>
          <a:r>
            <a:rPr lang="en-US" sz="1600" b="1" i="0" u="none" strike="noStrike" kern="1200" cap="none" dirty="0" err="1">
              <a:solidFill>
                <a:schemeClr val="bg1"/>
              </a:solidFill>
              <a:latin typeface="Source Sans Pro"/>
              <a:ea typeface="Source Sans Pro"/>
              <a:cs typeface="Source Sans Pro"/>
            </a:rPr>
            <a:t>trên</a:t>
          </a:r>
          <a:r>
            <a:rPr lang="en-US" sz="1600" b="1" i="0" u="none" strike="noStrike" kern="1200" cap="none" dirty="0">
              <a:solidFill>
                <a:schemeClr val="bg1"/>
              </a:solidFill>
              <a:latin typeface="Source Sans Pro"/>
              <a:ea typeface="Source Sans Pro"/>
              <a:cs typeface="Source Sans Pro"/>
            </a:rPr>
            <a:t> KH,CN, ĐMST </a:t>
          </a:r>
          <a:r>
            <a:rPr lang="en-US" sz="1600" b="1" i="0" u="none" strike="noStrike" kern="1200" cap="none" dirty="0" err="1">
              <a:solidFill>
                <a:schemeClr val="bg1"/>
              </a:solidFill>
              <a:latin typeface="Source Sans Pro"/>
              <a:ea typeface="Source Sans Pro"/>
              <a:cs typeface="Source Sans Pro"/>
            </a:rPr>
            <a:t>và</a:t>
          </a:r>
          <a:r>
            <a:rPr lang="en-US" sz="1600" b="1" i="0" u="none" strike="noStrike" kern="1200" cap="none" dirty="0">
              <a:solidFill>
                <a:schemeClr val="bg1"/>
              </a:solidFill>
              <a:latin typeface="Source Sans Pro"/>
              <a:ea typeface="Source Sans Pro"/>
              <a:cs typeface="Source Sans Pro"/>
            </a:rPr>
            <a:t> CĐS</a:t>
          </a:r>
        </a:p>
      </dsp:txBody>
      <dsp:txXfrm>
        <a:off x="580589" y="948628"/>
        <a:ext cx="2077756" cy="1321758"/>
      </dsp:txXfrm>
    </dsp:sp>
    <dsp:sp modelId="{3AA91806-06DF-49F3-B308-0AE4F528A13A}">
      <dsp:nvSpPr>
        <dsp:cNvPr id="0" name=""/>
        <dsp:cNvSpPr/>
      </dsp:nvSpPr>
      <dsp:spPr>
        <a:xfrm rot="16172171">
          <a:off x="3451938" y="1044438"/>
          <a:ext cx="1301685" cy="533922"/>
        </a:xfrm>
        <a:prstGeom prst="leftArrow">
          <a:avLst>
            <a:gd name="adj1" fmla="val 60000"/>
            <a:gd name="adj2" fmla="val 50000"/>
          </a:avLst>
        </a:prstGeom>
        <a:solidFill>
          <a:schemeClr val="accent2">
            <a:hueOff val="-297427"/>
            <a:satOff val="-40851"/>
            <a:lumOff val="7058"/>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3D87488-66AD-45C1-A1C9-439D91877FB5}">
      <dsp:nvSpPr>
        <dsp:cNvPr id="0" name=""/>
        <dsp:cNvSpPr/>
      </dsp:nvSpPr>
      <dsp:spPr>
        <a:xfrm>
          <a:off x="3017512" y="-41422"/>
          <a:ext cx="2160000" cy="1404002"/>
        </a:xfrm>
        <a:prstGeom prst="roundRect">
          <a:avLst>
            <a:gd name="adj" fmla="val 10000"/>
          </a:avLst>
        </a:prstGeom>
        <a:solidFill>
          <a:schemeClr val="accent2">
            <a:hueOff val="-297427"/>
            <a:satOff val="-40851"/>
            <a:lumOff val="705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ct val="35000"/>
            </a:spcAft>
            <a:buNone/>
          </a:pPr>
          <a:r>
            <a:rPr lang="en-US" sz="1600" b="1" i="0" u="none" strike="noStrike" kern="1200" cap="none" dirty="0" err="1">
              <a:solidFill>
                <a:srgbClr val="FFFFFF"/>
              </a:solidFill>
              <a:latin typeface="Source Sans Pro"/>
              <a:ea typeface="Source Sans Pro"/>
              <a:cs typeface="Source Sans Pro"/>
            </a:rPr>
            <a:t>Đặc</a:t>
          </a:r>
          <a:r>
            <a:rPr lang="en-US" sz="1600" b="1" i="0" u="none" strike="noStrike" kern="1200" cap="none" dirty="0">
              <a:solidFill>
                <a:srgbClr val="FFFFFF"/>
              </a:solidFill>
              <a:latin typeface="Source Sans Pro"/>
              <a:ea typeface="Source Sans Pro"/>
              <a:cs typeface="Source Sans Pro"/>
            </a:rPr>
            <a:t> </a:t>
          </a:r>
          <a:r>
            <a:rPr lang="en-US" sz="1600" b="1" i="0" u="none" strike="noStrike" kern="1200" cap="none" dirty="0" err="1">
              <a:solidFill>
                <a:srgbClr val="FFFFFF"/>
              </a:solidFill>
              <a:latin typeface="Source Sans Pro"/>
              <a:ea typeface="Source Sans Pro"/>
              <a:cs typeface="Source Sans Pro"/>
            </a:rPr>
            <a:t>điểm</a:t>
          </a:r>
          <a:r>
            <a:rPr lang="en-US" sz="1600" b="1" i="0" u="none" strike="noStrike" kern="1200" cap="none" dirty="0">
              <a:solidFill>
                <a:srgbClr val="FFFFFF"/>
              </a:solidFill>
              <a:latin typeface="Source Sans Pro"/>
              <a:ea typeface="Source Sans Pro"/>
              <a:cs typeface="Source Sans Pro"/>
            </a:rPr>
            <a:t>, </a:t>
          </a:r>
          <a:r>
            <a:rPr lang="en-US" sz="1600" b="1" i="0" u="none" strike="noStrike" kern="1200" cap="none" dirty="0" err="1">
              <a:solidFill>
                <a:srgbClr val="FFFFFF"/>
              </a:solidFill>
              <a:latin typeface="Source Sans Pro"/>
              <a:ea typeface="Source Sans Pro"/>
              <a:cs typeface="Source Sans Pro"/>
            </a:rPr>
            <a:t>yêu</a:t>
          </a:r>
          <a:r>
            <a:rPr lang="en-US" sz="1600" b="1" i="0" u="none" strike="noStrike" kern="1200" cap="none" dirty="0">
              <a:solidFill>
                <a:srgbClr val="FFFFFF"/>
              </a:solidFill>
              <a:latin typeface="Source Sans Pro"/>
              <a:ea typeface="Source Sans Pro"/>
              <a:cs typeface="Source Sans Pro"/>
            </a:rPr>
            <a:t> </a:t>
          </a:r>
          <a:r>
            <a:rPr lang="en-US" sz="1600" b="1" i="0" u="none" strike="noStrike" kern="1200" cap="none" dirty="0" err="1">
              <a:solidFill>
                <a:srgbClr val="FFFFFF"/>
              </a:solidFill>
              <a:latin typeface="Source Sans Pro"/>
              <a:ea typeface="Source Sans Pro"/>
              <a:cs typeface="Source Sans Pro"/>
            </a:rPr>
            <a:t>cầu</a:t>
          </a:r>
          <a:r>
            <a:rPr lang="en-US" sz="1600" b="1" i="0" u="none" strike="noStrike" kern="1200" cap="none" dirty="0">
              <a:solidFill>
                <a:srgbClr val="FFFFFF"/>
              </a:solidFill>
              <a:latin typeface="Source Sans Pro"/>
              <a:ea typeface="Source Sans Pro"/>
              <a:cs typeface="Source Sans Pro"/>
            </a:rPr>
            <a:t> </a:t>
          </a:r>
          <a:r>
            <a:rPr lang="en-US" sz="1600" b="1" i="0" u="none" strike="noStrike" kern="1200" cap="none" dirty="0" err="1">
              <a:solidFill>
                <a:srgbClr val="FFFFFF"/>
              </a:solidFill>
              <a:latin typeface="Source Sans Pro"/>
              <a:ea typeface="Source Sans Pro"/>
              <a:cs typeface="Source Sans Pro"/>
            </a:rPr>
            <a:t>phát</a:t>
          </a:r>
          <a:r>
            <a:rPr lang="en-US" sz="1600" b="1" i="0" u="none" strike="noStrike" kern="1200" cap="none" dirty="0">
              <a:solidFill>
                <a:srgbClr val="FFFFFF"/>
              </a:solidFill>
              <a:latin typeface="Source Sans Pro"/>
              <a:ea typeface="Source Sans Pro"/>
              <a:cs typeface="Source Sans Pro"/>
            </a:rPr>
            <a:t> </a:t>
          </a:r>
          <a:r>
            <a:rPr lang="en-US" sz="1600" b="1" i="0" u="none" strike="noStrike" kern="1200" cap="none" dirty="0" err="1">
              <a:solidFill>
                <a:srgbClr val="FFFFFF"/>
              </a:solidFill>
              <a:latin typeface="Source Sans Pro"/>
              <a:ea typeface="Source Sans Pro"/>
              <a:cs typeface="Source Sans Pro"/>
            </a:rPr>
            <a:t>triển</a:t>
          </a:r>
          <a:r>
            <a:rPr lang="en-US" sz="1600" b="1" i="0" u="none" strike="noStrike" kern="1200" cap="none" dirty="0">
              <a:solidFill>
                <a:srgbClr val="FFFFFF"/>
              </a:solidFill>
              <a:latin typeface="Source Sans Pro"/>
              <a:ea typeface="Source Sans Pro"/>
              <a:cs typeface="Source Sans Pro"/>
            </a:rPr>
            <a:t> KT-XH </a:t>
          </a:r>
          <a:r>
            <a:rPr lang="en-US" sz="1600" b="1" i="0" u="none" strike="noStrike" kern="1200" cap="none" dirty="0" err="1">
              <a:solidFill>
                <a:srgbClr val="FFFFFF"/>
              </a:solidFill>
              <a:latin typeface="Source Sans Pro"/>
              <a:ea typeface="Source Sans Pro"/>
              <a:cs typeface="Source Sans Pro"/>
            </a:rPr>
            <a:t>của</a:t>
          </a:r>
          <a:r>
            <a:rPr lang="en-US" sz="1600" b="1" i="0" u="none" strike="noStrike" kern="1200" cap="none" dirty="0">
              <a:solidFill>
                <a:srgbClr val="FFFFFF"/>
              </a:solidFill>
              <a:latin typeface="Source Sans Pro"/>
              <a:ea typeface="Source Sans Pro"/>
              <a:cs typeface="Source Sans Pro"/>
            </a:rPr>
            <a:t> </a:t>
          </a:r>
          <a:r>
            <a:rPr lang="en-US" sz="1600" b="1" i="0" u="none" strike="noStrike" kern="1200" cap="none" dirty="0" err="1">
              <a:solidFill>
                <a:srgbClr val="FFFFFF"/>
              </a:solidFill>
              <a:latin typeface="Source Sans Pro"/>
              <a:ea typeface="Source Sans Pro"/>
              <a:cs typeface="Source Sans Pro"/>
            </a:rPr>
            <a:t>từng</a:t>
          </a:r>
          <a:r>
            <a:rPr lang="en-US" sz="1600" b="1" i="0" u="none" strike="noStrike" kern="1200" cap="none" dirty="0">
              <a:solidFill>
                <a:srgbClr val="FFFFFF"/>
              </a:solidFill>
              <a:latin typeface="Source Sans Pro"/>
              <a:ea typeface="Source Sans Pro"/>
              <a:cs typeface="Source Sans Pro"/>
            </a:rPr>
            <a:t> </a:t>
          </a:r>
          <a:r>
            <a:rPr lang="en-US" sz="1600" b="1" i="0" u="none" strike="noStrike" kern="1200" cap="none" dirty="0" err="1">
              <a:solidFill>
                <a:srgbClr val="FFFFFF"/>
              </a:solidFill>
              <a:latin typeface="Source Sans Pro"/>
              <a:ea typeface="Source Sans Pro"/>
              <a:cs typeface="Source Sans Pro"/>
            </a:rPr>
            <a:t>địa</a:t>
          </a:r>
          <a:r>
            <a:rPr lang="en-US" sz="1600" b="1" i="0" u="none" strike="noStrike" kern="1200" cap="none" dirty="0">
              <a:solidFill>
                <a:srgbClr val="FFFFFF"/>
              </a:solidFill>
              <a:latin typeface="Source Sans Pro"/>
              <a:ea typeface="Source Sans Pro"/>
              <a:cs typeface="Source Sans Pro"/>
            </a:rPr>
            <a:t> </a:t>
          </a:r>
          <a:r>
            <a:rPr lang="en-US" sz="1600" b="1" i="0" u="none" strike="noStrike" kern="1200" cap="none" dirty="0" err="1">
              <a:solidFill>
                <a:srgbClr val="FFFFFF"/>
              </a:solidFill>
              <a:latin typeface="Source Sans Pro"/>
              <a:ea typeface="Source Sans Pro"/>
              <a:cs typeface="Source Sans Pro"/>
            </a:rPr>
            <a:t>phương</a:t>
          </a:r>
          <a:r>
            <a:rPr lang="en-US" sz="1600" b="1" i="0" u="none" strike="noStrike" kern="1200" cap="none" dirty="0">
              <a:solidFill>
                <a:srgbClr val="FFFFFF"/>
              </a:solidFill>
              <a:latin typeface="Source Sans Pro"/>
              <a:ea typeface="Source Sans Pro"/>
              <a:cs typeface="Source Sans Pro"/>
            </a:rPr>
            <a:t> </a:t>
          </a:r>
          <a:r>
            <a:rPr lang="en-US" sz="1600" b="1" i="0" u="none" strike="noStrike" kern="1200" cap="none" dirty="0" err="1">
              <a:solidFill>
                <a:srgbClr val="FFFFFF"/>
              </a:solidFill>
              <a:latin typeface="Source Sans Pro"/>
              <a:ea typeface="Source Sans Pro"/>
              <a:cs typeface="Source Sans Pro"/>
            </a:rPr>
            <a:t>khác</a:t>
          </a:r>
          <a:r>
            <a:rPr lang="en-US" sz="1600" b="1" i="0" u="none" strike="noStrike" kern="1200" cap="none" dirty="0">
              <a:solidFill>
                <a:srgbClr val="FFFFFF"/>
              </a:solidFill>
              <a:latin typeface="Source Sans Pro"/>
              <a:ea typeface="Source Sans Pro"/>
              <a:cs typeface="Source Sans Pro"/>
            </a:rPr>
            <a:t> </a:t>
          </a:r>
          <a:r>
            <a:rPr lang="en-US" sz="1600" b="1" i="0" u="none" strike="noStrike" kern="1200" cap="none" dirty="0" err="1">
              <a:solidFill>
                <a:srgbClr val="FFFFFF"/>
              </a:solidFill>
              <a:latin typeface="Source Sans Pro"/>
              <a:ea typeface="Source Sans Pro"/>
              <a:cs typeface="Source Sans Pro"/>
            </a:rPr>
            <a:t>nhau</a:t>
          </a:r>
          <a:endParaRPr lang="en-US" sz="1600" b="1" i="0" u="none" strike="noStrike" kern="1200" cap="none" dirty="0">
            <a:solidFill>
              <a:srgbClr val="FFFFFF"/>
            </a:solidFill>
            <a:latin typeface="Source Sans Pro"/>
            <a:ea typeface="Source Sans Pro"/>
            <a:cs typeface="Source Sans Pro"/>
          </a:endParaRPr>
        </a:p>
      </dsp:txBody>
      <dsp:txXfrm>
        <a:off x="3058634" y="-300"/>
        <a:ext cx="2077756" cy="1321758"/>
      </dsp:txXfrm>
    </dsp:sp>
    <dsp:sp modelId="{C3836277-BFF9-40EE-B83A-F7008D5A61CA}">
      <dsp:nvSpPr>
        <dsp:cNvPr id="0" name=""/>
        <dsp:cNvSpPr/>
      </dsp:nvSpPr>
      <dsp:spPr>
        <a:xfrm rot="19707770">
          <a:off x="4995251" y="1745749"/>
          <a:ext cx="1688733" cy="533922"/>
        </a:xfrm>
        <a:prstGeom prst="leftArrow">
          <a:avLst>
            <a:gd name="adj1" fmla="val 60000"/>
            <a:gd name="adj2" fmla="val 50000"/>
          </a:avLst>
        </a:prstGeom>
        <a:solidFill>
          <a:schemeClr val="accent2">
            <a:hueOff val="-594855"/>
            <a:satOff val="-81702"/>
            <a:lumOff val="14117"/>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6999F57-26DB-4AB6-B42A-B701F7F3758C}">
      <dsp:nvSpPr>
        <dsp:cNvPr id="0" name=""/>
        <dsp:cNvSpPr/>
      </dsp:nvSpPr>
      <dsp:spPr>
        <a:xfrm>
          <a:off x="5479273" y="869062"/>
          <a:ext cx="2160000" cy="1404002"/>
        </a:xfrm>
        <a:prstGeom prst="roundRect">
          <a:avLst>
            <a:gd name="adj" fmla="val 10000"/>
          </a:avLst>
        </a:prstGeom>
        <a:solidFill>
          <a:schemeClr val="accent2">
            <a:hueOff val="-594855"/>
            <a:satOff val="-81702"/>
            <a:lumOff val="1411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ts val="0"/>
            </a:spcAft>
            <a:buNone/>
          </a:pPr>
          <a:r>
            <a:rPr lang="en-US" sz="1600" b="1" i="0" u="none" strike="noStrike" kern="1200" cap="none" dirty="0" err="1">
              <a:solidFill>
                <a:srgbClr val="FFFFFF"/>
              </a:solidFill>
              <a:latin typeface="Source Sans Pro"/>
              <a:ea typeface="Source Sans Pro"/>
              <a:cs typeface="Source Sans Pro"/>
            </a:rPr>
            <a:t>Cải</a:t>
          </a:r>
          <a:r>
            <a:rPr lang="en-US" sz="1600" b="1" i="0" u="none" strike="noStrike" kern="1200" cap="none" dirty="0">
              <a:solidFill>
                <a:srgbClr val="FFFFFF"/>
              </a:solidFill>
              <a:latin typeface="Source Sans Pro"/>
              <a:ea typeface="Source Sans Pro"/>
              <a:cs typeface="Source Sans Pro"/>
            </a:rPr>
            <a:t> </a:t>
          </a:r>
          <a:r>
            <a:rPr lang="en-US" sz="1600" b="1" i="0" u="none" strike="noStrike" kern="1200" cap="none" dirty="0" err="1">
              <a:solidFill>
                <a:srgbClr val="FFFFFF"/>
              </a:solidFill>
              <a:latin typeface="Source Sans Pro"/>
              <a:ea typeface="Source Sans Pro"/>
              <a:cs typeface="Source Sans Pro"/>
            </a:rPr>
            <a:t>thiện</a:t>
          </a:r>
          <a:r>
            <a:rPr lang="en-US" sz="1600" b="1" i="0" u="none" strike="noStrike" kern="1200" cap="none" dirty="0">
              <a:solidFill>
                <a:srgbClr val="FFFFFF"/>
              </a:solidFill>
              <a:latin typeface="Source Sans Pro"/>
              <a:ea typeface="Source Sans Pro"/>
              <a:cs typeface="Source Sans Pro"/>
            </a:rPr>
            <a:t> </a:t>
          </a:r>
          <a:r>
            <a:rPr lang="en-US" sz="1600" b="1" i="0" u="none" strike="noStrike" kern="1200" cap="none" dirty="0" err="1">
              <a:solidFill>
                <a:srgbClr val="FFFFFF"/>
              </a:solidFill>
              <a:latin typeface="Source Sans Pro"/>
              <a:ea typeface="Source Sans Pro"/>
              <a:cs typeface="Source Sans Pro"/>
            </a:rPr>
            <a:t>năng</a:t>
          </a:r>
          <a:r>
            <a:rPr lang="en-US" sz="1600" b="1" i="0" u="none" strike="noStrike" kern="1200" cap="none" dirty="0">
              <a:solidFill>
                <a:srgbClr val="FFFFFF"/>
              </a:solidFill>
              <a:latin typeface="Source Sans Pro"/>
              <a:ea typeface="Source Sans Pro"/>
              <a:cs typeface="Source Sans Pro"/>
            </a:rPr>
            <a:t> </a:t>
          </a:r>
          <a:r>
            <a:rPr lang="en-US" sz="1600" b="1" i="0" u="none" strike="noStrike" kern="1200" cap="none" dirty="0" err="1">
              <a:solidFill>
                <a:srgbClr val="FFFFFF"/>
              </a:solidFill>
              <a:latin typeface="Source Sans Pro"/>
              <a:ea typeface="Source Sans Pro"/>
              <a:cs typeface="Source Sans Pro"/>
            </a:rPr>
            <a:t>lực</a:t>
          </a:r>
          <a:r>
            <a:rPr lang="en-US" sz="1600" b="1" i="0" u="none" strike="noStrike" kern="1200" cap="none" dirty="0">
              <a:solidFill>
                <a:srgbClr val="FFFFFF"/>
              </a:solidFill>
              <a:latin typeface="Source Sans Pro"/>
              <a:ea typeface="Source Sans Pro"/>
              <a:cs typeface="Source Sans Pro"/>
            </a:rPr>
            <a:t> </a:t>
          </a:r>
          <a:r>
            <a:rPr lang="en-US" sz="1600" b="1" i="0" u="none" strike="noStrike" kern="1200" cap="none" dirty="0" err="1">
              <a:solidFill>
                <a:srgbClr val="FFFFFF"/>
              </a:solidFill>
              <a:latin typeface="Source Sans Pro"/>
              <a:ea typeface="Source Sans Pro"/>
              <a:cs typeface="Source Sans Pro"/>
            </a:rPr>
            <a:t>và</a:t>
          </a:r>
          <a:r>
            <a:rPr lang="en-US" sz="1600" b="1" i="0" u="none" strike="noStrike" kern="1200" cap="none" dirty="0">
              <a:solidFill>
                <a:srgbClr val="FFFFFF"/>
              </a:solidFill>
              <a:latin typeface="Source Sans Pro"/>
              <a:ea typeface="Source Sans Pro"/>
              <a:cs typeface="Source Sans Pro"/>
            </a:rPr>
            <a:t> </a:t>
          </a:r>
          <a:r>
            <a:rPr lang="en-US" sz="1600" b="1" i="0" u="none" strike="noStrike" kern="1200" cap="none" dirty="0" err="1">
              <a:solidFill>
                <a:srgbClr val="FFFFFF"/>
              </a:solidFill>
              <a:latin typeface="Source Sans Pro"/>
              <a:ea typeface="Source Sans Pro"/>
              <a:cs typeface="Source Sans Pro"/>
            </a:rPr>
            <a:t>kết</a:t>
          </a:r>
          <a:r>
            <a:rPr lang="en-US" sz="1600" b="1" i="0" u="none" strike="noStrike" kern="1200" cap="none" dirty="0">
              <a:solidFill>
                <a:srgbClr val="FFFFFF"/>
              </a:solidFill>
              <a:latin typeface="Source Sans Pro"/>
              <a:ea typeface="Source Sans Pro"/>
              <a:cs typeface="Source Sans Pro"/>
            </a:rPr>
            <a:t> </a:t>
          </a:r>
          <a:r>
            <a:rPr lang="en-US" sz="1600" b="1" i="0" u="none" strike="noStrike" kern="1200" cap="none" dirty="0" err="1">
              <a:solidFill>
                <a:srgbClr val="FFFFFF"/>
              </a:solidFill>
              <a:latin typeface="Source Sans Pro"/>
              <a:ea typeface="Source Sans Pro"/>
              <a:cs typeface="Source Sans Pro"/>
            </a:rPr>
            <a:t>quả</a:t>
          </a:r>
          <a:r>
            <a:rPr lang="en-US" sz="1600" b="1" i="0" u="none" strike="noStrike" kern="1200" cap="none" dirty="0">
              <a:solidFill>
                <a:srgbClr val="FFFFFF"/>
              </a:solidFill>
              <a:latin typeface="Source Sans Pro"/>
              <a:ea typeface="Source Sans Pro"/>
              <a:cs typeface="Source Sans Pro"/>
            </a:rPr>
            <a:t> </a:t>
          </a:r>
          <a:r>
            <a:rPr lang="en-US" sz="1600" b="1" i="0" u="none" strike="noStrike" kern="1200" cap="none" dirty="0" err="1">
              <a:solidFill>
                <a:srgbClr val="FFFFFF"/>
              </a:solidFill>
              <a:latin typeface="Source Sans Pro"/>
              <a:ea typeface="Source Sans Pro"/>
              <a:cs typeface="Source Sans Pro"/>
            </a:rPr>
            <a:t>hoạt</a:t>
          </a:r>
          <a:r>
            <a:rPr lang="en-US" sz="1600" b="1" i="0" u="none" strike="noStrike" kern="1200" cap="none" dirty="0">
              <a:solidFill>
                <a:srgbClr val="FFFFFF"/>
              </a:solidFill>
              <a:latin typeface="Source Sans Pro"/>
              <a:ea typeface="Source Sans Pro"/>
              <a:cs typeface="Source Sans Pro"/>
            </a:rPr>
            <a:t> </a:t>
          </a:r>
          <a:r>
            <a:rPr lang="en-US" sz="1600" b="1" i="0" u="none" strike="noStrike" kern="1200" cap="none" dirty="0" err="1">
              <a:solidFill>
                <a:srgbClr val="FFFFFF"/>
              </a:solidFill>
              <a:latin typeface="Source Sans Pro"/>
              <a:ea typeface="Source Sans Pro"/>
              <a:cs typeface="Source Sans Pro"/>
            </a:rPr>
            <a:t>động</a:t>
          </a:r>
          <a:r>
            <a:rPr lang="en-US" sz="1600" b="1" i="0" u="none" strike="noStrike" kern="1200" cap="none" dirty="0">
              <a:solidFill>
                <a:srgbClr val="FFFFFF"/>
              </a:solidFill>
              <a:latin typeface="Source Sans Pro"/>
              <a:ea typeface="Source Sans Pro"/>
              <a:cs typeface="Source Sans Pro"/>
            </a:rPr>
            <a:t> </a:t>
          </a:r>
          <a:r>
            <a:rPr lang="en-US" sz="1600" b="1" i="0" u="none" strike="noStrike" kern="1200" cap="none" dirty="0" err="1">
              <a:solidFill>
                <a:srgbClr val="FFFFFF"/>
              </a:solidFill>
              <a:latin typeface="Source Sans Pro"/>
              <a:ea typeface="Source Sans Pro"/>
              <a:cs typeface="Source Sans Pro"/>
            </a:rPr>
            <a:t>của</a:t>
          </a:r>
          <a:r>
            <a:rPr lang="en-US" sz="1600" b="1" i="0" u="none" strike="noStrike" kern="1200" cap="none" dirty="0">
              <a:solidFill>
                <a:srgbClr val="FFFFFF"/>
              </a:solidFill>
              <a:latin typeface="Source Sans Pro"/>
              <a:ea typeface="Source Sans Pro"/>
              <a:cs typeface="Source Sans Pro"/>
            </a:rPr>
            <a:t> </a:t>
          </a:r>
          <a:r>
            <a:rPr lang="en-US" sz="1600" b="1" i="0" u="none" strike="noStrike" kern="1200" cap="none" dirty="0" err="1">
              <a:solidFill>
                <a:srgbClr val="FFFFFF"/>
              </a:solidFill>
              <a:latin typeface="Source Sans Pro"/>
              <a:ea typeface="Source Sans Pro"/>
              <a:cs typeface="Source Sans Pro"/>
            </a:rPr>
            <a:t>hệ</a:t>
          </a:r>
          <a:r>
            <a:rPr lang="en-US" sz="1600" b="1" i="0" u="none" strike="noStrike" kern="1200" cap="none" dirty="0">
              <a:solidFill>
                <a:srgbClr val="FFFFFF"/>
              </a:solidFill>
              <a:latin typeface="Source Sans Pro"/>
              <a:ea typeface="Source Sans Pro"/>
              <a:cs typeface="Source Sans Pro"/>
            </a:rPr>
            <a:t> </a:t>
          </a:r>
          <a:r>
            <a:rPr lang="en-US" sz="1600" b="1" i="0" u="none" strike="noStrike" kern="1200" cap="none" dirty="0" err="1">
              <a:solidFill>
                <a:srgbClr val="FFFFFF"/>
              </a:solidFill>
              <a:latin typeface="Source Sans Pro"/>
              <a:ea typeface="Source Sans Pro"/>
              <a:cs typeface="Source Sans Pro"/>
            </a:rPr>
            <a:t>thống</a:t>
          </a:r>
          <a:r>
            <a:rPr lang="en-US" sz="1600" b="1" i="0" u="none" strike="noStrike" kern="1200" cap="none" dirty="0">
              <a:solidFill>
                <a:srgbClr val="FFFFFF"/>
              </a:solidFill>
              <a:latin typeface="Source Sans Pro"/>
              <a:ea typeface="Source Sans Pro"/>
              <a:cs typeface="Source Sans Pro"/>
            </a:rPr>
            <a:t> ĐMST </a:t>
          </a:r>
        </a:p>
        <a:p>
          <a:pPr marL="0" lvl="0" indent="0" algn="ctr" defTabSz="711200">
            <a:lnSpc>
              <a:spcPct val="90000"/>
            </a:lnSpc>
            <a:spcBef>
              <a:spcPct val="0"/>
            </a:spcBef>
            <a:spcAft>
              <a:spcPct val="35000"/>
            </a:spcAft>
            <a:buNone/>
          </a:pPr>
          <a:r>
            <a:rPr lang="en-US" sz="1600" b="1" i="0" u="none" strike="noStrike" kern="1200" cap="none" dirty="0" err="1">
              <a:solidFill>
                <a:srgbClr val="FFFFFF"/>
              </a:solidFill>
              <a:latin typeface="Source Sans Pro"/>
              <a:ea typeface="Source Sans Pro"/>
              <a:cs typeface="Source Sans Pro"/>
            </a:rPr>
            <a:t>quốc</a:t>
          </a:r>
          <a:r>
            <a:rPr lang="en-US" sz="1600" b="1" i="0" u="none" strike="noStrike" kern="1200" cap="none" dirty="0">
              <a:solidFill>
                <a:srgbClr val="FFFFFF"/>
              </a:solidFill>
              <a:latin typeface="Source Sans Pro"/>
              <a:ea typeface="Source Sans Pro"/>
              <a:cs typeface="Source Sans Pro"/>
            </a:rPr>
            <a:t> </a:t>
          </a:r>
          <a:r>
            <a:rPr lang="en-US" sz="1600" b="1" i="0" u="none" strike="noStrike" kern="1200" cap="none" dirty="0" err="1">
              <a:solidFill>
                <a:srgbClr val="FFFFFF"/>
              </a:solidFill>
              <a:latin typeface="Source Sans Pro"/>
              <a:ea typeface="Source Sans Pro"/>
              <a:cs typeface="Source Sans Pro"/>
            </a:rPr>
            <a:t>gia</a:t>
          </a:r>
          <a:endParaRPr lang="en-US" sz="1600" b="1" i="0" u="none" strike="noStrike" kern="1200" cap="none" dirty="0">
            <a:solidFill>
              <a:srgbClr val="FFFFFF"/>
            </a:solidFill>
            <a:latin typeface="Source Sans Pro"/>
            <a:ea typeface="Source Sans Pro"/>
            <a:cs typeface="Source Sans Pro"/>
          </a:endParaRPr>
        </a:p>
      </dsp:txBody>
      <dsp:txXfrm>
        <a:off x="5520395" y="910184"/>
        <a:ext cx="2077756" cy="132175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2889DC-00FE-4E98-A483-D1023D43E5EF}">
      <dsp:nvSpPr>
        <dsp:cNvPr id="0" name=""/>
        <dsp:cNvSpPr/>
      </dsp:nvSpPr>
      <dsp:spPr>
        <a:xfrm rot="5400000">
          <a:off x="3693111" y="113276"/>
          <a:ext cx="1739899" cy="1513712"/>
        </a:xfrm>
        <a:prstGeom prst="hexagon">
          <a:avLst>
            <a:gd name="adj" fmla="val 25000"/>
            <a:gd name="vf" fmla="val 115470"/>
          </a:avLst>
        </a:prstGeom>
        <a:solidFill>
          <a:schemeClr val="accent1">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889000">
            <a:lnSpc>
              <a:spcPct val="90000"/>
            </a:lnSpc>
            <a:spcBef>
              <a:spcPct val="0"/>
            </a:spcBef>
            <a:spcAft>
              <a:spcPct val="35000"/>
            </a:spcAft>
            <a:buNone/>
          </a:pPr>
          <a:r>
            <a:rPr lang="en-US" sz="1500" kern="1200" dirty="0" err="1">
              <a:latin typeface="Bahnschrift Light" panose="020B0502040204020203" pitchFamily="34" charset="0"/>
              <a:ea typeface="+mn-ea"/>
              <a:cs typeface="+mn-cs"/>
            </a:rPr>
            <a:t>Nhân</a:t>
          </a:r>
          <a:r>
            <a:rPr lang="en-US" sz="1500" kern="1200" dirty="0">
              <a:latin typeface="Bahnschrift Light" panose="020B0502040204020203" pitchFamily="34" charset="0"/>
              <a:ea typeface="+mn-ea"/>
              <a:cs typeface="+mn-cs"/>
            </a:rPr>
            <a:t> </a:t>
          </a:r>
          <a:r>
            <a:rPr lang="en-US" sz="1500" kern="1200" dirty="0" err="1">
              <a:latin typeface="Bahnschrift Light" panose="020B0502040204020203" pitchFamily="34" charset="0"/>
              <a:ea typeface="+mn-ea"/>
              <a:cs typeface="+mn-cs"/>
            </a:rPr>
            <a:t>lực</a:t>
          </a:r>
          <a:endParaRPr lang="en-US" sz="1500" kern="1200" dirty="0">
            <a:latin typeface="Bahnschrift Light" panose="020B0502040204020203" pitchFamily="34" charset="0"/>
            <a:ea typeface="+mn-ea"/>
            <a:cs typeface="+mn-cs"/>
          </a:endParaRPr>
        </a:p>
        <a:p>
          <a:pPr marL="0" lvl="0" indent="0" algn="ctr" defTabSz="889000">
            <a:lnSpc>
              <a:spcPct val="90000"/>
            </a:lnSpc>
            <a:spcBef>
              <a:spcPct val="0"/>
            </a:spcBef>
            <a:spcAft>
              <a:spcPct val="35000"/>
            </a:spcAft>
            <a:buNone/>
          </a:pPr>
          <a:r>
            <a:rPr lang="en-US" sz="2400" b="1" kern="1200" dirty="0">
              <a:latin typeface="Bahnschrift Light" panose="020B0502040204020203" pitchFamily="34" charset="0"/>
              <a:ea typeface="+mn-ea"/>
              <a:cs typeface="+mn-cs"/>
            </a:rPr>
            <a:t>12 </a:t>
          </a:r>
          <a:r>
            <a:rPr lang="en-US" sz="2400" b="1" kern="1200" dirty="0" err="1">
              <a:latin typeface="Bahnschrift Light" panose="020B0502040204020203" pitchFamily="34" charset="0"/>
              <a:ea typeface="+mn-ea"/>
              <a:cs typeface="+mn-cs"/>
            </a:rPr>
            <a:t>người</a:t>
          </a:r>
          <a:r>
            <a:rPr lang="en-US" sz="1600" kern="1200" dirty="0">
              <a:latin typeface="Bahnschrift Light" panose="020B0502040204020203" pitchFamily="34" charset="0"/>
              <a:ea typeface="+mn-ea"/>
              <a:cs typeface="+mn-cs"/>
            </a:rPr>
            <a:t>/ 10.000 </a:t>
          </a:r>
          <a:r>
            <a:rPr lang="en-US" sz="1600" kern="1200" dirty="0" err="1">
              <a:latin typeface="Bahnschrift Light" panose="020B0502040204020203" pitchFamily="34" charset="0"/>
              <a:ea typeface="+mn-ea"/>
              <a:cs typeface="+mn-cs"/>
            </a:rPr>
            <a:t>dân</a:t>
          </a:r>
          <a:endParaRPr lang="vi-VN" sz="1600" kern="1200" dirty="0">
            <a:latin typeface="Bahnschrift Light" panose="020B0502040204020203" pitchFamily="34" charset="0"/>
            <a:ea typeface="+mn-ea"/>
            <a:cs typeface="+mn-cs"/>
          </a:endParaRPr>
        </a:p>
      </dsp:txBody>
      <dsp:txXfrm rot="-5400000">
        <a:off x="4042091" y="271317"/>
        <a:ext cx="1041938" cy="1197631"/>
      </dsp:txXfrm>
    </dsp:sp>
    <dsp:sp modelId="{84EB7557-0E21-4FA9-9C0F-4EDAB876598D}">
      <dsp:nvSpPr>
        <dsp:cNvPr id="0" name=""/>
        <dsp:cNvSpPr/>
      </dsp:nvSpPr>
      <dsp:spPr>
        <a:xfrm>
          <a:off x="5848468" y="104319"/>
          <a:ext cx="1941728" cy="10439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5740" tIns="205740" rIns="205740" bIns="205740" numCol="1" spcCol="1270" anchor="ctr" anchorCtr="0">
          <a:noAutofit/>
        </a:bodyPr>
        <a:lstStyle/>
        <a:p>
          <a:pPr marL="0" lvl="0" indent="0" algn="ctr" defTabSz="2400300">
            <a:lnSpc>
              <a:spcPct val="90000"/>
            </a:lnSpc>
            <a:spcBef>
              <a:spcPct val="0"/>
            </a:spcBef>
            <a:spcAft>
              <a:spcPct val="35000"/>
            </a:spcAft>
            <a:buNone/>
          </a:pPr>
          <a:r>
            <a:rPr lang="en-US" sz="5400" b="1" kern="1200" dirty="0">
              <a:solidFill>
                <a:srgbClr val="0070C0"/>
              </a:solidFill>
            </a:rPr>
            <a:t>2030</a:t>
          </a:r>
          <a:endParaRPr lang="vi-VN" sz="5400" b="1" kern="1200" dirty="0">
            <a:solidFill>
              <a:srgbClr val="0070C0"/>
            </a:solidFill>
          </a:endParaRPr>
        </a:p>
      </dsp:txBody>
      <dsp:txXfrm>
        <a:off x="5848468" y="104319"/>
        <a:ext cx="1941728" cy="1043939"/>
      </dsp:txXfrm>
    </dsp:sp>
    <dsp:sp modelId="{4CD042D8-71AD-48AF-9201-5FA8EBE1A205}">
      <dsp:nvSpPr>
        <dsp:cNvPr id="0" name=""/>
        <dsp:cNvSpPr/>
      </dsp:nvSpPr>
      <dsp:spPr>
        <a:xfrm rot="5400000">
          <a:off x="2058301" y="113276"/>
          <a:ext cx="1739899" cy="1513712"/>
        </a:xfrm>
        <a:prstGeom prst="hexagon">
          <a:avLst>
            <a:gd name="adj" fmla="val 25000"/>
            <a:gd name="vf" fmla="val 115470"/>
          </a:avLst>
        </a:prstGeom>
        <a:solidFill>
          <a:schemeClr val="accent1">
            <a:shade val="50000"/>
            <a:hueOff val="264000"/>
            <a:satOff val="-8584"/>
            <a:lumOff val="1639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422400">
            <a:lnSpc>
              <a:spcPct val="90000"/>
            </a:lnSpc>
            <a:spcBef>
              <a:spcPct val="0"/>
            </a:spcBef>
            <a:spcAft>
              <a:spcPct val="35000"/>
            </a:spcAft>
            <a:buNone/>
          </a:pPr>
          <a:r>
            <a:rPr lang="vi-VN" sz="3200" b="1" kern="1200" dirty="0">
              <a:latin typeface="Bahnschrift Light" panose="020B0502040204020203" pitchFamily="34" charset="0"/>
            </a:rPr>
            <a:t>2%</a:t>
          </a:r>
          <a:r>
            <a:rPr lang="vi-VN" sz="2000" kern="1200" dirty="0">
              <a:latin typeface="Bahnschrift Light" panose="020B0502040204020203" pitchFamily="34" charset="0"/>
            </a:rPr>
            <a:t> </a:t>
          </a:r>
          <a:r>
            <a:rPr lang="vi-VN" sz="1800" kern="1200" dirty="0">
              <a:latin typeface="Bahnschrift Light" panose="020B0502040204020203" pitchFamily="34" charset="0"/>
            </a:rPr>
            <a:t>GDP</a:t>
          </a:r>
          <a:r>
            <a:rPr lang="en-US" sz="1800" kern="1200" dirty="0">
              <a:latin typeface="Bahnschrift Light" panose="020B0502040204020203" pitchFamily="34" charset="0"/>
            </a:rPr>
            <a:t> chi </a:t>
          </a:r>
          <a:r>
            <a:rPr lang="en-US" sz="1800" kern="1200" dirty="0" err="1">
              <a:latin typeface="Bahnschrift Light" panose="020B0502040204020203" pitchFamily="34" charset="0"/>
            </a:rPr>
            <a:t>cho</a:t>
          </a:r>
          <a:r>
            <a:rPr lang="en-US" sz="1800" kern="1200" dirty="0">
              <a:latin typeface="Bahnschrift Light" panose="020B0502040204020203" pitchFamily="34" charset="0"/>
            </a:rPr>
            <a:t> NC&amp;PT</a:t>
          </a:r>
          <a:endParaRPr lang="vi-VN" sz="1600" kern="1200" dirty="0"/>
        </a:p>
      </dsp:txBody>
      <dsp:txXfrm rot="-5400000">
        <a:off x="2407281" y="271317"/>
        <a:ext cx="1041938" cy="1197631"/>
      </dsp:txXfrm>
    </dsp:sp>
    <dsp:sp modelId="{1D383F14-38C2-4F33-A83E-E769F94FA6FD}">
      <dsp:nvSpPr>
        <dsp:cNvPr id="0" name=""/>
        <dsp:cNvSpPr/>
      </dsp:nvSpPr>
      <dsp:spPr>
        <a:xfrm rot="5400000">
          <a:off x="2894186" y="1607137"/>
          <a:ext cx="1739899" cy="1513713"/>
        </a:xfrm>
        <a:prstGeom prst="hexagon">
          <a:avLst>
            <a:gd name="adj" fmla="val 25000"/>
            <a:gd name="vf" fmla="val 115470"/>
          </a:avLst>
        </a:prstGeom>
        <a:solidFill>
          <a:schemeClr val="accent1">
            <a:shade val="50000"/>
            <a:hueOff val="527999"/>
            <a:satOff val="-17169"/>
            <a:lumOff val="3278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b="1" kern="1200" dirty="0" err="1">
              <a:latin typeface="Bahnschrift Light" panose="020B0502040204020203" pitchFamily="34" charset="0"/>
            </a:rPr>
            <a:t>Sáng</a:t>
          </a:r>
          <a:r>
            <a:rPr lang="en-US" sz="1700" b="1" kern="1200" dirty="0">
              <a:latin typeface="Bahnschrift Light" panose="020B0502040204020203" pitchFamily="34" charset="0"/>
            </a:rPr>
            <a:t> </a:t>
          </a:r>
          <a:r>
            <a:rPr lang="en-US" sz="1700" b="1" kern="1200" dirty="0" err="1">
              <a:latin typeface="Bahnschrift Light" panose="020B0502040204020203" pitchFamily="34" charset="0"/>
            </a:rPr>
            <a:t>chế</a:t>
          </a:r>
          <a:r>
            <a:rPr lang="en-US" sz="1700" kern="1200" dirty="0">
              <a:latin typeface="Bahnschrift Light" panose="020B0502040204020203" pitchFamily="34" charset="0"/>
            </a:rPr>
            <a:t> </a:t>
          </a:r>
          <a:r>
            <a:rPr lang="en-US" sz="1700" kern="1200" dirty="0" err="1">
              <a:latin typeface="Bahnschrift Light" panose="020B0502040204020203" pitchFamily="34" charset="0"/>
            </a:rPr>
            <a:t>tăng</a:t>
          </a:r>
          <a:r>
            <a:rPr lang="en-US" sz="1700" kern="1200" dirty="0">
              <a:latin typeface="Bahnschrift Light" panose="020B0502040204020203" pitchFamily="34" charset="0"/>
            </a:rPr>
            <a:t> </a:t>
          </a:r>
          <a:r>
            <a:rPr lang="en-US" sz="2400" b="1" kern="1200" dirty="0">
              <a:latin typeface="Bahnschrift Light" panose="020B0502040204020203" pitchFamily="34" charset="0"/>
            </a:rPr>
            <a:t>16-18% </a:t>
          </a:r>
          <a:r>
            <a:rPr lang="en-US" sz="1700" kern="1200" dirty="0">
              <a:latin typeface="Bahnschrift Light" panose="020B0502040204020203" pitchFamily="34" charset="0"/>
            </a:rPr>
            <a:t>/</a:t>
          </a:r>
          <a:r>
            <a:rPr lang="en-US" sz="1700" kern="1200" dirty="0" err="1">
              <a:latin typeface="Bahnschrift Light" panose="020B0502040204020203" pitchFamily="34" charset="0"/>
            </a:rPr>
            <a:t>năm</a:t>
          </a:r>
          <a:endParaRPr lang="vi-VN" sz="1700" kern="1200" dirty="0"/>
        </a:p>
      </dsp:txBody>
      <dsp:txXfrm rot="-5400000">
        <a:off x="3243166" y="1765178"/>
        <a:ext cx="1041939" cy="1197631"/>
      </dsp:txXfrm>
    </dsp:sp>
    <dsp:sp modelId="{3A1F7F3E-0334-4E10-9616-2C2DFE2C2613}">
      <dsp:nvSpPr>
        <dsp:cNvPr id="0" name=""/>
        <dsp:cNvSpPr/>
      </dsp:nvSpPr>
      <dsp:spPr>
        <a:xfrm>
          <a:off x="103388" y="1794506"/>
          <a:ext cx="2715250" cy="10439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US" sz="3600" b="1" kern="1200" dirty="0" err="1"/>
            <a:t>Mục</a:t>
          </a:r>
          <a:r>
            <a:rPr lang="en-US" sz="3600" b="1" kern="1200" dirty="0"/>
            <a:t> </a:t>
          </a:r>
          <a:r>
            <a:rPr lang="en-US" sz="3600" b="1" kern="1200" dirty="0" err="1"/>
            <a:t>tiêu</a:t>
          </a:r>
          <a:r>
            <a:rPr lang="en-US" sz="3600" b="1" kern="1200" dirty="0"/>
            <a:t> </a:t>
          </a:r>
          <a:r>
            <a:rPr lang="en-US" sz="3600" b="1" kern="1200" dirty="0" err="1"/>
            <a:t>Nghị</a:t>
          </a:r>
          <a:r>
            <a:rPr lang="en-US" sz="3600" b="1" kern="1200" dirty="0"/>
            <a:t> </a:t>
          </a:r>
          <a:r>
            <a:rPr lang="en-US" sz="3600" b="1" kern="1200" dirty="0" err="1"/>
            <a:t>quyết</a:t>
          </a:r>
          <a:r>
            <a:rPr lang="en-US" sz="3600" b="1" kern="1200" dirty="0"/>
            <a:t> 57-NQ/TW</a:t>
          </a:r>
          <a:endParaRPr lang="vi-VN" sz="3600" b="1" kern="1200" dirty="0"/>
        </a:p>
      </dsp:txBody>
      <dsp:txXfrm>
        <a:off x="103388" y="1794506"/>
        <a:ext cx="2715250" cy="1043940"/>
      </dsp:txXfrm>
    </dsp:sp>
    <dsp:sp modelId="{29868E31-7768-4635-AD8A-33BC2FCDA07E}">
      <dsp:nvSpPr>
        <dsp:cNvPr id="0" name=""/>
        <dsp:cNvSpPr/>
      </dsp:nvSpPr>
      <dsp:spPr>
        <a:xfrm rot="5400000">
          <a:off x="4564440" y="1612826"/>
          <a:ext cx="1725806" cy="1513713"/>
        </a:xfrm>
        <a:prstGeom prst="hexagon">
          <a:avLst>
            <a:gd name="adj" fmla="val 25000"/>
            <a:gd name="vf" fmla="val 115470"/>
          </a:avLst>
        </a:prstGeom>
        <a:solidFill>
          <a:schemeClr val="accent1">
            <a:shade val="50000"/>
            <a:hueOff val="791999"/>
            <a:satOff val="-25753"/>
            <a:lumOff val="4918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en-US" sz="1800" b="1" kern="1200" dirty="0" err="1">
              <a:latin typeface="Bahnschrift Light" panose="020B0502040204020203" pitchFamily="34" charset="0"/>
              <a:ea typeface="+mn-ea"/>
              <a:cs typeface="+mn-cs"/>
            </a:rPr>
            <a:t>Xuất</a:t>
          </a:r>
          <a:r>
            <a:rPr lang="en-US" sz="1800" b="1" kern="1200" dirty="0">
              <a:latin typeface="Bahnschrift Light" panose="020B0502040204020203" pitchFamily="34" charset="0"/>
              <a:ea typeface="+mn-ea"/>
              <a:cs typeface="+mn-cs"/>
            </a:rPr>
            <a:t> </a:t>
          </a:r>
          <a:r>
            <a:rPr lang="en-US" sz="1800" b="1" kern="1200" dirty="0" err="1">
              <a:latin typeface="Bahnschrift Light" panose="020B0502040204020203" pitchFamily="34" charset="0"/>
              <a:ea typeface="+mn-ea"/>
              <a:cs typeface="+mn-cs"/>
            </a:rPr>
            <a:t>khẩu</a:t>
          </a:r>
          <a:r>
            <a:rPr lang="en-US" sz="1800" b="1" kern="1200" dirty="0">
              <a:latin typeface="Bahnschrift Light" panose="020B0502040204020203" pitchFamily="34" charset="0"/>
              <a:ea typeface="+mn-ea"/>
              <a:cs typeface="+mn-cs"/>
            </a:rPr>
            <a:t> CNC</a:t>
          </a:r>
          <a:r>
            <a:rPr lang="en-US" sz="2000" b="1" kern="1200" dirty="0">
              <a:latin typeface="Bahnschrift Light" panose="020B0502040204020203" pitchFamily="34" charset="0"/>
              <a:ea typeface="+mn-ea"/>
              <a:cs typeface="+mn-cs"/>
            </a:rPr>
            <a:t> </a:t>
          </a:r>
          <a:r>
            <a:rPr lang="en-US" sz="3200" b="1" kern="1200" dirty="0">
              <a:latin typeface="Bahnschrift Light" panose="020B0502040204020203" pitchFamily="34" charset="0"/>
              <a:ea typeface="+mn-ea"/>
              <a:cs typeface="+mn-cs"/>
            </a:rPr>
            <a:t>&gt;50%</a:t>
          </a:r>
          <a:endParaRPr lang="vi-VN" sz="2000" b="1" kern="1200" dirty="0">
            <a:latin typeface="Bahnschrift Light" panose="020B0502040204020203" pitchFamily="34" charset="0"/>
            <a:ea typeface="+mn-ea"/>
            <a:cs typeface="+mn-cs"/>
          </a:endParaRPr>
        </a:p>
      </dsp:txBody>
      <dsp:txXfrm rot="-5400000">
        <a:off x="4907269" y="1776740"/>
        <a:ext cx="1040147" cy="1185886"/>
      </dsp:txXfrm>
    </dsp:sp>
    <dsp:sp modelId="{8CAD931E-53C1-47BA-B0D8-AE95FB91E257}">
      <dsp:nvSpPr>
        <dsp:cNvPr id="0" name=""/>
        <dsp:cNvSpPr/>
      </dsp:nvSpPr>
      <dsp:spPr>
        <a:xfrm rot="5400000">
          <a:off x="3798993" y="3089827"/>
          <a:ext cx="1653078" cy="1513713"/>
        </a:xfrm>
        <a:prstGeom prst="hexagon">
          <a:avLst>
            <a:gd name="adj" fmla="val 25000"/>
            <a:gd name="vf" fmla="val 115470"/>
          </a:avLst>
        </a:prstGeom>
        <a:solidFill>
          <a:schemeClr val="accent1">
            <a:shade val="50000"/>
            <a:hueOff val="527999"/>
            <a:satOff val="-17169"/>
            <a:lumOff val="3278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89000">
            <a:lnSpc>
              <a:spcPct val="90000"/>
            </a:lnSpc>
            <a:spcBef>
              <a:spcPct val="0"/>
            </a:spcBef>
            <a:spcAft>
              <a:spcPct val="35000"/>
            </a:spcAft>
            <a:buNone/>
          </a:pPr>
          <a:r>
            <a:rPr lang="en-US" sz="1800" b="1" kern="1200" dirty="0" err="1">
              <a:latin typeface="Bahnschrift Light" panose="020B0502040204020203" pitchFamily="34" charset="0"/>
              <a:ea typeface="+mn-ea"/>
              <a:cs typeface="+mn-cs"/>
            </a:rPr>
            <a:t>Đóng</a:t>
          </a:r>
          <a:r>
            <a:rPr lang="en-US" sz="1800" b="1" kern="1200" dirty="0">
              <a:latin typeface="Bahnschrift Light" panose="020B0502040204020203" pitchFamily="34" charset="0"/>
              <a:ea typeface="+mn-ea"/>
              <a:cs typeface="+mn-cs"/>
            </a:rPr>
            <a:t> </a:t>
          </a:r>
          <a:r>
            <a:rPr lang="en-US" sz="1800" b="1" kern="1200" dirty="0" err="1">
              <a:latin typeface="Bahnschrift Light" panose="020B0502040204020203" pitchFamily="34" charset="0"/>
              <a:ea typeface="+mn-ea"/>
              <a:cs typeface="+mn-cs"/>
            </a:rPr>
            <a:t>góp</a:t>
          </a:r>
          <a:r>
            <a:rPr lang="en-US" sz="1800" b="1" kern="1200" dirty="0">
              <a:latin typeface="Bahnschrift Light" panose="020B0502040204020203" pitchFamily="34" charset="0"/>
              <a:ea typeface="+mn-ea"/>
              <a:cs typeface="+mn-cs"/>
            </a:rPr>
            <a:t> </a:t>
          </a:r>
          <a:r>
            <a:rPr lang="en-US" sz="1800" b="1" kern="1200" dirty="0" err="1">
              <a:latin typeface="Bahnschrift Light" panose="020B0502040204020203" pitchFamily="34" charset="0"/>
              <a:ea typeface="+mn-ea"/>
              <a:cs typeface="+mn-cs"/>
            </a:rPr>
            <a:t>của</a:t>
          </a:r>
          <a:r>
            <a:rPr lang="en-US" sz="1800" b="1" kern="1200" dirty="0">
              <a:latin typeface="Bahnschrift Light" panose="020B0502040204020203" pitchFamily="34" charset="0"/>
              <a:ea typeface="+mn-ea"/>
              <a:cs typeface="+mn-cs"/>
            </a:rPr>
            <a:t> TFP:</a:t>
          </a:r>
          <a:r>
            <a:rPr lang="en-US" sz="2000" b="1" kern="1200" dirty="0">
              <a:latin typeface="Bahnschrift Light" panose="020B0502040204020203" pitchFamily="34" charset="0"/>
              <a:ea typeface="+mn-ea"/>
              <a:cs typeface="+mn-cs"/>
            </a:rPr>
            <a:t> </a:t>
          </a:r>
          <a:r>
            <a:rPr lang="en-US" sz="3200" b="1" kern="1200" dirty="0">
              <a:latin typeface="Bahnschrift Light" panose="020B0502040204020203" pitchFamily="34" charset="0"/>
              <a:ea typeface="+mn-ea"/>
              <a:cs typeface="+mn-cs"/>
            </a:rPr>
            <a:t>55%</a:t>
          </a:r>
          <a:endParaRPr lang="vi-VN" sz="2000" b="1" kern="1200" dirty="0">
            <a:latin typeface="Bahnschrift Light" panose="020B0502040204020203" pitchFamily="34" charset="0"/>
            <a:ea typeface="+mn-ea"/>
            <a:cs typeface="+mn-cs"/>
          </a:endParaRPr>
        </a:p>
      </dsp:txBody>
      <dsp:txXfrm rot="-5400000">
        <a:off x="4110326" y="3284044"/>
        <a:ext cx="1030411" cy="1125280"/>
      </dsp:txXfrm>
    </dsp:sp>
    <dsp:sp modelId="{9E80710B-C065-4CA2-AA00-A1DDFAB1001B}">
      <dsp:nvSpPr>
        <dsp:cNvPr id="0" name=""/>
        <dsp:cNvSpPr/>
      </dsp:nvSpPr>
      <dsp:spPr>
        <a:xfrm>
          <a:off x="5365851" y="3301817"/>
          <a:ext cx="1941728" cy="1043940"/>
        </a:xfrm>
        <a:prstGeom prst="rect">
          <a:avLst/>
        </a:prstGeom>
        <a:noFill/>
        <a:ln>
          <a:noFill/>
        </a:ln>
        <a:effectLst/>
      </dsp:spPr>
      <dsp:style>
        <a:lnRef idx="0">
          <a:scrgbClr r="0" g="0" b="0"/>
        </a:lnRef>
        <a:fillRef idx="0">
          <a:scrgbClr r="0" g="0" b="0"/>
        </a:fillRef>
        <a:effectRef idx="0">
          <a:scrgbClr r="0" g="0" b="0"/>
        </a:effectRef>
        <a:fontRef idx="minor"/>
      </dsp:style>
    </dsp:sp>
    <dsp:sp modelId="{858C9EB1-9E66-4F51-A626-36B4FCB02FDE}">
      <dsp:nvSpPr>
        <dsp:cNvPr id="0" name=""/>
        <dsp:cNvSpPr/>
      </dsp:nvSpPr>
      <dsp:spPr>
        <a:xfrm rot="5400000">
          <a:off x="2058301" y="3067113"/>
          <a:ext cx="1739900" cy="1513713"/>
        </a:xfrm>
        <a:prstGeom prst="hexagon">
          <a:avLst>
            <a:gd name="adj" fmla="val 25000"/>
            <a:gd name="vf" fmla="val 115470"/>
          </a:avLst>
        </a:prstGeom>
        <a:solidFill>
          <a:schemeClr val="accent1">
            <a:shade val="50000"/>
            <a:hueOff val="264000"/>
            <a:satOff val="-8584"/>
            <a:lumOff val="1639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en-US" sz="3600" b="1" kern="1200" dirty="0">
              <a:latin typeface="Bahnschrift Light" panose="020B0502040204020203" pitchFamily="34" charset="0"/>
              <a:ea typeface="+mn-ea"/>
              <a:cs typeface="+mn-cs"/>
            </a:rPr>
            <a:t>40%</a:t>
          </a:r>
          <a:r>
            <a:rPr lang="en-US" sz="2000" b="1" kern="1200" dirty="0">
              <a:latin typeface="Bahnschrift Light" panose="020B0502040204020203" pitchFamily="34" charset="0"/>
              <a:ea typeface="+mn-ea"/>
              <a:cs typeface="+mn-cs"/>
            </a:rPr>
            <a:t> DN ĐMST</a:t>
          </a:r>
          <a:endParaRPr lang="vi-VN" sz="2000" b="1" kern="1200" dirty="0">
            <a:latin typeface="Bahnschrift Light" panose="020B0502040204020203" pitchFamily="34" charset="0"/>
            <a:ea typeface="+mn-ea"/>
            <a:cs typeface="+mn-cs"/>
          </a:endParaRPr>
        </a:p>
      </dsp:txBody>
      <dsp:txXfrm rot="-5400000">
        <a:off x="2407281" y="3225154"/>
        <a:ext cx="1041939" cy="119763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E8E236D-605A-4792-953F-5415E7E62D63}">
      <dsp:nvSpPr>
        <dsp:cNvPr id="0" name=""/>
        <dsp:cNvSpPr/>
      </dsp:nvSpPr>
      <dsp:spPr>
        <a:xfrm>
          <a:off x="613" y="85975"/>
          <a:ext cx="1724813" cy="455281"/>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5400" rIns="38100" bIns="25400" numCol="1" spcCol="1270" anchor="ctr" anchorCtr="0">
          <a:noAutofit/>
        </a:bodyPr>
        <a:lstStyle/>
        <a:p>
          <a:pPr marL="0" lvl="0" indent="0" algn="ctr" defTabSz="889000">
            <a:lnSpc>
              <a:spcPct val="90000"/>
            </a:lnSpc>
            <a:spcBef>
              <a:spcPct val="0"/>
            </a:spcBef>
            <a:spcAft>
              <a:spcPct val="35000"/>
            </a:spcAft>
            <a:buNone/>
          </a:pPr>
          <a:r>
            <a:rPr lang="en-US" sz="2000" b="1" kern="1200" dirty="0">
              <a:latin typeface="Calibri" panose="020F0502020204030204" pitchFamily="34" charset="0"/>
              <a:cs typeface="Calibri" panose="020F0502020204030204" pitchFamily="34" charset="0"/>
            </a:rPr>
            <a:t>GII</a:t>
          </a:r>
        </a:p>
      </dsp:txBody>
      <dsp:txXfrm>
        <a:off x="13948" y="99310"/>
        <a:ext cx="1698143" cy="428611"/>
      </dsp:txXfrm>
    </dsp:sp>
    <dsp:sp modelId="{89A35372-C9B2-4E6D-98CB-08B75E324C2F}">
      <dsp:nvSpPr>
        <dsp:cNvPr id="0" name=""/>
        <dsp:cNvSpPr/>
      </dsp:nvSpPr>
      <dsp:spPr>
        <a:xfrm>
          <a:off x="173094" y="541256"/>
          <a:ext cx="210768" cy="337609"/>
        </a:xfrm>
        <a:custGeom>
          <a:avLst/>
          <a:gdLst/>
          <a:ahLst/>
          <a:cxnLst/>
          <a:rect l="0" t="0" r="0" b="0"/>
          <a:pathLst>
            <a:path>
              <a:moveTo>
                <a:pt x="0" y="0"/>
              </a:moveTo>
              <a:lnTo>
                <a:pt x="0" y="337609"/>
              </a:lnTo>
              <a:lnTo>
                <a:pt x="210768" y="337609"/>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814AA26-F7EA-41B0-B54C-87C7B47DA0F9}">
      <dsp:nvSpPr>
        <dsp:cNvPr id="0" name=""/>
        <dsp:cNvSpPr/>
      </dsp:nvSpPr>
      <dsp:spPr>
        <a:xfrm>
          <a:off x="383863" y="662866"/>
          <a:ext cx="4147879" cy="431997"/>
        </a:xfrm>
        <a:prstGeom prst="roundRect">
          <a:avLst>
            <a:gd name="adj" fmla="val 10000"/>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b="0" kern="1200" dirty="0">
              <a:latin typeface="Calibri" panose="020F0502020204030204" pitchFamily="34" charset="0"/>
              <a:cs typeface="Calibri" panose="020F0502020204030204" pitchFamily="34" charset="0"/>
            </a:rPr>
            <a:t>1. </a:t>
          </a:r>
          <a:r>
            <a:rPr lang="en-US" sz="1800" b="0" kern="1200" dirty="0" err="1">
              <a:latin typeface="Calibri" panose="020F0502020204030204" pitchFamily="34" charset="0"/>
              <a:cs typeface="Calibri" panose="020F0502020204030204" pitchFamily="34" charset="0"/>
            </a:rPr>
            <a:t>Thể</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chế</a:t>
          </a:r>
          <a:endParaRPr lang="en-US" sz="1800" b="0" kern="1200" dirty="0">
            <a:latin typeface="Calibri" panose="020F0502020204030204" pitchFamily="34" charset="0"/>
            <a:cs typeface="Calibri" panose="020F0502020204030204" pitchFamily="34" charset="0"/>
          </a:endParaRPr>
        </a:p>
      </dsp:txBody>
      <dsp:txXfrm>
        <a:off x="396516" y="675519"/>
        <a:ext cx="4122573" cy="406691"/>
      </dsp:txXfrm>
    </dsp:sp>
    <dsp:sp modelId="{92D1B750-FB27-4EC2-B931-3BAB1035B09E}">
      <dsp:nvSpPr>
        <dsp:cNvPr id="0" name=""/>
        <dsp:cNvSpPr/>
      </dsp:nvSpPr>
      <dsp:spPr>
        <a:xfrm>
          <a:off x="173094" y="541256"/>
          <a:ext cx="172481" cy="883427"/>
        </a:xfrm>
        <a:custGeom>
          <a:avLst/>
          <a:gdLst/>
          <a:ahLst/>
          <a:cxnLst/>
          <a:rect l="0" t="0" r="0" b="0"/>
          <a:pathLst>
            <a:path>
              <a:moveTo>
                <a:pt x="0" y="0"/>
              </a:moveTo>
              <a:lnTo>
                <a:pt x="0" y="883427"/>
              </a:lnTo>
              <a:lnTo>
                <a:pt x="172481" y="883427"/>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32252F6-E80D-4AAA-95DB-DD1AA343F90F}">
      <dsp:nvSpPr>
        <dsp:cNvPr id="0" name=""/>
        <dsp:cNvSpPr/>
      </dsp:nvSpPr>
      <dsp:spPr>
        <a:xfrm>
          <a:off x="345575" y="1208685"/>
          <a:ext cx="4147879" cy="431997"/>
        </a:xfrm>
        <a:prstGeom prst="roundRect">
          <a:avLst>
            <a:gd name="adj" fmla="val 10000"/>
          </a:avLst>
        </a:prstGeom>
        <a:solidFill>
          <a:schemeClr val="lt1">
            <a:alpha val="90000"/>
            <a:hueOff val="0"/>
            <a:satOff val="0"/>
            <a:lumOff val="0"/>
            <a:alphaOff val="0"/>
          </a:schemeClr>
        </a:solidFill>
        <a:ln w="25400" cap="flat" cmpd="sng" algn="ctr">
          <a:solidFill>
            <a:schemeClr val="accent2">
              <a:hueOff val="-45758"/>
              <a:satOff val="-6285"/>
              <a:lumOff val="108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b="0" kern="1200" dirty="0">
              <a:latin typeface="Calibri" panose="020F0502020204030204" pitchFamily="34" charset="0"/>
              <a:cs typeface="Calibri" panose="020F0502020204030204" pitchFamily="34" charset="0"/>
            </a:rPr>
            <a:t>2. </a:t>
          </a:r>
          <a:r>
            <a:rPr lang="en-US" sz="1800" b="0" kern="1200" dirty="0" err="1">
              <a:latin typeface="Calibri" panose="020F0502020204030204" pitchFamily="34" charset="0"/>
              <a:cs typeface="Calibri" panose="020F0502020204030204" pitchFamily="34" charset="0"/>
            </a:rPr>
            <a:t>Vốn</a:t>
          </a:r>
          <a:r>
            <a:rPr lang="en-US" sz="1800" b="0" kern="1200" dirty="0">
              <a:latin typeface="Calibri" panose="020F0502020204030204" pitchFamily="34" charset="0"/>
              <a:cs typeface="Calibri" panose="020F0502020204030204" pitchFamily="34" charset="0"/>
            </a:rPr>
            <a:t> con </a:t>
          </a:r>
          <a:r>
            <a:rPr lang="en-US" sz="1800" b="0" kern="1200" dirty="0" err="1">
              <a:latin typeface="Calibri" panose="020F0502020204030204" pitchFamily="34" charset="0"/>
              <a:cs typeface="Calibri" panose="020F0502020204030204" pitchFamily="34" charset="0"/>
            </a:rPr>
            <a:t>người</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và</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nghiên</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cứu</a:t>
          </a:r>
          <a:endParaRPr lang="en-US" sz="1800" b="0" kern="1200" dirty="0">
            <a:latin typeface="Calibri" panose="020F0502020204030204" pitchFamily="34" charset="0"/>
            <a:cs typeface="Calibri" panose="020F0502020204030204" pitchFamily="34" charset="0"/>
          </a:endParaRPr>
        </a:p>
      </dsp:txBody>
      <dsp:txXfrm>
        <a:off x="358228" y="1221338"/>
        <a:ext cx="4122573" cy="406691"/>
      </dsp:txXfrm>
    </dsp:sp>
    <dsp:sp modelId="{000F36D4-D816-4B00-8A2E-C969B3969A11}">
      <dsp:nvSpPr>
        <dsp:cNvPr id="0" name=""/>
        <dsp:cNvSpPr/>
      </dsp:nvSpPr>
      <dsp:spPr>
        <a:xfrm>
          <a:off x="173094" y="541256"/>
          <a:ext cx="172481" cy="1429245"/>
        </a:xfrm>
        <a:custGeom>
          <a:avLst/>
          <a:gdLst/>
          <a:ahLst/>
          <a:cxnLst/>
          <a:rect l="0" t="0" r="0" b="0"/>
          <a:pathLst>
            <a:path>
              <a:moveTo>
                <a:pt x="0" y="0"/>
              </a:moveTo>
              <a:lnTo>
                <a:pt x="0" y="1429245"/>
              </a:lnTo>
              <a:lnTo>
                <a:pt x="172481" y="1429245"/>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E0F80EA-E049-47F3-9F5F-3CEDA050EFEC}">
      <dsp:nvSpPr>
        <dsp:cNvPr id="0" name=""/>
        <dsp:cNvSpPr/>
      </dsp:nvSpPr>
      <dsp:spPr>
        <a:xfrm>
          <a:off x="345575" y="1754503"/>
          <a:ext cx="4147879" cy="431997"/>
        </a:xfrm>
        <a:prstGeom prst="roundRect">
          <a:avLst>
            <a:gd name="adj" fmla="val 10000"/>
          </a:avLst>
        </a:prstGeom>
        <a:solidFill>
          <a:schemeClr val="lt1">
            <a:alpha val="90000"/>
            <a:hueOff val="0"/>
            <a:satOff val="0"/>
            <a:lumOff val="0"/>
            <a:alphaOff val="0"/>
          </a:schemeClr>
        </a:solidFill>
        <a:ln w="25400" cap="flat" cmpd="sng" algn="ctr">
          <a:solidFill>
            <a:schemeClr val="accent2">
              <a:hueOff val="-91516"/>
              <a:satOff val="-12570"/>
              <a:lumOff val="2172"/>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b="0" kern="1200" dirty="0">
              <a:latin typeface="Calibri" panose="020F0502020204030204" pitchFamily="34" charset="0"/>
              <a:cs typeface="Calibri" panose="020F0502020204030204" pitchFamily="34" charset="0"/>
            </a:rPr>
            <a:t>3. </a:t>
          </a:r>
          <a:r>
            <a:rPr lang="en-US" sz="1800" b="0" kern="1200" dirty="0" err="1">
              <a:latin typeface="Calibri" panose="020F0502020204030204" pitchFamily="34" charset="0"/>
              <a:cs typeface="Calibri" panose="020F0502020204030204" pitchFamily="34" charset="0"/>
            </a:rPr>
            <a:t>Cơ</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sở</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hạ</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tầng</a:t>
          </a:r>
          <a:endParaRPr lang="en-US" sz="1800" b="0" kern="1200" dirty="0">
            <a:latin typeface="Calibri" panose="020F0502020204030204" pitchFamily="34" charset="0"/>
            <a:cs typeface="Calibri" panose="020F0502020204030204" pitchFamily="34" charset="0"/>
          </a:endParaRPr>
        </a:p>
      </dsp:txBody>
      <dsp:txXfrm>
        <a:off x="358228" y="1767156"/>
        <a:ext cx="4122573" cy="406691"/>
      </dsp:txXfrm>
    </dsp:sp>
    <dsp:sp modelId="{696D30FB-AE4D-49F6-9F9E-B3CEF5A00269}">
      <dsp:nvSpPr>
        <dsp:cNvPr id="0" name=""/>
        <dsp:cNvSpPr/>
      </dsp:nvSpPr>
      <dsp:spPr>
        <a:xfrm>
          <a:off x="173094" y="541256"/>
          <a:ext cx="172481" cy="1975063"/>
        </a:xfrm>
        <a:custGeom>
          <a:avLst/>
          <a:gdLst/>
          <a:ahLst/>
          <a:cxnLst/>
          <a:rect l="0" t="0" r="0" b="0"/>
          <a:pathLst>
            <a:path>
              <a:moveTo>
                <a:pt x="0" y="0"/>
              </a:moveTo>
              <a:lnTo>
                <a:pt x="0" y="1975063"/>
              </a:lnTo>
              <a:lnTo>
                <a:pt x="172481" y="1975063"/>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A8D76B8-4092-4B08-9E69-D9DE674BF7B3}">
      <dsp:nvSpPr>
        <dsp:cNvPr id="0" name=""/>
        <dsp:cNvSpPr/>
      </dsp:nvSpPr>
      <dsp:spPr>
        <a:xfrm>
          <a:off x="345575" y="2300321"/>
          <a:ext cx="4147879" cy="431997"/>
        </a:xfrm>
        <a:prstGeom prst="roundRect">
          <a:avLst>
            <a:gd name="adj" fmla="val 10000"/>
          </a:avLst>
        </a:prstGeom>
        <a:solidFill>
          <a:schemeClr val="lt1">
            <a:alpha val="90000"/>
            <a:hueOff val="0"/>
            <a:satOff val="0"/>
            <a:lumOff val="0"/>
            <a:alphaOff val="0"/>
          </a:schemeClr>
        </a:solidFill>
        <a:ln w="25400" cap="flat" cmpd="sng" algn="ctr">
          <a:solidFill>
            <a:schemeClr val="accent2">
              <a:hueOff val="-137274"/>
              <a:satOff val="-18854"/>
              <a:lumOff val="325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b="0" kern="1200" dirty="0">
              <a:latin typeface="Calibri" panose="020F0502020204030204" pitchFamily="34" charset="0"/>
              <a:cs typeface="Calibri" panose="020F0502020204030204" pitchFamily="34" charset="0"/>
            </a:rPr>
            <a:t>4. </a:t>
          </a:r>
          <a:r>
            <a:rPr lang="en-US" sz="1800" b="0" kern="1200" dirty="0" err="1">
              <a:latin typeface="Calibri" panose="020F0502020204030204" pitchFamily="34" charset="0"/>
              <a:cs typeface="Calibri" panose="020F0502020204030204" pitchFamily="34" charset="0"/>
            </a:rPr>
            <a:t>Trình</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độ</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phát</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triển</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của</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thị</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trường</a:t>
          </a:r>
          <a:endParaRPr lang="en-US" sz="1800" b="0" kern="1200" dirty="0">
            <a:latin typeface="Calibri" panose="020F0502020204030204" pitchFamily="34" charset="0"/>
            <a:cs typeface="Calibri" panose="020F0502020204030204" pitchFamily="34" charset="0"/>
          </a:endParaRPr>
        </a:p>
      </dsp:txBody>
      <dsp:txXfrm>
        <a:off x="358228" y="2312974"/>
        <a:ext cx="4122573" cy="406691"/>
      </dsp:txXfrm>
    </dsp:sp>
    <dsp:sp modelId="{DE6291E0-7E9E-4110-84B2-BCC8D4A2C17E}">
      <dsp:nvSpPr>
        <dsp:cNvPr id="0" name=""/>
        <dsp:cNvSpPr/>
      </dsp:nvSpPr>
      <dsp:spPr>
        <a:xfrm>
          <a:off x="173094" y="541256"/>
          <a:ext cx="172481" cy="2520881"/>
        </a:xfrm>
        <a:custGeom>
          <a:avLst/>
          <a:gdLst/>
          <a:ahLst/>
          <a:cxnLst/>
          <a:rect l="0" t="0" r="0" b="0"/>
          <a:pathLst>
            <a:path>
              <a:moveTo>
                <a:pt x="0" y="0"/>
              </a:moveTo>
              <a:lnTo>
                <a:pt x="0" y="2520881"/>
              </a:lnTo>
              <a:lnTo>
                <a:pt x="172481" y="2520881"/>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8D3F521-2E92-4D0C-AEDF-C5299BF78836}">
      <dsp:nvSpPr>
        <dsp:cNvPr id="0" name=""/>
        <dsp:cNvSpPr/>
      </dsp:nvSpPr>
      <dsp:spPr>
        <a:xfrm>
          <a:off x="345575" y="2846139"/>
          <a:ext cx="4147879" cy="431997"/>
        </a:xfrm>
        <a:prstGeom prst="roundRect">
          <a:avLst>
            <a:gd name="adj" fmla="val 10000"/>
          </a:avLst>
        </a:prstGeom>
        <a:solidFill>
          <a:schemeClr val="lt1">
            <a:alpha val="90000"/>
            <a:hueOff val="0"/>
            <a:satOff val="0"/>
            <a:lumOff val="0"/>
            <a:alphaOff val="0"/>
          </a:schemeClr>
        </a:solidFill>
        <a:ln w="25400" cap="flat" cmpd="sng" algn="ctr">
          <a:solidFill>
            <a:schemeClr val="accent2">
              <a:hueOff val="-183032"/>
              <a:satOff val="-25139"/>
              <a:lumOff val="4344"/>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b="0" kern="1200" dirty="0">
              <a:latin typeface="Calibri" panose="020F0502020204030204" pitchFamily="34" charset="0"/>
              <a:cs typeface="Calibri" panose="020F0502020204030204" pitchFamily="34" charset="0"/>
            </a:rPr>
            <a:t>5. </a:t>
          </a:r>
          <a:r>
            <a:rPr lang="en-US" sz="1800" b="0" kern="1200" dirty="0" err="1">
              <a:latin typeface="Calibri" panose="020F0502020204030204" pitchFamily="34" charset="0"/>
              <a:cs typeface="Calibri" panose="020F0502020204030204" pitchFamily="34" charset="0"/>
            </a:rPr>
            <a:t>Trình</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độ</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phát</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triển</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của</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doanh</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nghiệp</a:t>
          </a:r>
          <a:endParaRPr lang="en-US" sz="1800" b="0" kern="1200" dirty="0">
            <a:latin typeface="Calibri" panose="020F0502020204030204" pitchFamily="34" charset="0"/>
            <a:cs typeface="Calibri" panose="020F0502020204030204" pitchFamily="34" charset="0"/>
          </a:endParaRPr>
        </a:p>
      </dsp:txBody>
      <dsp:txXfrm>
        <a:off x="358228" y="2858792"/>
        <a:ext cx="4122573" cy="406691"/>
      </dsp:txXfrm>
    </dsp:sp>
    <dsp:sp modelId="{BAC66704-F4C9-4154-89F6-51227E56E455}">
      <dsp:nvSpPr>
        <dsp:cNvPr id="0" name=""/>
        <dsp:cNvSpPr/>
      </dsp:nvSpPr>
      <dsp:spPr>
        <a:xfrm>
          <a:off x="173094" y="541256"/>
          <a:ext cx="172481" cy="3066700"/>
        </a:xfrm>
        <a:custGeom>
          <a:avLst/>
          <a:gdLst/>
          <a:ahLst/>
          <a:cxnLst/>
          <a:rect l="0" t="0" r="0" b="0"/>
          <a:pathLst>
            <a:path>
              <a:moveTo>
                <a:pt x="0" y="0"/>
              </a:moveTo>
              <a:lnTo>
                <a:pt x="0" y="3066700"/>
              </a:lnTo>
              <a:lnTo>
                <a:pt x="172481" y="306670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E0C9004-9CCE-40E0-B081-7B0667A88439}">
      <dsp:nvSpPr>
        <dsp:cNvPr id="0" name=""/>
        <dsp:cNvSpPr/>
      </dsp:nvSpPr>
      <dsp:spPr>
        <a:xfrm>
          <a:off x="345575" y="3391957"/>
          <a:ext cx="4147879" cy="431997"/>
        </a:xfrm>
        <a:prstGeom prst="roundRect">
          <a:avLst>
            <a:gd name="adj" fmla="val 10000"/>
          </a:avLst>
        </a:prstGeom>
        <a:solidFill>
          <a:srgbClr val="92D050">
            <a:alpha val="90000"/>
          </a:srgbClr>
        </a:solidFill>
        <a:ln w="25400" cap="flat" cmpd="sng" algn="ctr">
          <a:solidFill>
            <a:schemeClr val="accent2">
              <a:hueOff val="-228790"/>
              <a:satOff val="-31424"/>
              <a:lumOff val="543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b="0" kern="1200" dirty="0">
              <a:latin typeface="Calibri" panose="020F0502020204030204" pitchFamily="34" charset="0"/>
              <a:cs typeface="Calibri" panose="020F0502020204030204" pitchFamily="34" charset="0"/>
            </a:rPr>
            <a:t>6. </a:t>
          </a:r>
          <a:r>
            <a:rPr lang="en-US" sz="1800" b="0" kern="1200" dirty="0" err="1">
              <a:latin typeface="Calibri" panose="020F0502020204030204" pitchFamily="34" charset="0"/>
              <a:cs typeface="Calibri" panose="020F0502020204030204" pitchFamily="34" charset="0"/>
            </a:rPr>
            <a:t>Sản</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phẩm</a:t>
          </a:r>
          <a:r>
            <a:rPr lang="en-US" sz="1800" b="0" kern="1200" dirty="0">
              <a:latin typeface="Calibri" panose="020F0502020204030204" pitchFamily="34" charset="0"/>
              <a:cs typeface="Calibri" panose="020F0502020204030204" pitchFamily="34" charset="0"/>
            </a:rPr>
            <a:t> tri </a:t>
          </a:r>
          <a:r>
            <a:rPr lang="en-US" sz="1800" b="0" kern="1200" dirty="0" err="1">
              <a:latin typeface="Calibri" panose="020F0502020204030204" pitchFamily="34" charset="0"/>
              <a:cs typeface="Calibri" panose="020F0502020204030204" pitchFamily="34" charset="0"/>
            </a:rPr>
            <a:t>thức</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và</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công</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nghệ</a:t>
          </a:r>
          <a:endParaRPr lang="en-US" sz="1800" b="0" kern="1200" dirty="0">
            <a:latin typeface="Calibri" panose="020F0502020204030204" pitchFamily="34" charset="0"/>
            <a:cs typeface="Calibri" panose="020F0502020204030204" pitchFamily="34" charset="0"/>
          </a:endParaRPr>
        </a:p>
      </dsp:txBody>
      <dsp:txXfrm>
        <a:off x="358228" y="3404610"/>
        <a:ext cx="4122573" cy="406691"/>
      </dsp:txXfrm>
    </dsp:sp>
    <dsp:sp modelId="{DC9A2861-D5A0-493D-9E27-4B7025A1EF01}">
      <dsp:nvSpPr>
        <dsp:cNvPr id="0" name=""/>
        <dsp:cNvSpPr/>
      </dsp:nvSpPr>
      <dsp:spPr>
        <a:xfrm>
          <a:off x="173094" y="541256"/>
          <a:ext cx="172481" cy="3612518"/>
        </a:xfrm>
        <a:custGeom>
          <a:avLst/>
          <a:gdLst/>
          <a:ahLst/>
          <a:cxnLst/>
          <a:rect l="0" t="0" r="0" b="0"/>
          <a:pathLst>
            <a:path>
              <a:moveTo>
                <a:pt x="0" y="0"/>
              </a:moveTo>
              <a:lnTo>
                <a:pt x="0" y="3612518"/>
              </a:lnTo>
              <a:lnTo>
                <a:pt x="172481" y="3612518"/>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2B61A07-46C1-4A48-8E64-32E6FFDC3BB2}">
      <dsp:nvSpPr>
        <dsp:cNvPr id="0" name=""/>
        <dsp:cNvSpPr/>
      </dsp:nvSpPr>
      <dsp:spPr>
        <a:xfrm>
          <a:off x="345575" y="3937776"/>
          <a:ext cx="4147879" cy="431997"/>
        </a:xfrm>
        <a:prstGeom prst="roundRect">
          <a:avLst>
            <a:gd name="adj" fmla="val 10000"/>
          </a:avLst>
        </a:prstGeom>
        <a:solidFill>
          <a:srgbClr val="92D050">
            <a:alpha val="90000"/>
          </a:srgbClr>
        </a:solidFill>
        <a:ln w="25400" cap="flat" cmpd="sng" algn="ctr">
          <a:solidFill>
            <a:schemeClr val="accent2">
              <a:hueOff val="-274548"/>
              <a:satOff val="-37709"/>
              <a:lumOff val="651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b="0" kern="1200" dirty="0">
              <a:latin typeface="Calibri" panose="020F0502020204030204" pitchFamily="34" charset="0"/>
              <a:cs typeface="Calibri" panose="020F0502020204030204" pitchFamily="34" charset="0"/>
            </a:rPr>
            <a:t>7. </a:t>
          </a:r>
          <a:r>
            <a:rPr lang="en-US" sz="1800" b="0" kern="1200" dirty="0" err="1">
              <a:latin typeface="Calibri" panose="020F0502020204030204" pitchFamily="34" charset="0"/>
              <a:cs typeface="Calibri" panose="020F0502020204030204" pitchFamily="34" charset="0"/>
            </a:rPr>
            <a:t>Sản</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phẩm</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sáng</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tạo</a:t>
          </a:r>
          <a:endParaRPr lang="en-US" sz="1800" b="0" kern="1200" dirty="0">
            <a:latin typeface="Calibri" panose="020F0502020204030204" pitchFamily="34" charset="0"/>
            <a:cs typeface="Calibri" panose="020F0502020204030204" pitchFamily="34" charset="0"/>
          </a:endParaRPr>
        </a:p>
      </dsp:txBody>
      <dsp:txXfrm>
        <a:off x="358228" y="3950429"/>
        <a:ext cx="4122573" cy="406691"/>
      </dsp:txXfrm>
    </dsp:sp>
    <dsp:sp modelId="{09E00E9F-2E25-4B47-8780-B8A6CE68D576}">
      <dsp:nvSpPr>
        <dsp:cNvPr id="0" name=""/>
        <dsp:cNvSpPr/>
      </dsp:nvSpPr>
      <dsp:spPr>
        <a:xfrm>
          <a:off x="4376133" y="85975"/>
          <a:ext cx="1724813" cy="455281"/>
        </a:xfrm>
        <a:prstGeom prst="roundRect">
          <a:avLst>
            <a:gd name="adj" fmla="val 10000"/>
          </a:avLst>
        </a:prstGeom>
        <a:solidFill>
          <a:schemeClr val="accent2">
            <a:hueOff val="-594855"/>
            <a:satOff val="-81702"/>
            <a:lumOff val="1411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5400" rIns="38100" bIns="25400" numCol="1" spcCol="1270" anchor="ctr" anchorCtr="0">
          <a:noAutofit/>
        </a:bodyPr>
        <a:lstStyle/>
        <a:p>
          <a:pPr marL="0" lvl="0" indent="0" algn="ctr" defTabSz="889000">
            <a:lnSpc>
              <a:spcPct val="90000"/>
            </a:lnSpc>
            <a:spcBef>
              <a:spcPct val="0"/>
            </a:spcBef>
            <a:spcAft>
              <a:spcPct val="35000"/>
            </a:spcAft>
            <a:buNone/>
          </a:pPr>
          <a:r>
            <a:rPr lang="en-US" sz="2000" b="1" kern="1200" dirty="0">
              <a:latin typeface="Calibri" panose="020F0502020204030204" pitchFamily="34" charset="0"/>
              <a:cs typeface="Calibri" panose="020F0502020204030204" pitchFamily="34" charset="0"/>
            </a:rPr>
            <a:t>PII</a:t>
          </a:r>
        </a:p>
      </dsp:txBody>
      <dsp:txXfrm>
        <a:off x="4389468" y="99310"/>
        <a:ext cx="1698143" cy="428611"/>
      </dsp:txXfrm>
    </dsp:sp>
    <dsp:sp modelId="{D3839FFF-F95B-4951-A233-0ABED181EE70}">
      <dsp:nvSpPr>
        <dsp:cNvPr id="0" name=""/>
        <dsp:cNvSpPr/>
      </dsp:nvSpPr>
      <dsp:spPr>
        <a:xfrm>
          <a:off x="4548614" y="541256"/>
          <a:ext cx="172481" cy="329819"/>
        </a:xfrm>
        <a:custGeom>
          <a:avLst/>
          <a:gdLst/>
          <a:ahLst/>
          <a:cxnLst/>
          <a:rect l="0" t="0" r="0" b="0"/>
          <a:pathLst>
            <a:path>
              <a:moveTo>
                <a:pt x="0" y="0"/>
              </a:moveTo>
              <a:lnTo>
                <a:pt x="0" y="329819"/>
              </a:lnTo>
              <a:lnTo>
                <a:pt x="172481" y="329819"/>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F1F1796-1F1C-4B93-B108-ED14E137D655}">
      <dsp:nvSpPr>
        <dsp:cNvPr id="0" name=""/>
        <dsp:cNvSpPr/>
      </dsp:nvSpPr>
      <dsp:spPr>
        <a:xfrm>
          <a:off x="4721096" y="655077"/>
          <a:ext cx="4147879" cy="431997"/>
        </a:xfrm>
        <a:prstGeom prst="roundRect">
          <a:avLst>
            <a:gd name="adj" fmla="val 10000"/>
          </a:avLst>
        </a:prstGeom>
        <a:solidFill>
          <a:schemeClr val="lt1">
            <a:alpha val="90000"/>
            <a:hueOff val="0"/>
            <a:satOff val="0"/>
            <a:lumOff val="0"/>
            <a:alphaOff val="0"/>
          </a:schemeClr>
        </a:solidFill>
        <a:ln w="25400" cap="flat" cmpd="sng" algn="ctr">
          <a:solidFill>
            <a:schemeClr val="accent2">
              <a:hueOff val="-320306"/>
              <a:satOff val="-43993"/>
              <a:lumOff val="7601"/>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b="0" kern="1200" dirty="0">
              <a:latin typeface="Calibri" panose="020F0502020204030204" pitchFamily="34" charset="0"/>
              <a:cs typeface="Calibri" panose="020F0502020204030204" pitchFamily="34" charset="0"/>
            </a:rPr>
            <a:t>1. </a:t>
          </a:r>
          <a:r>
            <a:rPr lang="en-US" sz="1800" b="0" kern="1200" dirty="0" err="1">
              <a:latin typeface="Calibri" panose="020F0502020204030204" pitchFamily="34" charset="0"/>
              <a:cs typeface="Calibri" panose="020F0502020204030204" pitchFamily="34" charset="0"/>
            </a:rPr>
            <a:t>Thể</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chế</a:t>
          </a:r>
          <a:endParaRPr lang="en-US" sz="1800" b="0" kern="1200" dirty="0">
            <a:latin typeface="Calibri" panose="020F0502020204030204" pitchFamily="34" charset="0"/>
            <a:cs typeface="Calibri" panose="020F0502020204030204" pitchFamily="34" charset="0"/>
          </a:endParaRPr>
        </a:p>
      </dsp:txBody>
      <dsp:txXfrm>
        <a:off x="4733749" y="667730"/>
        <a:ext cx="4122573" cy="406691"/>
      </dsp:txXfrm>
    </dsp:sp>
    <dsp:sp modelId="{E190CA14-33C9-4B7B-81FF-E21B2D63E0F2}">
      <dsp:nvSpPr>
        <dsp:cNvPr id="0" name=""/>
        <dsp:cNvSpPr/>
      </dsp:nvSpPr>
      <dsp:spPr>
        <a:xfrm>
          <a:off x="4548614" y="541256"/>
          <a:ext cx="172481" cy="875637"/>
        </a:xfrm>
        <a:custGeom>
          <a:avLst/>
          <a:gdLst/>
          <a:ahLst/>
          <a:cxnLst/>
          <a:rect l="0" t="0" r="0" b="0"/>
          <a:pathLst>
            <a:path>
              <a:moveTo>
                <a:pt x="0" y="0"/>
              </a:moveTo>
              <a:lnTo>
                <a:pt x="0" y="875637"/>
              </a:lnTo>
              <a:lnTo>
                <a:pt x="172481" y="875637"/>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6DF0156-1710-43C1-858B-43518B056586}">
      <dsp:nvSpPr>
        <dsp:cNvPr id="0" name=""/>
        <dsp:cNvSpPr/>
      </dsp:nvSpPr>
      <dsp:spPr>
        <a:xfrm>
          <a:off x="4721096" y="1200895"/>
          <a:ext cx="4147879" cy="431997"/>
        </a:xfrm>
        <a:prstGeom prst="roundRect">
          <a:avLst>
            <a:gd name="adj" fmla="val 10000"/>
          </a:avLst>
        </a:prstGeom>
        <a:solidFill>
          <a:schemeClr val="lt1">
            <a:alpha val="90000"/>
            <a:hueOff val="0"/>
            <a:satOff val="0"/>
            <a:lumOff val="0"/>
            <a:alphaOff val="0"/>
          </a:schemeClr>
        </a:solidFill>
        <a:ln w="25400" cap="flat" cmpd="sng" algn="ctr">
          <a:solidFill>
            <a:schemeClr val="accent2">
              <a:hueOff val="-366064"/>
              <a:satOff val="-50278"/>
              <a:lumOff val="8687"/>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b="0" kern="1200" dirty="0">
              <a:latin typeface="Calibri" panose="020F0502020204030204" pitchFamily="34" charset="0"/>
              <a:cs typeface="Calibri" panose="020F0502020204030204" pitchFamily="34" charset="0"/>
            </a:rPr>
            <a:t>2. </a:t>
          </a:r>
          <a:r>
            <a:rPr lang="en-US" sz="1800" b="0" kern="1200" dirty="0" err="1">
              <a:latin typeface="Calibri" panose="020F0502020204030204" pitchFamily="34" charset="0"/>
              <a:cs typeface="Calibri" panose="020F0502020204030204" pitchFamily="34" charset="0"/>
            </a:rPr>
            <a:t>Vốn</a:t>
          </a:r>
          <a:r>
            <a:rPr lang="en-US" sz="1800" b="0" kern="1200" dirty="0">
              <a:latin typeface="Calibri" panose="020F0502020204030204" pitchFamily="34" charset="0"/>
              <a:cs typeface="Calibri" panose="020F0502020204030204" pitchFamily="34" charset="0"/>
            </a:rPr>
            <a:t> con </a:t>
          </a:r>
          <a:r>
            <a:rPr lang="en-US" sz="1800" b="0" kern="1200" dirty="0" err="1">
              <a:latin typeface="Calibri" panose="020F0502020204030204" pitchFamily="34" charset="0"/>
              <a:cs typeface="Calibri" panose="020F0502020204030204" pitchFamily="34" charset="0"/>
            </a:rPr>
            <a:t>người</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và</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nghiên</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cứu</a:t>
          </a:r>
          <a:endParaRPr lang="en-US" sz="1800" b="0" kern="1200" dirty="0">
            <a:latin typeface="Calibri" panose="020F0502020204030204" pitchFamily="34" charset="0"/>
            <a:cs typeface="Calibri" panose="020F0502020204030204" pitchFamily="34" charset="0"/>
          </a:endParaRPr>
        </a:p>
      </dsp:txBody>
      <dsp:txXfrm>
        <a:off x="4733749" y="1213548"/>
        <a:ext cx="4122573" cy="406691"/>
      </dsp:txXfrm>
    </dsp:sp>
    <dsp:sp modelId="{B0DC1890-C459-4300-B8FF-3C9FCEC2507C}">
      <dsp:nvSpPr>
        <dsp:cNvPr id="0" name=""/>
        <dsp:cNvSpPr/>
      </dsp:nvSpPr>
      <dsp:spPr>
        <a:xfrm>
          <a:off x="4548614" y="541256"/>
          <a:ext cx="172481" cy="1421455"/>
        </a:xfrm>
        <a:custGeom>
          <a:avLst/>
          <a:gdLst/>
          <a:ahLst/>
          <a:cxnLst/>
          <a:rect l="0" t="0" r="0" b="0"/>
          <a:pathLst>
            <a:path>
              <a:moveTo>
                <a:pt x="0" y="0"/>
              </a:moveTo>
              <a:lnTo>
                <a:pt x="0" y="1421455"/>
              </a:lnTo>
              <a:lnTo>
                <a:pt x="172481" y="1421455"/>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5B64FCD-4983-46EF-89DD-FAE6280E3B00}">
      <dsp:nvSpPr>
        <dsp:cNvPr id="0" name=""/>
        <dsp:cNvSpPr/>
      </dsp:nvSpPr>
      <dsp:spPr>
        <a:xfrm>
          <a:off x="4721096" y="1746713"/>
          <a:ext cx="4147879" cy="431997"/>
        </a:xfrm>
        <a:prstGeom prst="roundRect">
          <a:avLst>
            <a:gd name="adj" fmla="val 10000"/>
          </a:avLst>
        </a:prstGeom>
        <a:solidFill>
          <a:schemeClr val="lt1">
            <a:alpha val="90000"/>
            <a:hueOff val="0"/>
            <a:satOff val="0"/>
            <a:lumOff val="0"/>
            <a:alphaOff val="0"/>
          </a:schemeClr>
        </a:solidFill>
        <a:ln w="25400" cap="flat" cmpd="sng" algn="ctr">
          <a:solidFill>
            <a:schemeClr val="accent2">
              <a:hueOff val="-411823"/>
              <a:satOff val="-56563"/>
              <a:lumOff val="977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b="0" kern="1200" dirty="0">
              <a:latin typeface="Calibri" panose="020F0502020204030204" pitchFamily="34" charset="0"/>
              <a:cs typeface="Calibri" panose="020F0502020204030204" pitchFamily="34" charset="0"/>
            </a:rPr>
            <a:t>3. </a:t>
          </a:r>
          <a:r>
            <a:rPr lang="en-US" sz="1800" b="0" kern="1200" dirty="0" err="1">
              <a:latin typeface="Calibri" panose="020F0502020204030204" pitchFamily="34" charset="0"/>
              <a:cs typeface="Calibri" panose="020F0502020204030204" pitchFamily="34" charset="0"/>
            </a:rPr>
            <a:t>Cơ</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sở</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hạ</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tầng</a:t>
          </a:r>
          <a:endParaRPr lang="en-US" sz="1800" b="0" kern="1200" dirty="0">
            <a:latin typeface="Calibri" panose="020F0502020204030204" pitchFamily="34" charset="0"/>
            <a:cs typeface="Calibri" panose="020F0502020204030204" pitchFamily="34" charset="0"/>
          </a:endParaRPr>
        </a:p>
      </dsp:txBody>
      <dsp:txXfrm>
        <a:off x="4733749" y="1759366"/>
        <a:ext cx="4122573" cy="406691"/>
      </dsp:txXfrm>
    </dsp:sp>
    <dsp:sp modelId="{31B70B89-BBD4-4741-87BB-F7B74794B2B6}">
      <dsp:nvSpPr>
        <dsp:cNvPr id="0" name=""/>
        <dsp:cNvSpPr/>
      </dsp:nvSpPr>
      <dsp:spPr>
        <a:xfrm>
          <a:off x="4548614" y="541256"/>
          <a:ext cx="172481" cy="1967273"/>
        </a:xfrm>
        <a:custGeom>
          <a:avLst/>
          <a:gdLst/>
          <a:ahLst/>
          <a:cxnLst/>
          <a:rect l="0" t="0" r="0" b="0"/>
          <a:pathLst>
            <a:path>
              <a:moveTo>
                <a:pt x="0" y="0"/>
              </a:moveTo>
              <a:lnTo>
                <a:pt x="0" y="1967273"/>
              </a:lnTo>
              <a:lnTo>
                <a:pt x="172481" y="1967273"/>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C628E57-DDC1-4154-9F48-EA029412905A}">
      <dsp:nvSpPr>
        <dsp:cNvPr id="0" name=""/>
        <dsp:cNvSpPr/>
      </dsp:nvSpPr>
      <dsp:spPr>
        <a:xfrm>
          <a:off x="4721096" y="2292531"/>
          <a:ext cx="4147879" cy="431997"/>
        </a:xfrm>
        <a:prstGeom prst="roundRect">
          <a:avLst>
            <a:gd name="adj" fmla="val 10000"/>
          </a:avLst>
        </a:prstGeom>
        <a:solidFill>
          <a:schemeClr val="lt1">
            <a:alpha val="90000"/>
            <a:hueOff val="0"/>
            <a:satOff val="0"/>
            <a:lumOff val="0"/>
            <a:alphaOff val="0"/>
          </a:schemeClr>
        </a:solidFill>
        <a:ln w="25400" cap="flat" cmpd="sng" algn="ctr">
          <a:solidFill>
            <a:schemeClr val="accent2">
              <a:hueOff val="-457581"/>
              <a:satOff val="-62848"/>
              <a:lumOff val="1085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b="0" kern="1200" dirty="0">
              <a:latin typeface="Calibri" panose="020F0502020204030204" pitchFamily="34" charset="0"/>
              <a:cs typeface="Calibri" panose="020F0502020204030204" pitchFamily="34" charset="0"/>
            </a:rPr>
            <a:t>4. </a:t>
          </a:r>
          <a:r>
            <a:rPr lang="en-US" sz="1800" b="0" kern="1200" dirty="0" err="1">
              <a:latin typeface="Calibri" panose="020F0502020204030204" pitchFamily="34" charset="0"/>
              <a:cs typeface="Calibri" panose="020F0502020204030204" pitchFamily="34" charset="0"/>
            </a:rPr>
            <a:t>Trình</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độ</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phát</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triển</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của</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thị</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trường</a:t>
          </a:r>
          <a:endParaRPr lang="en-US" sz="1800" b="0" kern="1200" dirty="0">
            <a:latin typeface="Calibri" panose="020F0502020204030204" pitchFamily="34" charset="0"/>
            <a:cs typeface="Calibri" panose="020F0502020204030204" pitchFamily="34" charset="0"/>
          </a:endParaRPr>
        </a:p>
      </dsp:txBody>
      <dsp:txXfrm>
        <a:off x="4733749" y="2305184"/>
        <a:ext cx="4122573" cy="406691"/>
      </dsp:txXfrm>
    </dsp:sp>
    <dsp:sp modelId="{857CDE3F-51FE-4ED0-BC1B-96A03BB38690}">
      <dsp:nvSpPr>
        <dsp:cNvPr id="0" name=""/>
        <dsp:cNvSpPr/>
      </dsp:nvSpPr>
      <dsp:spPr>
        <a:xfrm>
          <a:off x="4548614" y="541256"/>
          <a:ext cx="172481" cy="2513092"/>
        </a:xfrm>
        <a:custGeom>
          <a:avLst/>
          <a:gdLst/>
          <a:ahLst/>
          <a:cxnLst/>
          <a:rect l="0" t="0" r="0" b="0"/>
          <a:pathLst>
            <a:path>
              <a:moveTo>
                <a:pt x="0" y="0"/>
              </a:moveTo>
              <a:lnTo>
                <a:pt x="0" y="2513092"/>
              </a:lnTo>
              <a:lnTo>
                <a:pt x="172481" y="2513092"/>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30E615A-DA8B-4A42-A9C2-18A70A8F1F85}">
      <dsp:nvSpPr>
        <dsp:cNvPr id="0" name=""/>
        <dsp:cNvSpPr/>
      </dsp:nvSpPr>
      <dsp:spPr>
        <a:xfrm>
          <a:off x="4721096" y="2838349"/>
          <a:ext cx="4147879" cy="431997"/>
        </a:xfrm>
        <a:prstGeom prst="roundRect">
          <a:avLst>
            <a:gd name="adj" fmla="val 10000"/>
          </a:avLst>
        </a:prstGeom>
        <a:solidFill>
          <a:schemeClr val="lt1">
            <a:alpha val="90000"/>
            <a:hueOff val="0"/>
            <a:satOff val="0"/>
            <a:lumOff val="0"/>
            <a:alphaOff val="0"/>
          </a:schemeClr>
        </a:solidFill>
        <a:ln w="25400" cap="flat" cmpd="sng" algn="ctr">
          <a:solidFill>
            <a:schemeClr val="accent2">
              <a:hueOff val="-503339"/>
              <a:satOff val="-69132"/>
              <a:lumOff val="1194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b="0" kern="1200" dirty="0">
              <a:latin typeface="Calibri" panose="020F0502020204030204" pitchFamily="34" charset="0"/>
              <a:cs typeface="Calibri" panose="020F0502020204030204" pitchFamily="34" charset="0"/>
            </a:rPr>
            <a:t>5. </a:t>
          </a:r>
          <a:r>
            <a:rPr lang="en-US" sz="1800" b="0" kern="1200" dirty="0" err="1">
              <a:latin typeface="Calibri" panose="020F0502020204030204" pitchFamily="34" charset="0"/>
              <a:cs typeface="Calibri" panose="020F0502020204030204" pitchFamily="34" charset="0"/>
            </a:rPr>
            <a:t>Trình</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độ</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phát</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triển</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của</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doanh</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nghiệp</a:t>
          </a:r>
          <a:endParaRPr lang="en-US" sz="1800" b="0" kern="1200" dirty="0">
            <a:latin typeface="Calibri" panose="020F0502020204030204" pitchFamily="34" charset="0"/>
            <a:cs typeface="Calibri" panose="020F0502020204030204" pitchFamily="34" charset="0"/>
          </a:endParaRPr>
        </a:p>
      </dsp:txBody>
      <dsp:txXfrm>
        <a:off x="4733749" y="2851002"/>
        <a:ext cx="4122573" cy="406691"/>
      </dsp:txXfrm>
    </dsp:sp>
    <dsp:sp modelId="{B6A5E349-BD28-4FC6-BA01-F18A4CCE3C51}">
      <dsp:nvSpPr>
        <dsp:cNvPr id="0" name=""/>
        <dsp:cNvSpPr/>
      </dsp:nvSpPr>
      <dsp:spPr>
        <a:xfrm>
          <a:off x="4548614" y="541256"/>
          <a:ext cx="172481" cy="3066700"/>
        </a:xfrm>
        <a:custGeom>
          <a:avLst/>
          <a:gdLst/>
          <a:ahLst/>
          <a:cxnLst/>
          <a:rect l="0" t="0" r="0" b="0"/>
          <a:pathLst>
            <a:path>
              <a:moveTo>
                <a:pt x="0" y="0"/>
              </a:moveTo>
              <a:lnTo>
                <a:pt x="0" y="3066700"/>
              </a:lnTo>
              <a:lnTo>
                <a:pt x="172481" y="306670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2DCBF76-8285-4C24-BA00-78B47E40E242}">
      <dsp:nvSpPr>
        <dsp:cNvPr id="0" name=""/>
        <dsp:cNvSpPr/>
      </dsp:nvSpPr>
      <dsp:spPr>
        <a:xfrm>
          <a:off x="4721096" y="3391957"/>
          <a:ext cx="4147879" cy="431997"/>
        </a:xfrm>
        <a:prstGeom prst="roundRect">
          <a:avLst>
            <a:gd name="adj" fmla="val 10000"/>
          </a:avLst>
        </a:prstGeom>
        <a:solidFill>
          <a:srgbClr val="92D050">
            <a:alpha val="90000"/>
          </a:srgbClr>
        </a:solidFill>
        <a:ln w="25400" cap="flat" cmpd="sng" algn="ctr">
          <a:solidFill>
            <a:schemeClr val="accent2">
              <a:hueOff val="-549097"/>
              <a:satOff val="-75417"/>
              <a:lumOff val="13031"/>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b="0" kern="1200" dirty="0">
              <a:latin typeface="Calibri" panose="020F0502020204030204" pitchFamily="34" charset="0"/>
              <a:cs typeface="Calibri" panose="020F0502020204030204" pitchFamily="34" charset="0"/>
            </a:rPr>
            <a:t>6. </a:t>
          </a:r>
          <a:r>
            <a:rPr lang="en-US" sz="1800" b="0" kern="1200" dirty="0" err="1">
              <a:latin typeface="Calibri" panose="020F0502020204030204" pitchFamily="34" charset="0"/>
              <a:cs typeface="Calibri" panose="020F0502020204030204" pitchFamily="34" charset="0"/>
            </a:rPr>
            <a:t>Sản</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phẩm</a:t>
          </a:r>
          <a:r>
            <a:rPr lang="en-US" sz="1800" b="0" kern="1200" dirty="0">
              <a:latin typeface="Calibri" panose="020F0502020204030204" pitchFamily="34" charset="0"/>
              <a:cs typeface="Calibri" panose="020F0502020204030204" pitchFamily="34" charset="0"/>
            </a:rPr>
            <a:t> tri </a:t>
          </a:r>
          <a:r>
            <a:rPr lang="en-US" sz="1800" b="0" kern="1200" dirty="0" err="1">
              <a:latin typeface="Calibri" panose="020F0502020204030204" pitchFamily="34" charset="0"/>
              <a:cs typeface="Calibri" panose="020F0502020204030204" pitchFamily="34" charset="0"/>
            </a:rPr>
            <a:t>thức</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sáng</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tạo</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và</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công</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nghệ</a:t>
          </a:r>
          <a:endParaRPr lang="en-US" sz="1800" b="0" kern="1200" dirty="0">
            <a:latin typeface="Calibri" panose="020F0502020204030204" pitchFamily="34" charset="0"/>
            <a:cs typeface="Calibri" panose="020F0502020204030204" pitchFamily="34" charset="0"/>
          </a:endParaRPr>
        </a:p>
      </dsp:txBody>
      <dsp:txXfrm>
        <a:off x="4733749" y="3404610"/>
        <a:ext cx="4122573" cy="406691"/>
      </dsp:txXfrm>
    </dsp:sp>
    <dsp:sp modelId="{547CC633-5F4C-4B2C-BBB7-7A29C4C2B002}">
      <dsp:nvSpPr>
        <dsp:cNvPr id="0" name=""/>
        <dsp:cNvSpPr/>
      </dsp:nvSpPr>
      <dsp:spPr>
        <a:xfrm>
          <a:off x="4548614" y="541256"/>
          <a:ext cx="172481" cy="3612518"/>
        </a:xfrm>
        <a:custGeom>
          <a:avLst/>
          <a:gdLst/>
          <a:ahLst/>
          <a:cxnLst/>
          <a:rect l="0" t="0" r="0" b="0"/>
          <a:pathLst>
            <a:path>
              <a:moveTo>
                <a:pt x="0" y="0"/>
              </a:moveTo>
              <a:lnTo>
                <a:pt x="0" y="3612518"/>
              </a:lnTo>
              <a:lnTo>
                <a:pt x="172481" y="3612518"/>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7D20AC9-B33F-4117-BBF7-55EBF22114C0}">
      <dsp:nvSpPr>
        <dsp:cNvPr id="0" name=""/>
        <dsp:cNvSpPr/>
      </dsp:nvSpPr>
      <dsp:spPr>
        <a:xfrm>
          <a:off x="4721096" y="3937776"/>
          <a:ext cx="4147879" cy="431997"/>
        </a:xfrm>
        <a:prstGeom prst="roundRect">
          <a:avLst>
            <a:gd name="adj" fmla="val 10000"/>
          </a:avLst>
        </a:prstGeom>
        <a:solidFill>
          <a:srgbClr val="92D050">
            <a:alpha val="90000"/>
          </a:srgbClr>
        </a:solidFill>
        <a:ln w="25400" cap="flat" cmpd="sng" algn="ctr">
          <a:solidFill>
            <a:schemeClr val="accent2">
              <a:hueOff val="-594855"/>
              <a:satOff val="-81702"/>
              <a:lumOff val="14117"/>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b="0" kern="1200" dirty="0">
              <a:latin typeface="Calibri" panose="020F0502020204030204" pitchFamily="34" charset="0"/>
              <a:cs typeface="Calibri" panose="020F0502020204030204" pitchFamily="34" charset="0"/>
            </a:rPr>
            <a:t>7. </a:t>
          </a:r>
          <a:r>
            <a:rPr lang="en-US" sz="1800" b="0" kern="1200" dirty="0" err="1">
              <a:latin typeface="Calibri" panose="020F0502020204030204" pitchFamily="34" charset="0"/>
              <a:cs typeface="Calibri" panose="020F0502020204030204" pitchFamily="34" charset="0"/>
            </a:rPr>
            <a:t>Tác</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động</a:t>
          </a:r>
          <a:endParaRPr lang="en-US" sz="1800" b="0" kern="1200" dirty="0">
            <a:latin typeface="Calibri" panose="020F0502020204030204" pitchFamily="34" charset="0"/>
            <a:cs typeface="Calibri" panose="020F0502020204030204" pitchFamily="34" charset="0"/>
          </a:endParaRPr>
        </a:p>
      </dsp:txBody>
      <dsp:txXfrm>
        <a:off x="4733749" y="3950429"/>
        <a:ext cx="4122573" cy="40669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7AD213-E2B2-4344-8AC6-B06F94B03300}">
      <dsp:nvSpPr>
        <dsp:cNvPr id="0" name=""/>
        <dsp:cNvSpPr/>
      </dsp:nvSpPr>
      <dsp:spPr>
        <a:xfrm>
          <a:off x="0" y="0"/>
          <a:ext cx="3482128" cy="3917373"/>
        </a:xfrm>
        <a:prstGeom prst="triangl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DA27DA9-CDC1-4838-876B-5C022B38D20F}">
      <dsp:nvSpPr>
        <dsp:cNvPr id="0" name=""/>
        <dsp:cNvSpPr/>
      </dsp:nvSpPr>
      <dsp:spPr>
        <a:xfrm>
          <a:off x="1741064" y="392119"/>
          <a:ext cx="2263383" cy="696251"/>
        </a:xfrm>
        <a:prstGeom prst="roundRect">
          <a:avLst/>
        </a:prstGeom>
        <a:solidFill>
          <a:schemeClr val="accent1">
            <a:lumMod val="20000"/>
            <a:lumOff val="80000"/>
            <a:alpha val="90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vi-VN" sz="1600" b="1" kern="1200" dirty="0"/>
            <a:t>Điều kiện tự nhiên và địa lý thuận lợi </a:t>
          </a:r>
        </a:p>
      </dsp:txBody>
      <dsp:txXfrm>
        <a:off x="1775052" y="426107"/>
        <a:ext cx="2195407" cy="628275"/>
      </dsp:txXfrm>
    </dsp:sp>
    <dsp:sp modelId="{243B6301-C1BE-49C8-9B0B-03980033315C}">
      <dsp:nvSpPr>
        <dsp:cNvPr id="0" name=""/>
        <dsp:cNvSpPr/>
      </dsp:nvSpPr>
      <dsp:spPr>
        <a:xfrm>
          <a:off x="1741064" y="1175403"/>
          <a:ext cx="2263383" cy="696251"/>
        </a:xfrm>
        <a:prstGeom prst="roundRect">
          <a:avLst/>
        </a:prstGeom>
        <a:solidFill>
          <a:schemeClr val="accent1">
            <a:lumMod val="20000"/>
            <a:lumOff val="80000"/>
            <a:alpha val="90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vi-VN" sz="1600" b="1" kern="1200" dirty="0"/>
            <a:t>Công nghiệp-xây dựng, dịch vụ chiếm tỷ trọng cao</a:t>
          </a:r>
        </a:p>
      </dsp:txBody>
      <dsp:txXfrm>
        <a:off x="1775052" y="1209391"/>
        <a:ext cx="2195407" cy="628275"/>
      </dsp:txXfrm>
    </dsp:sp>
    <dsp:sp modelId="{134AD280-B694-4BC9-9B72-7551D6DDA54B}">
      <dsp:nvSpPr>
        <dsp:cNvPr id="0" name=""/>
        <dsp:cNvSpPr/>
      </dsp:nvSpPr>
      <dsp:spPr>
        <a:xfrm>
          <a:off x="1741064" y="1958686"/>
          <a:ext cx="2263383" cy="696251"/>
        </a:xfrm>
        <a:prstGeom prst="roundRect">
          <a:avLst/>
        </a:prstGeom>
        <a:solidFill>
          <a:schemeClr val="accent1">
            <a:lumMod val="20000"/>
            <a:lumOff val="80000"/>
            <a:alpha val="90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vi-VN" sz="1600" b="1" kern="1200" dirty="0"/>
            <a:t>Tập trung nhiều khu công nghiệp, cơ sở hạ tầng phát triển</a:t>
          </a:r>
        </a:p>
      </dsp:txBody>
      <dsp:txXfrm>
        <a:off x="1775052" y="1992674"/>
        <a:ext cx="2195407" cy="628275"/>
      </dsp:txXfrm>
    </dsp:sp>
    <dsp:sp modelId="{862D68D0-F237-480D-B684-7C249639A865}">
      <dsp:nvSpPr>
        <dsp:cNvPr id="0" name=""/>
        <dsp:cNvSpPr/>
      </dsp:nvSpPr>
      <dsp:spPr>
        <a:xfrm>
          <a:off x="1741064" y="2741969"/>
          <a:ext cx="2263383" cy="696251"/>
        </a:xfrm>
        <a:prstGeom prst="roundRect">
          <a:avLst/>
        </a:prstGeom>
        <a:solidFill>
          <a:schemeClr val="accent1">
            <a:lumMod val="20000"/>
            <a:lumOff val="80000"/>
            <a:alpha val="90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vi-VN" sz="1600" b="1" kern="1200" dirty="0"/>
            <a:t>Hoạt động KH,CN&amp;ĐMST mạnh mẽ</a:t>
          </a:r>
        </a:p>
      </dsp:txBody>
      <dsp:txXfrm>
        <a:off x="1775052" y="2775957"/>
        <a:ext cx="2195407" cy="628275"/>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7AD213-E2B2-4344-8AC6-B06F94B03300}">
      <dsp:nvSpPr>
        <dsp:cNvPr id="0" name=""/>
        <dsp:cNvSpPr/>
      </dsp:nvSpPr>
      <dsp:spPr>
        <a:xfrm rot="10800000">
          <a:off x="0" y="0"/>
          <a:ext cx="3677477" cy="3917373"/>
        </a:xfrm>
        <a:prstGeom prst="triangle">
          <a:avLst/>
        </a:prstGeom>
        <a:solidFill>
          <a:schemeClr val="accent4">
            <a:lumMod val="75000"/>
          </a:schemeClr>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3DA27DA9-CDC1-4838-876B-5C022B38D20F}">
      <dsp:nvSpPr>
        <dsp:cNvPr id="0" name=""/>
        <dsp:cNvSpPr/>
      </dsp:nvSpPr>
      <dsp:spPr>
        <a:xfrm>
          <a:off x="1838738" y="392119"/>
          <a:ext cx="2390360" cy="696251"/>
        </a:xfrm>
        <a:prstGeom prst="roundRect">
          <a:avLst/>
        </a:prstGeom>
        <a:solidFill>
          <a:schemeClr val="accent5">
            <a:alpha val="90000"/>
          </a:schemeClr>
        </a:solidFill>
        <a:ln w="19050" cap="flat" cmpd="sng" algn="ctr">
          <a:solidFill>
            <a:schemeClr val="accent4">
              <a:lumMod val="5000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vi-VN" sz="1600" b="1" kern="1200" dirty="0"/>
            <a:t>Vị trí địa lý, điều kiện tự nhiên chưa thuận lợi </a:t>
          </a:r>
        </a:p>
      </dsp:txBody>
      <dsp:txXfrm>
        <a:off x="1872726" y="426107"/>
        <a:ext cx="2322384" cy="628275"/>
      </dsp:txXfrm>
    </dsp:sp>
    <dsp:sp modelId="{243B6301-C1BE-49C8-9B0B-03980033315C}">
      <dsp:nvSpPr>
        <dsp:cNvPr id="0" name=""/>
        <dsp:cNvSpPr/>
      </dsp:nvSpPr>
      <dsp:spPr>
        <a:xfrm>
          <a:off x="1838738" y="1175403"/>
          <a:ext cx="2390360" cy="696251"/>
        </a:xfrm>
        <a:prstGeom prst="roundRect">
          <a:avLst/>
        </a:prstGeom>
        <a:solidFill>
          <a:schemeClr val="accent5">
            <a:alpha val="90000"/>
          </a:schemeClr>
        </a:solidFill>
        <a:ln w="19050" cap="flat" cmpd="sng" algn="ctr">
          <a:solidFill>
            <a:schemeClr val="accent4">
              <a:lumMod val="5000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vi-VN" sz="1600" b="1" kern="1200" dirty="0"/>
            <a:t>Công nghiệp-xây dựng, dịch vụ chưa phát triển</a:t>
          </a:r>
        </a:p>
      </dsp:txBody>
      <dsp:txXfrm>
        <a:off x="1872726" y="1209391"/>
        <a:ext cx="2322384" cy="628275"/>
      </dsp:txXfrm>
    </dsp:sp>
    <dsp:sp modelId="{134AD280-B694-4BC9-9B72-7551D6DDA54B}">
      <dsp:nvSpPr>
        <dsp:cNvPr id="0" name=""/>
        <dsp:cNvSpPr/>
      </dsp:nvSpPr>
      <dsp:spPr>
        <a:xfrm>
          <a:off x="1838738" y="1958686"/>
          <a:ext cx="2390360" cy="696251"/>
        </a:xfrm>
        <a:prstGeom prst="roundRect">
          <a:avLst/>
        </a:prstGeom>
        <a:solidFill>
          <a:schemeClr val="accent5">
            <a:alpha val="90000"/>
          </a:schemeClr>
        </a:solidFill>
        <a:ln w="19050" cap="flat" cmpd="sng" algn="ctr">
          <a:solidFill>
            <a:schemeClr val="accent4">
              <a:lumMod val="5000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vi-VN" sz="1600" b="1" kern="1200" dirty="0"/>
            <a:t>Ít khu công nghiệp, cơ sở hạ tầng chưa phát triển</a:t>
          </a:r>
        </a:p>
      </dsp:txBody>
      <dsp:txXfrm>
        <a:off x="1872726" y="1992674"/>
        <a:ext cx="2322384" cy="628275"/>
      </dsp:txXfrm>
    </dsp:sp>
    <dsp:sp modelId="{862D68D0-F237-480D-B684-7C249639A865}">
      <dsp:nvSpPr>
        <dsp:cNvPr id="0" name=""/>
        <dsp:cNvSpPr/>
      </dsp:nvSpPr>
      <dsp:spPr>
        <a:xfrm>
          <a:off x="1838738" y="2741969"/>
          <a:ext cx="2390360" cy="696251"/>
        </a:xfrm>
        <a:prstGeom prst="roundRect">
          <a:avLst/>
        </a:prstGeom>
        <a:solidFill>
          <a:schemeClr val="accent5">
            <a:alpha val="90000"/>
          </a:schemeClr>
        </a:solidFill>
        <a:ln w="19050" cap="flat" cmpd="sng" algn="ctr">
          <a:solidFill>
            <a:schemeClr val="accent4">
              <a:lumMod val="5000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vi-VN" sz="1600" b="1" kern="1200" dirty="0"/>
            <a:t>Hoạt động KH,CN&amp;ĐMST còn hạn chế</a:t>
          </a:r>
        </a:p>
      </dsp:txBody>
      <dsp:txXfrm>
        <a:off x="1872726" y="2775957"/>
        <a:ext cx="2322384" cy="628275"/>
      </dsp:txXfrm>
    </dsp:sp>
  </dsp:spTree>
</dsp:drawing>
</file>

<file path=ppt/diagrams/layout1.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7.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0.59738</cdr:x>
      <cdr:y>0.68399</cdr:y>
    </cdr:from>
    <cdr:to>
      <cdr:x>1</cdr:x>
      <cdr:y>0.80366</cdr:y>
    </cdr:to>
    <cdr:sp macro="" textlink="">
      <cdr:nvSpPr>
        <cdr:cNvPr id="2" name="TextBox 5">
          <a:extLst xmlns:a="http://schemas.openxmlformats.org/drawingml/2006/main">
            <a:ext uri="{FF2B5EF4-FFF2-40B4-BE49-F238E27FC236}">
              <a16:creationId xmlns:a16="http://schemas.microsoft.com/office/drawing/2014/main" id="{20A87C0C-7585-530F-DE69-BF43EF546DEB}"/>
            </a:ext>
          </a:extLst>
        </cdr:cNvPr>
        <cdr:cNvSpPr txBox="1"/>
      </cdr:nvSpPr>
      <cdr:spPr>
        <a:xfrm xmlns:a="http://schemas.openxmlformats.org/drawingml/2006/main">
          <a:off x="2627175" y="3518109"/>
          <a:ext cx="1770654" cy="615523"/>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marR="0" lvl="0" algn="l" rtl="0">
            <a:lnSpc>
              <a:spcPct val="100000"/>
            </a:lnSpc>
            <a:spcBef>
              <a:spcPts val="0"/>
            </a:spcBef>
            <a:spcAft>
              <a:spcPts val="0"/>
            </a:spcAft>
            <a:defRPr/>
          </a:defPPr>
          <a:lvl1pPr marL="0" marR="0" lvl="0" indent="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L="2743200" marR="0" lvl="6" indent="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L="3200400" marR="0" lvl="7" indent="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L="3657600" marR="0" lvl="8" indent="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xmlns:a="http://schemas.openxmlformats.org/drawingml/2006/main">
          <a:r>
            <a:rPr lang="vi-VN" sz="1800" b="1" dirty="0">
              <a:solidFill>
                <a:srgbClr val="0070C0"/>
              </a:solidFill>
            </a:rPr>
            <a:t>PII 2024</a:t>
          </a:r>
        </a:p>
        <a:p xmlns:a="http://schemas.openxmlformats.org/drawingml/2006/main">
          <a:r>
            <a:rPr lang="en-US" sz="1600" b="1" dirty="0" err="1">
              <a:solidFill>
                <a:srgbClr val="0070C0"/>
              </a:solidFill>
            </a:rPr>
            <a:t>Quảng</a:t>
          </a:r>
          <a:r>
            <a:rPr lang="en-US" sz="1600" b="1" dirty="0">
              <a:solidFill>
                <a:srgbClr val="0070C0"/>
              </a:solidFill>
            </a:rPr>
            <a:t> Bình: 56</a:t>
          </a:r>
          <a:endParaRPr lang="vi-VN" sz="1800" b="1" dirty="0">
            <a:solidFill>
              <a:srgbClr val="0070C0"/>
            </a:solidFill>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0.57042</cdr:x>
      <cdr:y>0.71743</cdr:y>
    </cdr:from>
    <cdr:to>
      <cdr:x>0.92661</cdr:x>
      <cdr:y>0.8371</cdr:y>
    </cdr:to>
    <cdr:sp macro="" textlink="">
      <cdr:nvSpPr>
        <cdr:cNvPr id="2" name="TextBox 5">
          <a:extLst xmlns:a="http://schemas.openxmlformats.org/drawingml/2006/main">
            <a:ext uri="{FF2B5EF4-FFF2-40B4-BE49-F238E27FC236}">
              <a16:creationId xmlns:a16="http://schemas.microsoft.com/office/drawing/2014/main" id="{A3C262D2-CD85-32BA-1DD7-FE933762D535}"/>
            </a:ext>
          </a:extLst>
        </cdr:cNvPr>
        <cdr:cNvSpPr txBox="1"/>
      </cdr:nvSpPr>
      <cdr:spPr>
        <a:xfrm xmlns:a="http://schemas.openxmlformats.org/drawingml/2006/main">
          <a:off x="2707291" y="3690110"/>
          <a:ext cx="1690539" cy="615523"/>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xmlns:a="http://schemas.openxmlformats.org/drawingml/2006/main">
          <a:r>
            <a:rPr lang="vi-VN" sz="1800" b="1" dirty="0">
              <a:solidFill>
                <a:srgbClr val="0070C0"/>
              </a:solidFill>
            </a:rPr>
            <a:t>PII 2023</a:t>
          </a:r>
        </a:p>
        <a:p xmlns:a="http://schemas.openxmlformats.org/drawingml/2006/main">
          <a:r>
            <a:rPr lang="en-US" sz="1600" b="1" dirty="0">
              <a:solidFill>
                <a:srgbClr val="0070C0"/>
              </a:solidFill>
            </a:rPr>
            <a:t>Quảng Bình: </a:t>
          </a:r>
          <a:r>
            <a:rPr lang="en-US" sz="1600" b="1" dirty="0">
              <a:solidFill>
                <a:schemeClr val="accent1"/>
              </a:solidFill>
            </a:rPr>
            <a:t>51</a:t>
          </a:r>
          <a:endParaRPr lang="vi-VN" sz="1600" b="1" dirty="0">
            <a:solidFill>
              <a:schemeClr val="accent1"/>
            </a:solidFill>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42863" y="739775"/>
            <a:ext cx="6583362" cy="3703638"/>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66909" y="4689516"/>
            <a:ext cx="5335270" cy="4442697"/>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g35f391192_00:notes"/>
          <p:cNvSpPr>
            <a:spLocks noGrp="1" noRot="1" noChangeAspect="1"/>
          </p:cNvSpPr>
          <p:nvPr>
            <p:ph type="sldImg" idx="2"/>
          </p:nvPr>
        </p:nvSpPr>
        <p:spPr>
          <a:xfrm>
            <a:off x="42863" y="739775"/>
            <a:ext cx="6583362" cy="370363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 name="Google Shape;68;g35f391192_00:notes"/>
          <p:cNvSpPr txBox="1">
            <a:spLocks noGrp="1"/>
          </p:cNvSpPr>
          <p:nvPr>
            <p:ph type="body" idx="1"/>
          </p:nvPr>
        </p:nvSpPr>
        <p:spPr>
          <a:xfrm>
            <a:off x="666909" y="4689516"/>
            <a:ext cx="5335270" cy="444269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g35f391192_00:notes"/>
          <p:cNvSpPr>
            <a:spLocks noGrp="1" noRot="1" noChangeAspect="1"/>
          </p:cNvSpPr>
          <p:nvPr>
            <p:ph type="sldImg" idx="2"/>
          </p:nvPr>
        </p:nvSpPr>
        <p:spPr>
          <a:xfrm>
            <a:off x="42863" y="739775"/>
            <a:ext cx="6583362" cy="370363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 name="Google Shape;68;g35f391192_00:notes"/>
          <p:cNvSpPr txBox="1">
            <a:spLocks noGrp="1"/>
          </p:cNvSpPr>
          <p:nvPr>
            <p:ph type="body" idx="1"/>
          </p:nvPr>
        </p:nvSpPr>
        <p:spPr>
          <a:xfrm>
            <a:off x="666909" y="4689516"/>
            <a:ext cx="5335270" cy="4442697"/>
          </a:xfrm>
          <a:prstGeom prst="rect">
            <a:avLst/>
          </a:prstGeom>
        </p:spPr>
        <p:txBody>
          <a:bodyPr spcFirstLastPara="1" wrap="square" lIns="91425" tIns="91425" rIns="91425" bIns="91425" anchor="t" anchorCtr="0">
            <a:noAutofit/>
          </a:bodyPr>
          <a:lstStyle/>
          <a:p>
            <a:pPr marL="0" indent="0">
              <a:lnSpc>
                <a:spcPct val="100000"/>
              </a:lnSpc>
              <a:spcBef>
                <a:spcPts val="600"/>
              </a:spcBef>
              <a:buClr>
                <a:schemeClr val="accent4"/>
              </a:buClr>
              <a:buSzPts val="3000"/>
              <a:buNone/>
            </a:pPr>
            <a:r>
              <a:rPr lang="vi-VN" sz="1100" b="0" dirty="0">
                <a:latin typeface="Source Sans Pro"/>
                <a:ea typeface="Source Sans Pro"/>
                <a:sym typeface="Source Sans Pro"/>
              </a:rPr>
              <a:t>Kinh phí chi cho </a:t>
            </a:r>
            <a:r>
              <a:rPr lang="en-US" sz="1100" b="0" dirty="0" err="1">
                <a:latin typeface="Source Sans Pro"/>
                <a:ea typeface="Source Sans Pro"/>
                <a:sym typeface="Source Sans Pro"/>
              </a:rPr>
              <a:t>nghiên</a:t>
            </a:r>
            <a:r>
              <a:rPr lang="en-US" sz="1100" b="0" dirty="0">
                <a:latin typeface="Source Sans Pro"/>
                <a:ea typeface="Source Sans Pro"/>
                <a:sym typeface="Source Sans Pro"/>
              </a:rPr>
              <a:t> </a:t>
            </a:r>
            <a:r>
              <a:rPr lang="en-US" sz="1100" b="0" dirty="0" err="1">
                <a:latin typeface="Source Sans Pro"/>
                <a:ea typeface="Source Sans Pro"/>
                <a:sym typeface="Source Sans Pro"/>
              </a:rPr>
              <a:t>cứu</a:t>
            </a:r>
            <a:r>
              <a:rPr lang="en-US" sz="1100" b="0" dirty="0">
                <a:latin typeface="Source Sans Pro"/>
                <a:ea typeface="Source Sans Pro"/>
                <a:sym typeface="Source Sans Pro"/>
              </a:rPr>
              <a:t> </a:t>
            </a:r>
            <a:r>
              <a:rPr lang="en-US" sz="1100" b="0" dirty="0" err="1">
                <a:latin typeface="Source Sans Pro"/>
                <a:ea typeface="Source Sans Pro"/>
                <a:sym typeface="Source Sans Pro"/>
              </a:rPr>
              <a:t>và</a:t>
            </a:r>
            <a:r>
              <a:rPr lang="en-US" sz="1100" b="0" dirty="0">
                <a:latin typeface="Source Sans Pro"/>
                <a:ea typeface="Source Sans Pro"/>
                <a:sym typeface="Source Sans Pro"/>
              </a:rPr>
              <a:t> </a:t>
            </a:r>
            <a:r>
              <a:rPr lang="en-US" sz="1100" b="0" dirty="0" err="1">
                <a:latin typeface="Source Sans Pro"/>
                <a:ea typeface="Source Sans Pro"/>
                <a:sym typeface="Source Sans Pro"/>
              </a:rPr>
              <a:t>phát</a:t>
            </a:r>
            <a:r>
              <a:rPr lang="en-US" sz="1100" b="0" dirty="0">
                <a:latin typeface="Source Sans Pro"/>
                <a:ea typeface="Source Sans Pro"/>
                <a:sym typeface="Source Sans Pro"/>
              </a:rPr>
              <a:t> </a:t>
            </a:r>
            <a:r>
              <a:rPr lang="en-US" sz="1100" b="0" dirty="0" err="1">
                <a:latin typeface="Source Sans Pro"/>
                <a:ea typeface="Source Sans Pro"/>
                <a:sym typeface="Source Sans Pro"/>
              </a:rPr>
              <a:t>triển</a:t>
            </a:r>
            <a:r>
              <a:rPr lang="en-US" sz="1100" b="0" dirty="0">
                <a:latin typeface="Source Sans Pro"/>
                <a:ea typeface="Source Sans Pro"/>
                <a:sym typeface="Source Sans Pro"/>
              </a:rPr>
              <a:t>: 2% GDP; </a:t>
            </a:r>
            <a:r>
              <a:rPr lang="en-US" sz="1100" b="0" dirty="0" err="1">
                <a:latin typeface="Source Sans Pro"/>
                <a:ea typeface="Source Sans Pro"/>
                <a:sym typeface="Source Sans Pro"/>
              </a:rPr>
              <a:t>trong</a:t>
            </a:r>
            <a:r>
              <a:rPr lang="en-US" sz="1100" b="0" dirty="0">
                <a:latin typeface="Source Sans Pro"/>
                <a:ea typeface="Source Sans Pro"/>
                <a:sym typeface="Source Sans Pro"/>
              </a:rPr>
              <a:t> </a:t>
            </a:r>
            <a:r>
              <a:rPr lang="en-US" sz="1100" b="0" dirty="0" err="1">
                <a:latin typeface="Source Sans Pro"/>
                <a:ea typeface="Source Sans Pro"/>
                <a:sym typeface="Source Sans Pro"/>
              </a:rPr>
              <a:t>đó</a:t>
            </a:r>
            <a:r>
              <a:rPr lang="en-US" sz="1100" b="0" dirty="0">
                <a:latin typeface="Source Sans Pro"/>
                <a:ea typeface="Source Sans Pro"/>
                <a:sym typeface="Source Sans Pro"/>
              </a:rPr>
              <a:t> </a:t>
            </a:r>
            <a:r>
              <a:rPr lang="vi-VN" b="0" dirty="0">
                <a:solidFill>
                  <a:srgbClr val="00B050"/>
                </a:solidFill>
                <a:latin typeface="Source Sans Pro"/>
                <a:ea typeface="Source Sans Pro"/>
                <a:sym typeface="Amatic SC"/>
              </a:rPr>
              <a:t>&gt;</a:t>
            </a:r>
            <a:r>
              <a:rPr lang="vi-VN" b="0" dirty="0">
                <a:solidFill>
                  <a:srgbClr val="00B050"/>
                </a:solidFill>
                <a:latin typeface="Source Sans Pro"/>
                <a:ea typeface="Source Sans Pro"/>
                <a:sym typeface="Source Sans Pro"/>
              </a:rPr>
              <a:t>60%</a:t>
            </a:r>
            <a:r>
              <a:rPr lang="vi-VN" sz="1100" b="0" dirty="0">
                <a:latin typeface="Source Sans Pro"/>
                <a:ea typeface="Source Sans Pro"/>
                <a:sym typeface="Source Sans Pro"/>
              </a:rPr>
              <a:t> từ xã hội; </a:t>
            </a:r>
            <a:endParaRPr lang="en-US" sz="1100" b="0" dirty="0">
              <a:latin typeface="Source Sans Pro"/>
              <a:ea typeface="Source Sans Pro"/>
              <a:sym typeface="Source Sans Pro"/>
            </a:endParaRPr>
          </a:p>
          <a:p>
            <a:pPr marL="0" indent="0">
              <a:lnSpc>
                <a:spcPct val="100000"/>
              </a:lnSpc>
              <a:spcBef>
                <a:spcPts val="600"/>
              </a:spcBef>
              <a:buClr>
                <a:schemeClr val="accent4"/>
              </a:buClr>
              <a:buSzPts val="3000"/>
              <a:buNone/>
            </a:pPr>
            <a:r>
              <a:rPr lang="en-US" sz="1100" b="0" dirty="0">
                <a:solidFill>
                  <a:srgbClr val="00B050"/>
                </a:solidFill>
                <a:latin typeface="Source Sans Pro"/>
                <a:ea typeface="Source Sans Pro"/>
                <a:sym typeface="Source Sans Pro"/>
              </a:rPr>
              <a:t>Chi </a:t>
            </a:r>
            <a:r>
              <a:rPr lang="vi-VN" sz="1100" b="0" dirty="0">
                <a:solidFill>
                  <a:srgbClr val="00B050"/>
                </a:solidFill>
                <a:latin typeface="Source Sans Pro"/>
                <a:ea typeface="Source Sans Pro"/>
                <a:sym typeface="Amatic SC"/>
              </a:rPr>
              <a:t>&gt;</a:t>
            </a:r>
            <a:r>
              <a:rPr lang="vi-VN" sz="1100" b="0" dirty="0">
                <a:solidFill>
                  <a:srgbClr val="00B050"/>
                </a:solidFill>
                <a:latin typeface="Source Sans Pro"/>
                <a:ea typeface="Source Sans Pro"/>
                <a:sym typeface="Source Sans Pro"/>
              </a:rPr>
              <a:t>3%</a:t>
            </a:r>
            <a:r>
              <a:rPr lang="vi-VN" sz="1100" b="0" dirty="0">
                <a:latin typeface="Source Sans Pro"/>
                <a:ea typeface="Source Sans Pro"/>
                <a:sym typeface="Source Sans Pro"/>
              </a:rPr>
              <a:t> NSN</a:t>
            </a:r>
            <a:r>
              <a:rPr lang="en-US" sz="1100" b="0" dirty="0">
                <a:latin typeface="Source Sans Pro"/>
                <a:ea typeface="Source Sans Pro"/>
                <a:sym typeface="Source Sans Pro"/>
              </a:rPr>
              <a:t>N/</a:t>
            </a:r>
            <a:r>
              <a:rPr lang="en-US" sz="1100" b="0" dirty="0" err="1">
                <a:latin typeface="Source Sans Pro"/>
                <a:ea typeface="Source Sans Pro"/>
                <a:sym typeface="Source Sans Pro"/>
              </a:rPr>
              <a:t>năm</a:t>
            </a:r>
            <a:r>
              <a:rPr lang="en-US" sz="1100" b="0" dirty="0">
                <a:latin typeface="Source Sans Pro"/>
                <a:ea typeface="Source Sans Pro"/>
                <a:sym typeface="Source Sans Pro"/>
              </a:rPr>
              <a:t> </a:t>
            </a:r>
            <a:r>
              <a:rPr lang="en-US" sz="1100" b="0" dirty="0" err="1">
                <a:latin typeface="Source Sans Pro"/>
                <a:ea typeface="Source Sans Pro"/>
                <a:sym typeface="Source Sans Pro"/>
              </a:rPr>
              <a:t>cho</a:t>
            </a:r>
            <a:r>
              <a:rPr lang="en-US" sz="1100" b="0" dirty="0">
                <a:latin typeface="Source Sans Pro"/>
                <a:ea typeface="Source Sans Pro"/>
                <a:sym typeface="Source Sans Pro"/>
              </a:rPr>
              <a:t> KHCN, ĐMST </a:t>
            </a:r>
            <a:r>
              <a:rPr lang="en-US" sz="1100" b="0" dirty="0" err="1">
                <a:latin typeface="Source Sans Pro"/>
                <a:ea typeface="Source Sans Pro"/>
                <a:sym typeface="Source Sans Pro"/>
              </a:rPr>
              <a:t>và</a:t>
            </a:r>
            <a:r>
              <a:rPr lang="en-US" sz="1100" b="0" dirty="0">
                <a:latin typeface="Source Sans Pro"/>
                <a:ea typeface="Source Sans Pro"/>
                <a:sym typeface="Source Sans Pro"/>
              </a:rPr>
              <a:t> CĐS</a:t>
            </a:r>
            <a:endParaRPr lang="en-US" sz="1100" b="0"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100" b="0" dirty="0" err="1"/>
              <a:t>Nhân</a:t>
            </a:r>
            <a:r>
              <a:rPr lang="en-US" sz="1100" b="0" dirty="0"/>
              <a:t> </a:t>
            </a:r>
            <a:r>
              <a:rPr lang="en-US" sz="1100" b="0" dirty="0" err="1"/>
              <a:t>lực</a:t>
            </a:r>
            <a:r>
              <a:rPr lang="en-US" sz="1100" b="0" dirty="0"/>
              <a:t> </a:t>
            </a:r>
            <a:r>
              <a:rPr lang="en-US" sz="1100" b="0" dirty="0" err="1"/>
              <a:t>nghiên</a:t>
            </a:r>
            <a:r>
              <a:rPr lang="en-US" sz="1100" b="0" dirty="0"/>
              <a:t> </a:t>
            </a:r>
            <a:r>
              <a:rPr lang="en-US" sz="1100" b="0" dirty="0" err="1"/>
              <a:t>cứu</a:t>
            </a:r>
            <a:r>
              <a:rPr lang="en-US" sz="1100" b="0" dirty="0"/>
              <a:t> khoa </a:t>
            </a:r>
            <a:r>
              <a:rPr lang="en-US" sz="1100" b="0" dirty="0" err="1"/>
              <a:t>học</a:t>
            </a:r>
            <a:r>
              <a:rPr lang="en-US" sz="1100" b="0" dirty="0"/>
              <a:t>, </a:t>
            </a:r>
            <a:r>
              <a:rPr lang="en-US" sz="1100" b="0" dirty="0" err="1"/>
              <a:t>phát</a:t>
            </a:r>
            <a:r>
              <a:rPr lang="en-US" sz="1100" b="0" dirty="0"/>
              <a:t> </a:t>
            </a:r>
            <a:r>
              <a:rPr lang="en-US" sz="1100" b="0" dirty="0" err="1"/>
              <a:t>triển</a:t>
            </a:r>
            <a:r>
              <a:rPr lang="en-US" sz="1100" b="0" dirty="0"/>
              <a:t> </a:t>
            </a:r>
            <a:r>
              <a:rPr lang="en-US" sz="1100" b="0" dirty="0" err="1"/>
              <a:t>công</a:t>
            </a:r>
            <a:r>
              <a:rPr lang="en-US" sz="1100" b="0" dirty="0"/>
              <a:t> </a:t>
            </a:r>
            <a:r>
              <a:rPr lang="en-US" sz="1100" b="0" dirty="0" err="1"/>
              <a:t>nghệ</a:t>
            </a:r>
            <a:r>
              <a:rPr lang="en-US" sz="1100" b="0" dirty="0"/>
              <a:t>, </a:t>
            </a:r>
            <a:r>
              <a:rPr lang="en-US" sz="1100" b="0" dirty="0" err="1"/>
              <a:t>đổi</a:t>
            </a:r>
            <a:r>
              <a:rPr lang="en-US" sz="1100" b="0" dirty="0"/>
              <a:t> </a:t>
            </a:r>
            <a:r>
              <a:rPr lang="en-US" sz="1100" b="0" dirty="0" err="1"/>
              <a:t>mới</a:t>
            </a:r>
            <a:r>
              <a:rPr lang="en-US" sz="1100" b="0" dirty="0"/>
              <a:t> </a:t>
            </a:r>
            <a:r>
              <a:rPr lang="en-US" sz="1100" b="0" dirty="0" err="1"/>
              <a:t>sáng</a:t>
            </a:r>
            <a:r>
              <a:rPr lang="en-US" sz="1100" b="0" dirty="0"/>
              <a:t> </a:t>
            </a:r>
            <a:r>
              <a:rPr lang="en-US" sz="1100" b="0" dirty="0" err="1"/>
              <a:t>tạo</a:t>
            </a:r>
            <a:r>
              <a:rPr lang="en-US" sz="1100" b="0" dirty="0"/>
              <a:t>: 12 </a:t>
            </a:r>
            <a:r>
              <a:rPr lang="en-US" sz="1100" b="0" dirty="0" err="1"/>
              <a:t>người</a:t>
            </a:r>
            <a:r>
              <a:rPr lang="en-US" sz="1100" b="0" dirty="0"/>
              <a:t>/1 </a:t>
            </a:r>
            <a:r>
              <a:rPr lang="en-US" sz="1100" b="0" dirty="0" err="1"/>
              <a:t>vạn</a:t>
            </a:r>
            <a:r>
              <a:rPr lang="en-US" sz="1100" b="0" dirty="0"/>
              <a:t> </a:t>
            </a:r>
            <a:r>
              <a:rPr lang="en-US" sz="1100" b="0" dirty="0" err="1"/>
              <a:t>dân</a:t>
            </a:r>
            <a:endParaRPr lang="en-US" sz="1100" b="0"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0" i="0" dirty="0">
                <a:solidFill>
                  <a:srgbClr val="000000"/>
                </a:solidFill>
                <a:effectLst/>
                <a:latin typeface="Arial" panose="020B0604020202020204" pitchFamily="34" charset="0"/>
              </a:rPr>
              <a:t>Đ</a:t>
            </a:r>
            <a:r>
              <a:rPr lang="vi-VN" b="0" i="0" dirty="0">
                <a:solidFill>
                  <a:srgbClr val="000000"/>
                </a:solidFill>
                <a:effectLst/>
                <a:latin typeface="Arial" panose="020B0604020202020204" pitchFamily="34" charset="0"/>
              </a:rPr>
              <a:t>ơn đăng ký sáng chế, văn bằng bảo hộ sáng chế tăng trung bình 16 - 18%/năm, tỉ lệ khai thác thương mại đạt 8 - 10%.</a:t>
            </a:r>
            <a:endParaRPr lang="en-US" sz="1100" b="0"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vi-VN" sz="1100" b="0" dirty="0"/>
              <a:t>Đóng góp của năng suất nhân tố tổng hợp (TFP) vào tăng trưởng kinh tế</a:t>
            </a:r>
            <a:r>
              <a:rPr lang="en-US" sz="1100" b="0" dirty="0"/>
              <a:t>: 55%</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vi-VN" sz="1100" b="0" dirty="0"/>
              <a:t>Tỉ trọng xuất khẩu sản phẩm công nghệ cao trên tổng giá trị hàng hoá xuất khẩu</a:t>
            </a:r>
            <a:r>
              <a:rPr lang="en-US" sz="1100" b="0" dirty="0"/>
              <a:t>: 50%</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vi-VN" sz="1100" b="0" dirty="0"/>
              <a:t>Doanh nghiệp có hoạt động ĐMST</a:t>
            </a:r>
            <a:r>
              <a:rPr lang="en-US" sz="1100" b="0" dirty="0"/>
              <a:t>: 40%</a:t>
            </a:r>
          </a:p>
        </p:txBody>
      </p:sp>
    </p:spTree>
    <p:extLst>
      <p:ext uri="{BB962C8B-B14F-4D97-AF65-F5344CB8AC3E}">
        <p14:creationId xmlns:p14="http://schemas.microsoft.com/office/powerpoint/2010/main" val="27822075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a:extLst>
            <a:ext uri="{FF2B5EF4-FFF2-40B4-BE49-F238E27FC236}">
              <a16:creationId xmlns:a16="http://schemas.microsoft.com/office/drawing/2014/main" id="{A3464F4A-B9B9-CD41-2BE2-D9F7EC2CD808}"/>
            </a:ext>
          </a:extLst>
        </p:cNvPr>
        <p:cNvGrpSpPr/>
        <p:nvPr/>
      </p:nvGrpSpPr>
      <p:grpSpPr>
        <a:xfrm>
          <a:off x="0" y="0"/>
          <a:ext cx="0" cy="0"/>
          <a:chOff x="0" y="0"/>
          <a:chExt cx="0" cy="0"/>
        </a:xfrm>
      </p:grpSpPr>
      <p:sp>
        <p:nvSpPr>
          <p:cNvPr id="211" name="Google Shape;211;g35f391192_085:notes">
            <a:extLst>
              <a:ext uri="{FF2B5EF4-FFF2-40B4-BE49-F238E27FC236}">
                <a16:creationId xmlns:a16="http://schemas.microsoft.com/office/drawing/2014/main" id="{FADB06AA-801B-F587-24B7-44BA87CA73E7}"/>
              </a:ext>
            </a:extLst>
          </p:cNvPr>
          <p:cNvSpPr>
            <a:spLocks noGrp="1" noRot="1" noChangeAspect="1"/>
          </p:cNvSpPr>
          <p:nvPr>
            <p:ph type="sldImg" idx="2"/>
          </p:nvPr>
        </p:nvSpPr>
        <p:spPr>
          <a:xfrm>
            <a:off x="42863" y="739775"/>
            <a:ext cx="6583362" cy="370363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35f391192_085:notes">
            <a:extLst>
              <a:ext uri="{FF2B5EF4-FFF2-40B4-BE49-F238E27FC236}">
                <a16:creationId xmlns:a16="http://schemas.microsoft.com/office/drawing/2014/main" id="{8FE48574-137E-57AA-AF35-CD1A35B3620F}"/>
              </a:ext>
            </a:extLst>
          </p:cNvPr>
          <p:cNvSpPr txBox="1">
            <a:spLocks noGrp="1"/>
          </p:cNvSpPr>
          <p:nvPr>
            <p:ph type="body" idx="1"/>
          </p:nvPr>
        </p:nvSpPr>
        <p:spPr>
          <a:xfrm>
            <a:off x="666909" y="4689516"/>
            <a:ext cx="5335270" cy="444269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070346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a:extLst>
            <a:ext uri="{FF2B5EF4-FFF2-40B4-BE49-F238E27FC236}">
              <a16:creationId xmlns:a16="http://schemas.microsoft.com/office/drawing/2014/main" id="{DD21BDE0-81F9-A88D-A750-C39CCCA097E6}"/>
            </a:ext>
          </a:extLst>
        </p:cNvPr>
        <p:cNvGrpSpPr/>
        <p:nvPr/>
      </p:nvGrpSpPr>
      <p:grpSpPr>
        <a:xfrm>
          <a:off x="0" y="0"/>
          <a:ext cx="0" cy="0"/>
          <a:chOff x="0" y="0"/>
          <a:chExt cx="0" cy="0"/>
        </a:xfrm>
      </p:grpSpPr>
      <p:sp>
        <p:nvSpPr>
          <p:cNvPr id="211" name="Google Shape;211;g35f391192_085:notes">
            <a:extLst>
              <a:ext uri="{FF2B5EF4-FFF2-40B4-BE49-F238E27FC236}">
                <a16:creationId xmlns:a16="http://schemas.microsoft.com/office/drawing/2014/main" id="{87E84BB7-DB6E-72BE-FA06-6E203C477318}"/>
              </a:ext>
            </a:extLst>
          </p:cNvPr>
          <p:cNvSpPr>
            <a:spLocks noGrp="1" noRot="1" noChangeAspect="1"/>
          </p:cNvSpPr>
          <p:nvPr>
            <p:ph type="sldImg" idx="2"/>
          </p:nvPr>
        </p:nvSpPr>
        <p:spPr>
          <a:xfrm>
            <a:off x="42863" y="739775"/>
            <a:ext cx="6583362" cy="370363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35f391192_085:notes">
            <a:extLst>
              <a:ext uri="{FF2B5EF4-FFF2-40B4-BE49-F238E27FC236}">
                <a16:creationId xmlns:a16="http://schemas.microsoft.com/office/drawing/2014/main" id="{BED4904D-9AAF-6B20-DCC8-2B7D545D78DA}"/>
              </a:ext>
            </a:extLst>
          </p:cNvPr>
          <p:cNvSpPr txBox="1">
            <a:spLocks noGrp="1"/>
          </p:cNvSpPr>
          <p:nvPr>
            <p:ph type="body" idx="1"/>
          </p:nvPr>
        </p:nvSpPr>
        <p:spPr>
          <a:xfrm>
            <a:off x="666909" y="4689516"/>
            <a:ext cx="5335270" cy="444269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15001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a:extLst>
            <a:ext uri="{FF2B5EF4-FFF2-40B4-BE49-F238E27FC236}">
              <a16:creationId xmlns:a16="http://schemas.microsoft.com/office/drawing/2014/main" id="{511EF09B-2F50-355E-6CBC-9792D9527877}"/>
            </a:ext>
          </a:extLst>
        </p:cNvPr>
        <p:cNvGrpSpPr/>
        <p:nvPr/>
      </p:nvGrpSpPr>
      <p:grpSpPr>
        <a:xfrm>
          <a:off x="0" y="0"/>
          <a:ext cx="0" cy="0"/>
          <a:chOff x="0" y="0"/>
          <a:chExt cx="0" cy="0"/>
        </a:xfrm>
      </p:grpSpPr>
      <p:sp>
        <p:nvSpPr>
          <p:cNvPr id="137" name="Google Shape;137;g35f391192_045:notes">
            <a:extLst>
              <a:ext uri="{FF2B5EF4-FFF2-40B4-BE49-F238E27FC236}">
                <a16:creationId xmlns:a16="http://schemas.microsoft.com/office/drawing/2014/main" id="{F66570F8-A95F-FB3F-F90A-25272CB5AF20}"/>
              </a:ext>
            </a:extLst>
          </p:cNvPr>
          <p:cNvSpPr>
            <a:spLocks noGrp="1" noRot="1" noChangeAspect="1"/>
          </p:cNvSpPr>
          <p:nvPr>
            <p:ph type="sldImg" idx="2"/>
          </p:nvPr>
        </p:nvSpPr>
        <p:spPr>
          <a:xfrm>
            <a:off x="42863" y="739775"/>
            <a:ext cx="6583362" cy="370363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 name="Google Shape;138;g35f391192_045:notes">
            <a:extLst>
              <a:ext uri="{FF2B5EF4-FFF2-40B4-BE49-F238E27FC236}">
                <a16:creationId xmlns:a16="http://schemas.microsoft.com/office/drawing/2014/main" id="{1E0E45D6-FCE0-5544-FAA0-5426CDDDAC10}"/>
              </a:ext>
            </a:extLst>
          </p:cNvPr>
          <p:cNvSpPr txBox="1">
            <a:spLocks noGrp="1"/>
          </p:cNvSpPr>
          <p:nvPr>
            <p:ph type="body" idx="1"/>
          </p:nvPr>
        </p:nvSpPr>
        <p:spPr>
          <a:xfrm>
            <a:off x="666909" y="4689516"/>
            <a:ext cx="5335270" cy="444269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123268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a:extLst>
            <a:ext uri="{FF2B5EF4-FFF2-40B4-BE49-F238E27FC236}">
              <a16:creationId xmlns:a16="http://schemas.microsoft.com/office/drawing/2014/main" id="{660B31C8-5B2C-CB89-B6AF-2DBB9E8DEF7F}"/>
            </a:ext>
          </a:extLst>
        </p:cNvPr>
        <p:cNvGrpSpPr/>
        <p:nvPr/>
      </p:nvGrpSpPr>
      <p:grpSpPr>
        <a:xfrm>
          <a:off x="0" y="0"/>
          <a:ext cx="0" cy="0"/>
          <a:chOff x="0" y="0"/>
          <a:chExt cx="0" cy="0"/>
        </a:xfrm>
      </p:grpSpPr>
      <p:sp>
        <p:nvSpPr>
          <p:cNvPr id="94" name="Google Shape;94;g35f391192_029:notes">
            <a:extLst>
              <a:ext uri="{FF2B5EF4-FFF2-40B4-BE49-F238E27FC236}">
                <a16:creationId xmlns:a16="http://schemas.microsoft.com/office/drawing/2014/main" id="{0B4DC1DA-1178-8396-FA0C-415C8549FC78}"/>
              </a:ext>
            </a:extLst>
          </p:cNvPr>
          <p:cNvSpPr>
            <a:spLocks noGrp="1" noRot="1" noChangeAspect="1"/>
          </p:cNvSpPr>
          <p:nvPr>
            <p:ph type="sldImg" idx="2"/>
          </p:nvPr>
        </p:nvSpPr>
        <p:spPr>
          <a:xfrm>
            <a:off x="42863" y="739775"/>
            <a:ext cx="6583362" cy="370363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 name="Google Shape;95;g35f391192_029:notes">
            <a:extLst>
              <a:ext uri="{FF2B5EF4-FFF2-40B4-BE49-F238E27FC236}">
                <a16:creationId xmlns:a16="http://schemas.microsoft.com/office/drawing/2014/main" id="{571DD1FA-4D19-E2EE-5A06-9B93FEEF45FF}"/>
              </a:ext>
            </a:extLst>
          </p:cNvPr>
          <p:cNvSpPr txBox="1">
            <a:spLocks noGrp="1"/>
          </p:cNvSpPr>
          <p:nvPr>
            <p:ph type="body" idx="1"/>
          </p:nvPr>
        </p:nvSpPr>
        <p:spPr>
          <a:xfrm>
            <a:off x="666909" y="4689516"/>
            <a:ext cx="5335270" cy="444269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341697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a:extLst>
            <a:ext uri="{FF2B5EF4-FFF2-40B4-BE49-F238E27FC236}">
              <a16:creationId xmlns:a16="http://schemas.microsoft.com/office/drawing/2014/main" id="{B1E614C7-8F73-175F-0B61-817E3B99E04C}"/>
            </a:ext>
          </a:extLst>
        </p:cNvPr>
        <p:cNvGrpSpPr/>
        <p:nvPr/>
      </p:nvGrpSpPr>
      <p:grpSpPr>
        <a:xfrm>
          <a:off x="0" y="0"/>
          <a:ext cx="0" cy="0"/>
          <a:chOff x="0" y="0"/>
          <a:chExt cx="0" cy="0"/>
        </a:xfrm>
      </p:grpSpPr>
      <p:sp>
        <p:nvSpPr>
          <p:cNvPr id="211" name="Google Shape;211;g35f391192_085:notes">
            <a:extLst>
              <a:ext uri="{FF2B5EF4-FFF2-40B4-BE49-F238E27FC236}">
                <a16:creationId xmlns:a16="http://schemas.microsoft.com/office/drawing/2014/main" id="{C717E2CC-4391-D784-C3C2-BB42251A6D76}"/>
              </a:ext>
            </a:extLst>
          </p:cNvPr>
          <p:cNvSpPr>
            <a:spLocks noGrp="1" noRot="1" noChangeAspect="1"/>
          </p:cNvSpPr>
          <p:nvPr>
            <p:ph type="sldImg" idx="2"/>
          </p:nvPr>
        </p:nvSpPr>
        <p:spPr>
          <a:xfrm>
            <a:off x="42863" y="739775"/>
            <a:ext cx="6583362" cy="370363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35f391192_085:notes">
            <a:extLst>
              <a:ext uri="{FF2B5EF4-FFF2-40B4-BE49-F238E27FC236}">
                <a16:creationId xmlns:a16="http://schemas.microsoft.com/office/drawing/2014/main" id="{91D7D286-695D-32A4-CFBB-0E0615FA811C}"/>
              </a:ext>
            </a:extLst>
          </p:cNvPr>
          <p:cNvSpPr txBox="1">
            <a:spLocks noGrp="1"/>
          </p:cNvSpPr>
          <p:nvPr>
            <p:ph type="body" idx="1"/>
          </p:nvPr>
        </p:nvSpPr>
        <p:spPr>
          <a:xfrm>
            <a:off x="666909" y="4689516"/>
            <a:ext cx="5335270" cy="444269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101826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Tree>
    <p:extLst>
      <p:ext uri="{BB962C8B-B14F-4D97-AF65-F5344CB8AC3E}">
        <p14:creationId xmlns:p14="http://schemas.microsoft.com/office/powerpoint/2010/main" val="37977013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Tree>
    <p:extLst>
      <p:ext uri="{BB962C8B-B14F-4D97-AF65-F5344CB8AC3E}">
        <p14:creationId xmlns:p14="http://schemas.microsoft.com/office/powerpoint/2010/main" val="1736403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9">
          <a:extLst>
            <a:ext uri="{FF2B5EF4-FFF2-40B4-BE49-F238E27FC236}">
              <a16:creationId xmlns:a16="http://schemas.microsoft.com/office/drawing/2014/main" id="{B69B235C-62DD-A346-4C7C-6BC991AFF55B}"/>
            </a:ext>
          </a:extLst>
        </p:cNvPr>
        <p:cNvGrpSpPr/>
        <p:nvPr/>
      </p:nvGrpSpPr>
      <p:grpSpPr>
        <a:xfrm>
          <a:off x="0" y="0"/>
          <a:ext cx="0" cy="0"/>
          <a:chOff x="0" y="0"/>
          <a:chExt cx="0" cy="0"/>
        </a:xfrm>
      </p:grpSpPr>
      <p:sp>
        <p:nvSpPr>
          <p:cNvPr id="1750" name="Google Shape;1750;g35ed75ccf_033:notes">
            <a:extLst>
              <a:ext uri="{FF2B5EF4-FFF2-40B4-BE49-F238E27FC236}">
                <a16:creationId xmlns:a16="http://schemas.microsoft.com/office/drawing/2014/main" id="{558B712D-3D6E-229E-9259-277D269F1560}"/>
              </a:ext>
            </a:extLst>
          </p:cNvPr>
          <p:cNvSpPr>
            <a:spLocks noGrp="1" noRot="1" noChangeAspect="1"/>
          </p:cNvSpPr>
          <p:nvPr>
            <p:ph type="sldImg" idx="2"/>
          </p:nvPr>
        </p:nvSpPr>
        <p:spPr>
          <a:xfrm>
            <a:off x="42863" y="739775"/>
            <a:ext cx="6583362" cy="370363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51" name="Google Shape;1751;g35ed75ccf_033:notes">
            <a:extLst>
              <a:ext uri="{FF2B5EF4-FFF2-40B4-BE49-F238E27FC236}">
                <a16:creationId xmlns:a16="http://schemas.microsoft.com/office/drawing/2014/main" id="{8D092242-90C8-C987-BAC0-F58BA5EB2C15}"/>
              </a:ext>
            </a:extLst>
          </p:cNvPr>
          <p:cNvSpPr txBox="1">
            <a:spLocks noGrp="1"/>
          </p:cNvSpPr>
          <p:nvPr>
            <p:ph type="body" idx="1"/>
          </p:nvPr>
        </p:nvSpPr>
        <p:spPr>
          <a:xfrm>
            <a:off x="666909" y="4689516"/>
            <a:ext cx="5335270" cy="444269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939153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Trụ cột 1. Thể chế - xếp thứ 2/6 vùng KT-XH</a:t>
            </a:r>
          </a:p>
          <a:p>
            <a:r>
              <a:rPr lang="en-US"/>
              <a:t>4 trụ cột: 2. Vốn con người và NC&amp;PT, 3. Cơ sở hạ tầng, 4. Trình độ phát triển của thị trường và 5. Trình độ phát triển của DN đều xếp thứ 3/6 vùng KT-XH</a:t>
            </a:r>
          </a:p>
          <a:p>
            <a:r>
              <a:rPr lang="en-US"/>
              <a:t>Trụ cột 7. Tác động là trụ cột yếu nhất của cả vùng.</a:t>
            </a:r>
            <a:endParaRPr lang="vi-VN" dirty="0"/>
          </a:p>
        </p:txBody>
      </p:sp>
    </p:spTree>
    <p:extLst>
      <p:ext uri="{BB962C8B-B14F-4D97-AF65-F5344CB8AC3E}">
        <p14:creationId xmlns:p14="http://schemas.microsoft.com/office/powerpoint/2010/main" val="22208237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BBA63964-966E-A96D-988D-3BDCFA2704FD}"/>
            </a:ext>
          </a:extLst>
        </p:cNvPr>
        <p:cNvGrpSpPr/>
        <p:nvPr/>
      </p:nvGrpSpPr>
      <p:grpSpPr>
        <a:xfrm>
          <a:off x="0" y="0"/>
          <a:ext cx="0" cy="0"/>
          <a:chOff x="0" y="0"/>
          <a:chExt cx="0" cy="0"/>
        </a:xfrm>
      </p:grpSpPr>
      <p:sp>
        <p:nvSpPr>
          <p:cNvPr id="107" name="Google Shape;107;p:notes">
            <a:extLst>
              <a:ext uri="{FF2B5EF4-FFF2-40B4-BE49-F238E27FC236}">
                <a16:creationId xmlns:a16="http://schemas.microsoft.com/office/drawing/2014/main" id="{DC22F174-01F7-14E4-5E93-410E140B3371}"/>
              </a:ext>
            </a:extLst>
          </p:cNvPr>
          <p:cNvSpPr>
            <a:spLocks noGrp="1" noRot="1" noChangeAspect="1"/>
          </p:cNvSpPr>
          <p:nvPr>
            <p:ph type="sldImg" idx="2"/>
          </p:nvPr>
        </p:nvSpPr>
        <p:spPr>
          <a:xfrm>
            <a:off x="42863" y="739775"/>
            <a:ext cx="6583362" cy="370363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 name="Google Shape;108;p:notes">
            <a:extLst>
              <a:ext uri="{FF2B5EF4-FFF2-40B4-BE49-F238E27FC236}">
                <a16:creationId xmlns:a16="http://schemas.microsoft.com/office/drawing/2014/main" id="{0E99E8D3-158B-C88B-6491-AF92AD16D171}"/>
              </a:ext>
            </a:extLst>
          </p:cNvPr>
          <p:cNvSpPr txBox="1">
            <a:spLocks noGrp="1"/>
          </p:cNvSpPr>
          <p:nvPr>
            <p:ph type="body" idx="1"/>
          </p:nvPr>
        </p:nvSpPr>
        <p:spPr>
          <a:xfrm>
            <a:off x="666909" y="4689516"/>
            <a:ext cx="5335270" cy="444269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49657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a:extLst>
            <a:ext uri="{FF2B5EF4-FFF2-40B4-BE49-F238E27FC236}">
              <a16:creationId xmlns:a16="http://schemas.microsoft.com/office/drawing/2014/main" id="{9728457F-5C3F-2692-E0B6-AC2BA7D6E84F}"/>
            </a:ext>
          </a:extLst>
        </p:cNvPr>
        <p:cNvGrpSpPr/>
        <p:nvPr/>
      </p:nvGrpSpPr>
      <p:grpSpPr>
        <a:xfrm>
          <a:off x="0" y="0"/>
          <a:ext cx="0" cy="0"/>
          <a:chOff x="0" y="0"/>
          <a:chExt cx="0" cy="0"/>
        </a:xfrm>
      </p:grpSpPr>
      <p:sp>
        <p:nvSpPr>
          <p:cNvPr id="129" name="Google Shape;129;g35f391192_017:notes">
            <a:extLst>
              <a:ext uri="{FF2B5EF4-FFF2-40B4-BE49-F238E27FC236}">
                <a16:creationId xmlns:a16="http://schemas.microsoft.com/office/drawing/2014/main" id="{CB20B9B1-9146-3067-FDBA-BEE9BF1E9BD0}"/>
              </a:ext>
            </a:extLst>
          </p:cNvPr>
          <p:cNvSpPr>
            <a:spLocks noGrp="1" noRot="1" noChangeAspect="1"/>
          </p:cNvSpPr>
          <p:nvPr>
            <p:ph type="sldImg" idx="2"/>
          </p:nvPr>
        </p:nvSpPr>
        <p:spPr>
          <a:xfrm>
            <a:off x="42863" y="739775"/>
            <a:ext cx="6583362" cy="370363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 name="Google Shape;130;g35f391192_017:notes">
            <a:extLst>
              <a:ext uri="{FF2B5EF4-FFF2-40B4-BE49-F238E27FC236}">
                <a16:creationId xmlns:a16="http://schemas.microsoft.com/office/drawing/2014/main" id="{CFF4F0B4-22FF-295B-B843-37520769A87D}"/>
              </a:ext>
            </a:extLst>
          </p:cNvPr>
          <p:cNvSpPr txBox="1">
            <a:spLocks noGrp="1"/>
          </p:cNvSpPr>
          <p:nvPr>
            <p:ph type="body" idx="1"/>
          </p:nvPr>
        </p:nvSpPr>
        <p:spPr>
          <a:xfrm>
            <a:off x="666909" y="4689516"/>
            <a:ext cx="5335270" cy="444269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7762999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Điểm số ở chỉ số phụ Đầu vào ĐMST và Đầu ra ĐMST của Quảng Bình đều thấp hơn điểm trung bình chung của Vùng và của cả nước </a:t>
            </a:r>
            <a:r>
              <a:rPr lang="en-US">
                <a:sym typeface="Wingdings" panose="05000000000000000000" pitchFamily="2" charset="2"/>
              </a:rPr>
              <a:t> điểm số PII 2024 của Quảng Bình cũng thấp hơn điểm trung bình chung của Vùng và cả nước</a:t>
            </a:r>
            <a:endParaRPr lang="en-US"/>
          </a:p>
        </p:txBody>
      </p:sp>
    </p:spTree>
    <p:extLst>
      <p:ext uri="{BB962C8B-B14F-4D97-AF65-F5344CB8AC3E}">
        <p14:creationId xmlns:p14="http://schemas.microsoft.com/office/powerpoint/2010/main" val="8644063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0AADA3-DB62-0B73-6920-0823B28328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5CF6C58-A90C-962B-B762-CAF84178596F}"/>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6678323B-3172-F915-D74E-44FBC5669B9F}"/>
              </a:ext>
            </a:extLst>
          </p:cNvPr>
          <p:cNvSpPr>
            <a:spLocks noGrp="1"/>
          </p:cNvSpPr>
          <p:nvPr>
            <p:ph type="body" idx="1"/>
          </p:nvPr>
        </p:nvSpPr>
        <p:spPr/>
        <p:txBody>
          <a:bodyPr/>
          <a:lstStyle/>
          <a:p>
            <a:r>
              <a:rPr lang="en-US"/>
              <a:t>Điểm </a:t>
            </a:r>
            <a:r>
              <a:rPr lang="en-US" dirty="0" err="1"/>
              <a:t>các</a:t>
            </a:r>
            <a:r>
              <a:rPr lang="en-US" dirty="0"/>
              <a:t> </a:t>
            </a:r>
            <a:r>
              <a:rPr lang="en-US" dirty="0" err="1"/>
              <a:t>trụ</a:t>
            </a:r>
            <a:r>
              <a:rPr lang="en-US" dirty="0"/>
              <a:t> </a:t>
            </a:r>
            <a:r>
              <a:rPr lang="en-US" dirty="0" err="1"/>
              <a:t>cột</a:t>
            </a:r>
            <a:r>
              <a:rPr lang="en-US" dirty="0"/>
              <a:t> </a:t>
            </a:r>
            <a:r>
              <a:rPr lang="en-US" dirty="0" err="1"/>
              <a:t>đầu</a:t>
            </a:r>
            <a:r>
              <a:rPr lang="en-US" dirty="0"/>
              <a:t> </a:t>
            </a:r>
            <a:r>
              <a:rPr lang="en-US" dirty="0" err="1"/>
              <a:t>vào</a:t>
            </a:r>
            <a:r>
              <a:rPr lang="en-US" dirty="0"/>
              <a:t> ĐMST </a:t>
            </a:r>
            <a:r>
              <a:rPr lang="en-US" dirty="0" err="1"/>
              <a:t>của</a:t>
            </a:r>
            <a:r>
              <a:rPr lang="en-US" dirty="0"/>
              <a:t> QB </a:t>
            </a:r>
            <a:r>
              <a:rPr lang="en-US" dirty="0" err="1"/>
              <a:t>đều</a:t>
            </a:r>
            <a:r>
              <a:rPr lang="en-US" dirty="0"/>
              <a:t> </a:t>
            </a:r>
            <a:r>
              <a:rPr lang="en-US" dirty="0" err="1"/>
              <a:t>thấp</a:t>
            </a:r>
            <a:r>
              <a:rPr lang="en-US" dirty="0"/>
              <a:t> </a:t>
            </a:r>
            <a:r>
              <a:rPr lang="en-US" dirty="0" err="1"/>
              <a:t>hơn</a:t>
            </a:r>
            <a:r>
              <a:rPr lang="en-US" dirty="0"/>
              <a:t> </a:t>
            </a:r>
            <a:r>
              <a:rPr lang="en-US" dirty="0" err="1"/>
              <a:t>điểm</a:t>
            </a:r>
            <a:r>
              <a:rPr lang="en-US" dirty="0"/>
              <a:t> </a:t>
            </a:r>
            <a:r>
              <a:rPr lang="en-US" dirty="0" err="1"/>
              <a:t>trung</a:t>
            </a:r>
            <a:r>
              <a:rPr lang="en-US" dirty="0"/>
              <a:t> </a:t>
            </a:r>
            <a:r>
              <a:rPr lang="en-US" dirty="0" err="1"/>
              <a:t>bình</a:t>
            </a:r>
            <a:r>
              <a:rPr lang="en-US" dirty="0"/>
              <a:t> </a:t>
            </a:r>
            <a:r>
              <a:rPr lang="en-US" dirty="0" err="1"/>
              <a:t>các</a:t>
            </a:r>
            <a:r>
              <a:rPr lang="en-US" dirty="0"/>
              <a:t> </a:t>
            </a:r>
            <a:r>
              <a:rPr lang="en-US" dirty="0" err="1"/>
              <a:t>nhóm</a:t>
            </a:r>
            <a:r>
              <a:rPr lang="en-US" dirty="0"/>
              <a:t> so </a:t>
            </a:r>
            <a:r>
              <a:rPr lang="en-US" dirty="0" err="1"/>
              <a:t>sánh</a:t>
            </a:r>
            <a:r>
              <a:rPr lang="en-US" dirty="0"/>
              <a:t>. </a:t>
            </a:r>
            <a:r>
              <a:rPr lang="en-US" dirty="0" err="1"/>
              <a:t>Đặc</a:t>
            </a:r>
            <a:r>
              <a:rPr lang="en-US" dirty="0"/>
              <a:t> </a:t>
            </a:r>
            <a:r>
              <a:rPr lang="en-US" dirty="0" err="1"/>
              <a:t>biệt</a:t>
            </a:r>
            <a:r>
              <a:rPr lang="en-US" dirty="0"/>
              <a:t> </a:t>
            </a:r>
            <a:r>
              <a:rPr lang="en-US" dirty="0" err="1"/>
              <a:t>là</a:t>
            </a:r>
            <a:r>
              <a:rPr lang="en-US" dirty="0"/>
              <a:t> </a:t>
            </a:r>
            <a:r>
              <a:rPr lang="en-US" err="1"/>
              <a:t>về</a:t>
            </a:r>
            <a:r>
              <a:rPr lang="en-US"/>
              <a:t> trụ cột 3. Cơ sở hạ tầng </a:t>
            </a:r>
            <a:r>
              <a:rPr lang="en-US">
                <a:sym typeface="Wingdings" panose="05000000000000000000" pitchFamily="2" charset="2"/>
              </a:rPr>
              <a:t> đang bị bỏ khá xa.</a:t>
            </a:r>
            <a:endParaRPr lang="vi-VN" dirty="0"/>
          </a:p>
        </p:txBody>
      </p:sp>
    </p:spTree>
    <p:extLst>
      <p:ext uri="{BB962C8B-B14F-4D97-AF65-F5344CB8AC3E}">
        <p14:creationId xmlns:p14="http://schemas.microsoft.com/office/powerpoint/2010/main" val="523937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35ECB3-B287-9E2D-ACA6-98BD6FFBBE8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0A00FB2-DCB2-C87A-54B4-5B2E9468E18E}"/>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CABCB78C-6EE5-190D-9FF0-43CA447632D7}"/>
              </a:ext>
            </a:extLst>
          </p:cNvPr>
          <p:cNvSpPr>
            <a:spLocks noGrp="1"/>
          </p:cNvSpPr>
          <p:nvPr>
            <p:ph type="body" idx="1"/>
          </p:nvPr>
        </p:nvSpPr>
        <p:spPr/>
        <p:txBody>
          <a:bodyPr/>
          <a:lstStyle/>
          <a:p>
            <a:r>
              <a:rPr lang="en-US"/>
              <a:t>Tưởng tự, điểm </a:t>
            </a:r>
            <a:r>
              <a:rPr lang="en-US" dirty="0" err="1"/>
              <a:t>các</a:t>
            </a:r>
            <a:r>
              <a:rPr lang="en-US" dirty="0"/>
              <a:t> </a:t>
            </a:r>
            <a:r>
              <a:rPr lang="en-US" dirty="0" err="1"/>
              <a:t>trụ</a:t>
            </a:r>
            <a:r>
              <a:rPr lang="en-US" dirty="0"/>
              <a:t> </a:t>
            </a:r>
            <a:r>
              <a:rPr lang="en-US" dirty="0" err="1"/>
              <a:t>cột</a:t>
            </a:r>
            <a:r>
              <a:rPr lang="en-US" dirty="0"/>
              <a:t> </a:t>
            </a:r>
            <a:r>
              <a:rPr lang="en-US" err="1"/>
              <a:t>đầu</a:t>
            </a:r>
            <a:r>
              <a:rPr lang="en-US"/>
              <a:t> ra </a:t>
            </a:r>
            <a:r>
              <a:rPr lang="en-US" dirty="0"/>
              <a:t>ĐMST </a:t>
            </a:r>
            <a:r>
              <a:rPr lang="en-US" dirty="0" err="1"/>
              <a:t>của</a:t>
            </a:r>
            <a:r>
              <a:rPr lang="en-US" dirty="0"/>
              <a:t> </a:t>
            </a:r>
            <a:r>
              <a:rPr lang="en-US"/>
              <a:t>QB cũng </a:t>
            </a:r>
            <a:r>
              <a:rPr lang="en-US" dirty="0" err="1"/>
              <a:t>thấp</a:t>
            </a:r>
            <a:r>
              <a:rPr lang="en-US" dirty="0"/>
              <a:t> </a:t>
            </a:r>
            <a:r>
              <a:rPr lang="en-US" dirty="0" err="1"/>
              <a:t>hơn</a:t>
            </a:r>
            <a:r>
              <a:rPr lang="en-US" dirty="0"/>
              <a:t> </a:t>
            </a:r>
            <a:r>
              <a:rPr lang="en-US" dirty="0" err="1"/>
              <a:t>điểm</a:t>
            </a:r>
            <a:r>
              <a:rPr lang="en-US" dirty="0"/>
              <a:t> </a:t>
            </a:r>
            <a:r>
              <a:rPr lang="en-US" dirty="0" err="1"/>
              <a:t>trung</a:t>
            </a:r>
            <a:r>
              <a:rPr lang="en-US" dirty="0"/>
              <a:t> </a:t>
            </a:r>
            <a:r>
              <a:rPr lang="en-US" dirty="0" err="1"/>
              <a:t>bình</a:t>
            </a:r>
            <a:r>
              <a:rPr lang="en-US" dirty="0"/>
              <a:t> </a:t>
            </a:r>
            <a:r>
              <a:rPr lang="en-US" dirty="0" err="1"/>
              <a:t>các</a:t>
            </a:r>
            <a:r>
              <a:rPr lang="en-US" dirty="0"/>
              <a:t> </a:t>
            </a:r>
            <a:r>
              <a:rPr lang="en-US" dirty="0" err="1"/>
              <a:t>nhóm</a:t>
            </a:r>
            <a:r>
              <a:rPr lang="en-US" dirty="0"/>
              <a:t> so </a:t>
            </a:r>
            <a:r>
              <a:rPr lang="en-US" dirty="0" err="1"/>
              <a:t>sánh</a:t>
            </a:r>
            <a:r>
              <a:rPr lang="en-US" dirty="0"/>
              <a:t>. </a:t>
            </a:r>
            <a:r>
              <a:rPr lang="en-US" dirty="0" err="1"/>
              <a:t>Đặc</a:t>
            </a:r>
            <a:r>
              <a:rPr lang="en-US" dirty="0"/>
              <a:t> </a:t>
            </a:r>
            <a:r>
              <a:rPr lang="en-US" err="1"/>
              <a:t>biệt</a:t>
            </a:r>
            <a:r>
              <a:rPr lang="en-US"/>
              <a:t> là trụ cột 6. Sản phẩm </a:t>
            </a:r>
            <a:r>
              <a:rPr lang="en-US" dirty="0"/>
              <a:t>tri </a:t>
            </a:r>
            <a:r>
              <a:rPr lang="en-US" dirty="0" err="1"/>
              <a:t>thức</a:t>
            </a:r>
            <a:r>
              <a:rPr lang="en-US" dirty="0"/>
              <a:t>, </a:t>
            </a:r>
            <a:r>
              <a:rPr lang="en-US" dirty="0" err="1"/>
              <a:t>sáng</a:t>
            </a:r>
            <a:r>
              <a:rPr lang="en-US" dirty="0"/>
              <a:t> </a:t>
            </a:r>
            <a:r>
              <a:rPr lang="en-US" dirty="0" err="1"/>
              <a:t>tạo</a:t>
            </a:r>
            <a:r>
              <a:rPr lang="en-US" dirty="0"/>
              <a:t> </a:t>
            </a:r>
            <a:r>
              <a:rPr lang="en-US" err="1"/>
              <a:t>và</a:t>
            </a:r>
            <a:r>
              <a:rPr lang="en-US"/>
              <a:t> Công nghệ</a:t>
            </a:r>
            <a:endParaRPr lang="vi-VN" dirty="0"/>
          </a:p>
        </p:txBody>
      </p:sp>
    </p:spTree>
    <p:extLst>
      <p:ext uri="{BB962C8B-B14F-4D97-AF65-F5344CB8AC3E}">
        <p14:creationId xmlns:p14="http://schemas.microsoft.com/office/powerpoint/2010/main" val="35428039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a:extLst>
            <a:ext uri="{FF2B5EF4-FFF2-40B4-BE49-F238E27FC236}">
              <a16:creationId xmlns:a16="http://schemas.microsoft.com/office/drawing/2014/main" id="{EE5986CA-2460-583A-E329-83BF9B90C338}"/>
            </a:ext>
          </a:extLst>
        </p:cNvPr>
        <p:cNvGrpSpPr/>
        <p:nvPr/>
      </p:nvGrpSpPr>
      <p:grpSpPr>
        <a:xfrm>
          <a:off x="0" y="0"/>
          <a:ext cx="0" cy="0"/>
          <a:chOff x="0" y="0"/>
          <a:chExt cx="0" cy="0"/>
        </a:xfrm>
      </p:grpSpPr>
      <p:sp>
        <p:nvSpPr>
          <p:cNvPr id="101" name="Google Shape;101;g35f391192_09:notes">
            <a:extLst>
              <a:ext uri="{FF2B5EF4-FFF2-40B4-BE49-F238E27FC236}">
                <a16:creationId xmlns:a16="http://schemas.microsoft.com/office/drawing/2014/main" id="{AB26BDE1-2F65-1EF2-A998-0D8266A78C3E}"/>
              </a:ext>
            </a:extLst>
          </p:cNvPr>
          <p:cNvSpPr>
            <a:spLocks noGrp="1" noRot="1" noChangeAspect="1"/>
          </p:cNvSpPr>
          <p:nvPr>
            <p:ph type="sldImg" idx="2"/>
          </p:nvPr>
        </p:nvSpPr>
        <p:spPr>
          <a:xfrm>
            <a:off x="42863" y="739775"/>
            <a:ext cx="6583362" cy="370363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 name="Google Shape;102;g35f391192_09:notes">
            <a:extLst>
              <a:ext uri="{FF2B5EF4-FFF2-40B4-BE49-F238E27FC236}">
                <a16:creationId xmlns:a16="http://schemas.microsoft.com/office/drawing/2014/main" id="{4DE03AFB-97A7-CB96-9166-21D3F257ED05}"/>
              </a:ext>
            </a:extLst>
          </p:cNvPr>
          <p:cNvSpPr txBox="1">
            <a:spLocks noGrp="1"/>
          </p:cNvSpPr>
          <p:nvPr>
            <p:ph type="body" idx="1"/>
          </p:nvPr>
        </p:nvSpPr>
        <p:spPr>
          <a:xfrm>
            <a:off x="666909" y="4689516"/>
            <a:ext cx="5335270" cy="444269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5256989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Quảng Bình </a:t>
            </a:r>
            <a:r>
              <a:rPr lang="en-US" dirty="0" err="1"/>
              <a:t>có</a:t>
            </a:r>
            <a:r>
              <a:rPr lang="en-US" dirty="0"/>
              <a:t> 4 </a:t>
            </a:r>
            <a:r>
              <a:rPr lang="en-US" dirty="0" err="1"/>
              <a:t>chỉ</a:t>
            </a:r>
            <a:r>
              <a:rPr lang="en-US" dirty="0"/>
              <a:t> </a:t>
            </a:r>
            <a:r>
              <a:rPr lang="en-US" dirty="0" err="1"/>
              <a:t>số</a:t>
            </a:r>
            <a:r>
              <a:rPr lang="en-US" dirty="0"/>
              <a:t> </a:t>
            </a:r>
            <a:r>
              <a:rPr lang="en-US" dirty="0" err="1"/>
              <a:t>nằm</a:t>
            </a:r>
            <a:r>
              <a:rPr lang="en-US" dirty="0"/>
              <a:t> </a:t>
            </a:r>
            <a:r>
              <a:rPr lang="en-US" dirty="0" err="1"/>
              <a:t>trong</a:t>
            </a:r>
            <a:r>
              <a:rPr lang="en-US" dirty="0"/>
              <a:t> </a:t>
            </a:r>
            <a:r>
              <a:rPr lang="en-US" dirty="0" err="1"/>
              <a:t>nhóm</a:t>
            </a:r>
            <a:r>
              <a:rPr lang="en-US" dirty="0"/>
              <a:t> 10 </a:t>
            </a:r>
            <a:r>
              <a:rPr lang="en-US" dirty="0" err="1"/>
              <a:t>địa</a:t>
            </a:r>
            <a:r>
              <a:rPr lang="en-US" dirty="0"/>
              <a:t> </a:t>
            </a:r>
            <a:r>
              <a:rPr lang="en-US" dirty="0" err="1"/>
              <a:t>phương</a:t>
            </a:r>
            <a:r>
              <a:rPr lang="en-US" dirty="0"/>
              <a:t> </a:t>
            </a:r>
            <a:r>
              <a:rPr lang="en-US" dirty="0" err="1"/>
              <a:t>dẫn</a:t>
            </a:r>
            <a:r>
              <a:rPr lang="en-US" dirty="0"/>
              <a:t> </a:t>
            </a:r>
            <a:r>
              <a:rPr lang="en-US" dirty="0" err="1"/>
              <a:t>đầu</a:t>
            </a:r>
            <a:r>
              <a:rPr lang="en-US" dirty="0"/>
              <a:t> </a:t>
            </a:r>
            <a:r>
              <a:rPr lang="en-US" dirty="0" err="1"/>
              <a:t>cả</a:t>
            </a:r>
            <a:r>
              <a:rPr lang="en-US" dirty="0"/>
              <a:t> </a:t>
            </a:r>
            <a:r>
              <a:rPr lang="en-US" dirty="0" err="1"/>
              <a:t>nước</a:t>
            </a:r>
            <a:endParaRPr lang="en-US" dirty="0"/>
          </a:p>
          <a:p>
            <a:endParaRPr lang="vi-VN" b="1" dirty="0"/>
          </a:p>
        </p:txBody>
      </p:sp>
    </p:spTree>
    <p:extLst>
      <p:ext uri="{BB962C8B-B14F-4D97-AF65-F5344CB8AC3E}">
        <p14:creationId xmlns:p14="http://schemas.microsoft.com/office/powerpoint/2010/main" val="3131952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39700" indent="0">
              <a:buNone/>
            </a:pPr>
            <a:r>
              <a:rPr lang="en-US"/>
              <a:t>Các hình đa giác biểu thị điểm số max, min và trung bình không có sự thay đổi nhiều nhưng hình đa giác của Quảng Bình lại cho thấy sự cải thiện mạnh ở trụ cột thể chế  (góc nhọn hẳn lên trên) và 2 điểm yếu ở trụ cột 3. Cơ sở hạ tầng và trụ cột 6. SP trị thức, sáng tạo và Công nghệ vẫn chưa được cải thiện</a:t>
            </a:r>
            <a:endParaRPr lang="vi-VN" dirty="0"/>
          </a:p>
        </p:txBody>
      </p:sp>
    </p:spTree>
    <p:extLst>
      <p:ext uri="{BB962C8B-B14F-4D97-AF65-F5344CB8AC3E}">
        <p14:creationId xmlns:p14="http://schemas.microsoft.com/office/powerpoint/2010/main" val="14373782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863" y="739775"/>
            <a:ext cx="6583362" cy="3703638"/>
          </a:xfrm>
        </p:spPr>
      </p:sp>
      <p:sp>
        <p:nvSpPr>
          <p:cNvPr id="3" name="Notes Placeholder 2"/>
          <p:cNvSpPr>
            <a:spLocks noGrp="1"/>
          </p:cNvSpPr>
          <p:nvPr>
            <p:ph type="body" idx="1"/>
          </p:nvPr>
        </p:nvSpPr>
        <p:spPr/>
        <p:txBody>
          <a:bodyPr/>
          <a:lstStyle/>
          <a:p>
            <a:pPr marL="139700" indent="0">
              <a:buNone/>
            </a:pPr>
            <a:r>
              <a:rPr lang="en-US" dirty="0"/>
              <a:t>Trong </a:t>
            </a:r>
            <a:r>
              <a:rPr lang="en-US" dirty="0" err="1"/>
              <a:t>số</a:t>
            </a:r>
            <a:r>
              <a:rPr lang="en-US" dirty="0"/>
              <a:t> 5 </a:t>
            </a:r>
            <a:r>
              <a:rPr lang="en-US" dirty="0" err="1"/>
              <a:t>chỉ</a:t>
            </a:r>
            <a:r>
              <a:rPr lang="en-US" dirty="0"/>
              <a:t> </a:t>
            </a:r>
            <a:r>
              <a:rPr lang="en-US" dirty="0" err="1"/>
              <a:t>số</a:t>
            </a:r>
            <a:r>
              <a:rPr lang="en-US" dirty="0"/>
              <a:t> </a:t>
            </a:r>
            <a:r>
              <a:rPr lang="en-US" dirty="0" err="1"/>
              <a:t>có</a:t>
            </a:r>
            <a:r>
              <a:rPr lang="en-US" dirty="0"/>
              <a:t> </a:t>
            </a:r>
            <a:r>
              <a:rPr lang="en-US" dirty="0" err="1"/>
              <a:t>nguồn</a:t>
            </a:r>
            <a:r>
              <a:rPr lang="en-US" dirty="0"/>
              <a:t> </a:t>
            </a:r>
            <a:r>
              <a:rPr lang="en-US" dirty="0" err="1"/>
              <a:t>dữ</a:t>
            </a:r>
            <a:r>
              <a:rPr lang="en-US" dirty="0"/>
              <a:t> </a:t>
            </a:r>
            <a:r>
              <a:rPr lang="en-US" dirty="0" err="1"/>
              <a:t>liệu</a:t>
            </a:r>
            <a:r>
              <a:rPr lang="en-US" dirty="0"/>
              <a:t> </a:t>
            </a:r>
            <a:r>
              <a:rPr lang="en-US" dirty="0" err="1"/>
              <a:t>từ</a:t>
            </a:r>
            <a:r>
              <a:rPr lang="en-US" dirty="0"/>
              <a:t> </a:t>
            </a:r>
            <a:r>
              <a:rPr lang="en-US" dirty="0" err="1"/>
              <a:t>chỉ</a:t>
            </a:r>
            <a:r>
              <a:rPr lang="en-US" dirty="0"/>
              <a:t> </a:t>
            </a:r>
            <a:r>
              <a:rPr lang="en-US" dirty="0" err="1"/>
              <a:t>số</a:t>
            </a:r>
            <a:r>
              <a:rPr lang="en-US" dirty="0"/>
              <a:t> PCI, </a:t>
            </a:r>
            <a:r>
              <a:rPr lang="en-US" dirty="0" err="1"/>
              <a:t>kết</a:t>
            </a:r>
            <a:r>
              <a:rPr lang="en-US" dirty="0"/>
              <a:t> </a:t>
            </a:r>
            <a:r>
              <a:rPr lang="en-US" dirty="0" err="1"/>
              <a:t>quả</a:t>
            </a:r>
            <a:r>
              <a:rPr lang="en-US" dirty="0"/>
              <a:t> PCI 2024 </a:t>
            </a:r>
            <a:r>
              <a:rPr lang="en-US" err="1"/>
              <a:t>của</a:t>
            </a:r>
            <a:r>
              <a:rPr lang="en-US"/>
              <a:t> Quảng Bình </a:t>
            </a:r>
            <a:r>
              <a:rPr lang="en-US" err="1"/>
              <a:t>có</a:t>
            </a:r>
            <a:r>
              <a:rPr lang="en-US"/>
              <a:t> 3 </a:t>
            </a:r>
            <a:r>
              <a:rPr lang="en-US" dirty="0" err="1"/>
              <a:t>chỉ</a:t>
            </a:r>
            <a:r>
              <a:rPr lang="en-US" dirty="0"/>
              <a:t> </a:t>
            </a:r>
            <a:r>
              <a:rPr lang="en-US" dirty="0" err="1"/>
              <a:t>số</a:t>
            </a:r>
            <a:r>
              <a:rPr lang="en-US" dirty="0"/>
              <a:t> </a:t>
            </a:r>
            <a:r>
              <a:rPr lang="en-US" dirty="0" err="1"/>
              <a:t>có</a:t>
            </a:r>
            <a:r>
              <a:rPr lang="en-US" dirty="0"/>
              <a:t> </a:t>
            </a:r>
            <a:r>
              <a:rPr lang="en-US" dirty="0" err="1"/>
              <a:t>thứ</a:t>
            </a:r>
            <a:r>
              <a:rPr lang="en-US" dirty="0"/>
              <a:t> </a:t>
            </a:r>
            <a:r>
              <a:rPr lang="en-US" dirty="0" err="1"/>
              <a:t>hạng</a:t>
            </a:r>
            <a:r>
              <a:rPr lang="en-US" dirty="0"/>
              <a:t> </a:t>
            </a:r>
            <a:r>
              <a:rPr lang="en-US" dirty="0" err="1"/>
              <a:t>được</a:t>
            </a:r>
            <a:r>
              <a:rPr lang="en-US" dirty="0"/>
              <a:t> </a:t>
            </a:r>
            <a:r>
              <a:rPr lang="en-US" dirty="0" err="1"/>
              <a:t>cải</a:t>
            </a:r>
            <a:r>
              <a:rPr lang="en-US" dirty="0"/>
              <a:t> </a:t>
            </a:r>
            <a:r>
              <a:rPr lang="en-US" dirty="0" err="1"/>
              <a:t>thiện</a:t>
            </a:r>
            <a:r>
              <a:rPr lang="en-US" dirty="0"/>
              <a:t> </a:t>
            </a:r>
            <a:r>
              <a:rPr lang="en-US" err="1"/>
              <a:t>và</a:t>
            </a:r>
            <a:r>
              <a:rPr lang="en-US"/>
              <a:t> 2 </a:t>
            </a:r>
            <a:r>
              <a:rPr lang="en-US" dirty="0" err="1"/>
              <a:t>chỉ</a:t>
            </a:r>
            <a:r>
              <a:rPr lang="en-US" dirty="0"/>
              <a:t> </a:t>
            </a:r>
            <a:r>
              <a:rPr lang="en-US" dirty="0" err="1"/>
              <a:t>số</a:t>
            </a:r>
            <a:r>
              <a:rPr lang="en-US" dirty="0"/>
              <a:t> </a:t>
            </a:r>
            <a:r>
              <a:rPr lang="en-US" dirty="0" err="1"/>
              <a:t>còn</a:t>
            </a:r>
            <a:r>
              <a:rPr lang="en-US" dirty="0"/>
              <a:t> </a:t>
            </a:r>
            <a:r>
              <a:rPr lang="en-US" dirty="0" err="1"/>
              <a:t>lại</a:t>
            </a:r>
            <a:r>
              <a:rPr lang="en-US" dirty="0"/>
              <a:t> </a:t>
            </a:r>
            <a:r>
              <a:rPr lang="en-US" dirty="0" err="1"/>
              <a:t>xếp</a:t>
            </a:r>
            <a:r>
              <a:rPr lang="en-US" dirty="0"/>
              <a:t> </a:t>
            </a:r>
            <a:r>
              <a:rPr lang="en-US" dirty="0" err="1"/>
              <a:t>hạng</a:t>
            </a:r>
            <a:r>
              <a:rPr lang="en-US" dirty="0"/>
              <a:t> </a:t>
            </a:r>
            <a:r>
              <a:rPr lang="en-US" dirty="0" err="1"/>
              <a:t>sẽ</a:t>
            </a:r>
            <a:r>
              <a:rPr lang="en-US" dirty="0"/>
              <a:t> </a:t>
            </a:r>
            <a:r>
              <a:rPr lang="en-US" dirty="0" err="1"/>
              <a:t>thấp</a:t>
            </a:r>
            <a:r>
              <a:rPr lang="en-US" dirty="0"/>
              <a:t> </a:t>
            </a:r>
            <a:r>
              <a:rPr lang="en-US" dirty="0" err="1"/>
              <a:t>hơn</a:t>
            </a:r>
            <a:r>
              <a:rPr lang="en-US" dirty="0"/>
              <a:t> </a:t>
            </a:r>
            <a:r>
              <a:rPr lang="en-US" dirty="0" err="1"/>
              <a:t>xếp</a:t>
            </a:r>
            <a:r>
              <a:rPr lang="en-US" dirty="0"/>
              <a:t> </a:t>
            </a:r>
            <a:r>
              <a:rPr lang="en-US" dirty="0" err="1"/>
              <a:t>hạng</a:t>
            </a:r>
            <a:r>
              <a:rPr lang="en-US" dirty="0"/>
              <a:t> </a:t>
            </a:r>
            <a:r>
              <a:rPr lang="en-US" dirty="0" err="1"/>
              <a:t>trong</a:t>
            </a:r>
            <a:r>
              <a:rPr lang="en-US" dirty="0"/>
              <a:t> PII 2024</a:t>
            </a:r>
          </a:p>
          <a:p>
            <a:pPr marL="139700" indent="0">
              <a:buNone/>
            </a:pPr>
            <a:r>
              <a:rPr lang="en-US" dirty="0"/>
              <a:t>01 </a:t>
            </a:r>
            <a:r>
              <a:rPr lang="en-US" dirty="0" err="1"/>
              <a:t>chỉ</a:t>
            </a:r>
            <a:r>
              <a:rPr lang="en-US" dirty="0"/>
              <a:t> </a:t>
            </a:r>
            <a:r>
              <a:rPr lang="en-US" dirty="0" err="1"/>
              <a:t>số</a:t>
            </a:r>
            <a:r>
              <a:rPr lang="en-US" dirty="0"/>
              <a:t> </a:t>
            </a:r>
            <a:r>
              <a:rPr lang="en-US" dirty="0" err="1"/>
              <a:t>thuộc</a:t>
            </a:r>
            <a:r>
              <a:rPr lang="en-US" dirty="0"/>
              <a:t> </a:t>
            </a:r>
            <a:r>
              <a:rPr lang="en-US" dirty="0" err="1"/>
              <a:t>bộ</a:t>
            </a:r>
            <a:r>
              <a:rPr lang="en-US" dirty="0"/>
              <a:t> </a:t>
            </a:r>
            <a:r>
              <a:rPr lang="en-US" dirty="0" err="1"/>
              <a:t>chỉ</a:t>
            </a:r>
            <a:r>
              <a:rPr lang="en-US" dirty="0"/>
              <a:t> </a:t>
            </a:r>
            <a:r>
              <a:rPr lang="en-US" dirty="0" err="1"/>
              <a:t>số</a:t>
            </a:r>
            <a:r>
              <a:rPr lang="en-US" dirty="0"/>
              <a:t> PAR Index 2024 </a:t>
            </a:r>
            <a:r>
              <a:rPr lang="en-US" dirty="0" err="1"/>
              <a:t>là</a:t>
            </a:r>
            <a:r>
              <a:rPr lang="en-US" dirty="0"/>
              <a:t> </a:t>
            </a:r>
            <a:r>
              <a:rPr lang="en-US" dirty="0" err="1"/>
              <a:t>Cái</a:t>
            </a:r>
            <a:r>
              <a:rPr lang="en-US" dirty="0"/>
              <a:t> </a:t>
            </a:r>
            <a:r>
              <a:rPr lang="en-US" dirty="0" err="1"/>
              <a:t>cách</a:t>
            </a:r>
            <a:r>
              <a:rPr lang="en-US" dirty="0"/>
              <a:t> </a:t>
            </a:r>
            <a:r>
              <a:rPr lang="en-US" dirty="0" err="1"/>
              <a:t>hành</a:t>
            </a:r>
            <a:r>
              <a:rPr lang="en-US" dirty="0"/>
              <a:t> </a:t>
            </a:r>
            <a:r>
              <a:rPr lang="en-US" dirty="0" err="1"/>
              <a:t>chính</a:t>
            </a:r>
            <a:r>
              <a:rPr lang="en-US" dirty="0"/>
              <a:t> </a:t>
            </a:r>
            <a:r>
              <a:rPr lang="en-US" dirty="0" err="1"/>
              <a:t>mặc</a:t>
            </a:r>
            <a:r>
              <a:rPr lang="en-US" dirty="0"/>
              <a:t> </a:t>
            </a:r>
            <a:r>
              <a:rPr lang="en-US" dirty="0" err="1"/>
              <a:t>dù</a:t>
            </a:r>
            <a:r>
              <a:rPr lang="en-US" dirty="0"/>
              <a:t> </a:t>
            </a:r>
            <a:r>
              <a:rPr lang="en-US" dirty="0" err="1"/>
              <a:t>điểm</a:t>
            </a:r>
            <a:r>
              <a:rPr lang="en-US" dirty="0"/>
              <a:t> </a:t>
            </a:r>
            <a:r>
              <a:rPr lang="en-US" dirty="0" err="1"/>
              <a:t>số</a:t>
            </a:r>
            <a:r>
              <a:rPr lang="en-US" dirty="0"/>
              <a:t> </a:t>
            </a:r>
            <a:r>
              <a:rPr lang="en-US" dirty="0" err="1"/>
              <a:t>có</a:t>
            </a:r>
            <a:r>
              <a:rPr lang="en-US" dirty="0"/>
              <a:t> </a:t>
            </a:r>
            <a:r>
              <a:rPr lang="en-US" dirty="0" err="1"/>
              <a:t>tăng</a:t>
            </a:r>
            <a:r>
              <a:rPr lang="en-US" dirty="0"/>
              <a:t> </a:t>
            </a:r>
            <a:r>
              <a:rPr lang="en-US" dirty="0" err="1"/>
              <a:t>lên</a:t>
            </a:r>
            <a:r>
              <a:rPr lang="en-US" dirty="0"/>
              <a:t> </a:t>
            </a:r>
            <a:r>
              <a:rPr lang="en-US" dirty="0" err="1"/>
              <a:t>nhưng</a:t>
            </a:r>
            <a:r>
              <a:rPr lang="en-US" dirty="0"/>
              <a:t> </a:t>
            </a:r>
            <a:r>
              <a:rPr lang="en-US" dirty="0" err="1"/>
              <a:t>thứ</a:t>
            </a:r>
            <a:r>
              <a:rPr lang="en-US" dirty="0"/>
              <a:t> </a:t>
            </a:r>
            <a:r>
              <a:rPr lang="en-US" dirty="0" err="1"/>
              <a:t>hạng</a:t>
            </a:r>
            <a:r>
              <a:rPr lang="en-US" dirty="0"/>
              <a:t> </a:t>
            </a:r>
            <a:r>
              <a:rPr lang="en-US" dirty="0" err="1"/>
              <a:t>vẫn</a:t>
            </a:r>
            <a:r>
              <a:rPr lang="en-US" dirty="0"/>
              <a:t> </a:t>
            </a:r>
            <a:r>
              <a:rPr lang="en-US" dirty="0" err="1"/>
              <a:t>giảm</a:t>
            </a:r>
            <a:r>
              <a:rPr lang="en-US" dirty="0"/>
              <a:t> </a:t>
            </a:r>
            <a:r>
              <a:rPr lang="en-US" dirty="0" err="1"/>
              <a:t>nhẹ</a:t>
            </a:r>
            <a:r>
              <a:rPr lang="en-US" dirty="0"/>
              <a:t> </a:t>
            </a:r>
            <a:r>
              <a:rPr lang="en-US" dirty="0">
                <a:sym typeface="Wingdings" panose="05000000000000000000" pitchFamily="2" charset="2"/>
              </a:rPr>
              <a:t> </a:t>
            </a:r>
            <a:r>
              <a:rPr lang="en-US" dirty="0" err="1">
                <a:sym typeface="Wingdings" panose="05000000000000000000" pitchFamily="2" charset="2"/>
              </a:rPr>
              <a:t>Các</a:t>
            </a:r>
            <a:r>
              <a:rPr lang="en-US" dirty="0">
                <a:sym typeface="Wingdings" panose="05000000000000000000" pitchFamily="2" charset="2"/>
              </a:rPr>
              <a:t> </a:t>
            </a:r>
            <a:r>
              <a:rPr lang="en-US" dirty="0" err="1">
                <a:sym typeface="Wingdings" panose="05000000000000000000" pitchFamily="2" charset="2"/>
              </a:rPr>
              <a:t>địa</a:t>
            </a:r>
            <a:r>
              <a:rPr lang="en-US" dirty="0">
                <a:sym typeface="Wingdings" panose="05000000000000000000" pitchFamily="2" charset="2"/>
              </a:rPr>
              <a:t> </a:t>
            </a:r>
            <a:r>
              <a:rPr lang="en-US" dirty="0" err="1">
                <a:sym typeface="Wingdings" panose="05000000000000000000" pitchFamily="2" charset="2"/>
              </a:rPr>
              <a:t>phương</a:t>
            </a:r>
            <a:r>
              <a:rPr lang="en-US" dirty="0">
                <a:sym typeface="Wingdings" panose="05000000000000000000" pitchFamily="2" charset="2"/>
              </a:rPr>
              <a:t> </a:t>
            </a:r>
            <a:r>
              <a:rPr lang="en-US" dirty="0" err="1">
                <a:sym typeface="Wingdings" panose="05000000000000000000" pitchFamily="2" charset="2"/>
              </a:rPr>
              <a:t>ngay</a:t>
            </a:r>
            <a:r>
              <a:rPr lang="en-US" dirty="0">
                <a:sym typeface="Wingdings" panose="05000000000000000000" pitchFamily="2" charset="2"/>
              </a:rPr>
              <a:t> </a:t>
            </a:r>
            <a:r>
              <a:rPr lang="en-US" dirty="0" err="1">
                <a:sym typeface="Wingdings" panose="05000000000000000000" pitchFamily="2" charset="2"/>
              </a:rPr>
              <a:t>dưới</a:t>
            </a:r>
            <a:r>
              <a:rPr lang="en-US" dirty="0">
                <a:sym typeface="Wingdings" panose="05000000000000000000" pitchFamily="2" charset="2"/>
              </a:rPr>
              <a:t> </a:t>
            </a:r>
            <a:r>
              <a:rPr lang="en-US" dirty="0" err="1">
                <a:sym typeface="Wingdings" panose="05000000000000000000" pitchFamily="2" charset="2"/>
              </a:rPr>
              <a:t>có</a:t>
            </a:r>
            <a:r>
              <a:rPr lang="en-US" dirty="0">
                <a:sym typeface="Wingdings" panose="05000000000000000000" pitchFamily="2" charset="2"/>
              </a:rPr>
              <a:t> </a:t>
            </a:r>
            <a:r>
              <a:rPr lang="en-US" dirty="0" err="1">
                <a:sym typeface="Wingdings" panose="05000000000000000000" pitchFamily="2" charset="2"/>
              </a:rPr>
              <a:t>mức</a:t>
            </a:r>
            <a:r>
              <a:rPr lang="en-US" dirty="0">
                <a:sym typeface="Wingdings" panose="05000000000000000000" pitchFamily="2" charset="2"/>
              </a:rPr>
              <a:t> </a:t>
            </a:r>
            <a:r>
              <a:rPr lang="en-US" dirty="0" err="1">
                <a:sym typeface="Wingdings" panose="05000000000000000000" pitchFamily="2" charset="2"/>
              </a:rPr>
              <a:t>độ</a:t>
            </a:r>
            <a:r>
              <a:rPr lang="en-US" dirty="0">
                <a:sym typeface="Wingdings" panose="05000000000000000000" pitchFamily="2" charset="2"/>
              </a:rPr>
              <a:t> </a:t>
            </a:r>
            <a:r>
              <a:rPr lang="en-US" dirty="0" err="1">
                <a:sym typeface="Wingdings" panose="05000000000000000000" pitchFamily="2" charset="2"/>
              </a:rPr>
              <a:t>cải</a:t>
            </a:r>
            <a:r>
              <a:rPr lang="en-US" dirty="0">
                <a:sym typeface="Wingdings" panose="05000000000000000000" pitchFamily="2" charset="2"/>
              </a:rPr>
              <a:t> </a:t>
            </a:r>
            <a:r>
              <a:rPr lang="en-US" dirty="0" err="1">
                <a:sym typeface="Wingdings" panose="05000000000000000000" pitchFamily="2" charset="2"/>
              </a:rPr>
              <a:t>thiện</a:t>
            </a:r>
            <a:r>
              <a:rPr lang="en-US" dirty="0">
                <a:sym typeface="Wingdings" panose="05000000000000000000" pitchFamily="2" charset="2"/>
              </a:rPr>
              <a:t> </a:t>
            </a:r>
            <a:r>
              <a:rPr lang="en-US" dirty="0" err="1">
                <a:sym typeface="Wingdings" panose="05000000000000000000" pitchFamily="2" charset="2"/>
              </a:rPr>
              <a:t>cao</a:t>
            </a:r>
            <a:r>
              <a:rPr lang="en-US" dirty="0">
                <a:sym typeface="Wingdings" panose="05000000000000000000" pitchFamily="2" charset="2"/>
              </a:rPr>
              <a:t> </a:t>
            </a:r>
            <a:r>
              <a:rPr lang="en-US" err="1">
                <a:sym typeface="Wingdings" panose="05000000000000000000" pitchFamily="2" charset="2"/>
              </a:rPr>
              <a:t>hơn</a:t>
            </a:r>
            <a:r>
              <a:rPr lang="en-US">
                <a:sym typeface="Wingdings" panose="05000000000000000000" pitchFamily="2" charset="2"/>
              </a:rPr>
              <a:t> Quảng Bình</a:t>
            </a:r>
            <a:endParaRPr lang="vi-VN" dirty="0"/>
          </a:p>
          <a:p>
            <a:endParaRPr lang="vi-VN" dirty="0"/>
          </a:p>
        </p:txBody>
      </p:sp>
    </p:spTree>
    <p:extLst>
      <p:ext uri="{BB962C8B-B14F-4D97-AF65-F5344CB8AC3E}">
        <p14:creationId xmlns:p14="http://schemas.microsoft.com/office/powerpoint/2010/main" val="523817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863" y="739775"/>
            <a:ext cx="6583362" cy="3703638"/>
          </a:xfrm>
        </p:spPr>
      </p:sp>
      <p:sp>
        <p:nvSpPr>
          <p:cNvPr id="3" name="Notes Placeholder 2"/>
          <p:cNvSpPr>
            <a:spLocks noGrp="1"/>
          </p:cNvSpPr>
          <p:nvPr>
            <p:ph type="body" idx="1"/>
          </p:nvPr>
        </p:nvSpPr>
        <p:spPr/>
        <p:txBody>
          <a:bodyPr/>
          <a:lstStyle/>
          <a:p>
            <a:r>
              <a:rPr lang="en-US"/>
              <a:t>3 chỉ số về phần chi cho KH&amp;CN, NC&amp;PT và GD&amp;ĐT đều sụt giảm về giá trị.</a:t>
            </a:r>
          </a:p>
          <a:p>
            <a:r>
              <a:rPr lang="en-US"/>
              <a:t>Chỉ </a:t>
            </a:r>
            <a:r>
              <a:rPr lang="en-US" dirty="0" err="1"/>
              <a:t>số</a:t>
            </a:r>
            <a:r>
              <a:rPr lang="en-US" dirty="0"/>
              <a:t> Chi </a:t>
            </a:r>
            <a:r>
              <a:rPr lang="en-US" dirty="0" err="1"/>
              <a:t>cho</a:t>
            </a:r>
            <a:r>
              <a:rPr lang="en-US" dirty="0"/>
              <a:t> GD&amp;ĐT </a:t>
            </a:r>
            <a:r>
              <a:rPr lang="en-US" dirty="0" err="1"/>
              <a:t>bình</a:t>
            </a:r>
            <a:r>
              <a:rPr lang="en-US" dirty="0"/>
              <a:t> </a:t>
            </a:r>
            <a:r>
              <a:rPr lang="en-US" dirty="0" err="1"/>
              <a:t>quân</a:t>
            </a:r>
            <a:r>
              <a:rPr lang="en-US" dirty="0"/>
              <a:t> 1 </a:t>
            </a:r>
            <a:r>
              <a:rPr lang="en-US" dirty="0" err="1"/>
              <a:t>người</a:t>
            </a:r>
            <a:r>
              <a:rPr lang="en-US" dirty="0"/>
              <a:t> </a:t>
            </a:r>
            <a:r>
              <a:rPr lang="en-US" dirty="0" err="1"/>
              <a:t>đi</a:t>
            </a:r>
            <a:r>
              <a:rPr lang="en-US" dirty="0"/>
              <a:t> </a:t>
            </a:r>
            <a:r>
              <a:rPr lang="en-US" dirty="0" err="1"/>
              <a:t>học</a:t>
            </a:r>
            <a:r>
              <a:rPr lang="en-US" dirty="0"/>
              <a:t> </a:t>
            </a:r>
            <a:r>
              <a:rPr lang="en-US" dirty="0" err="1"/>
              <a:t>mặc</a:t>
            </a:r>
            <a:r>
              <a:rPr lang="en-US" dirty="0"/>
              <a:t> </a:t>
            </a:r>
            <a:r>
              <a:rPr lang="en-US" dirty="0" err="1"/>
              <a:t>dù</a:t>
            </a:r>
            <a:r>
              <a:rPr lang="en-US" dirty="0"/>
              <a:t> </a:t>
            </a:r>
            <a:r>
              <a:rPr lang="en-US" dirty="0" err="1"/>
              <a:t>có</a:t>
            </a:r>
            <a:r>
              <a:rPr lang="en-US" dirty="0"/>
              <a:t> </a:t>
            </a:r>
            <a:r>
              <a:rPr lang="en-US" err="1"/>
              <a:t>sự</a:t>
            </a:r>
            <a:r>
              <a:rPr lang="en-US"/>
              <a:t> sụt giảm cả về </a:t>
            </a:r>
            <a:r>
              <a:rPr lang="en-US" dirty="0" err="1"/>
              <a:t>giá</a:t>
            </a:r>
            <a:r>
              <a:rPr lang="en-US" dirty="0"/>
              <a:t> </a:t>
            </a:r>
            <a:r>
              <a:rPr lang="en-US" dirty="0" err="1"/>
              <a:t>trị</a:t>
            </a:r>
            <a:r>
              <a:rPr lang="en-US" dirty="0"/>
              <a:t> </a:t>
            </a:r>
            <a:r>
              <a:rPr lang="en-US" dirty="0" err="1"/>
              <a:t>và</a:t>
            </a:r>
            <a:r>
              <a:rPr lang="en-US" dirty="0"/>
              <a:t> </a:t>
            </a:r>
            <a:r>
              <a:rPr lang="en-US" err="1"/>
              <a:t>thứ</a:t>
            </a:r>
            <a:r>
              <a:rPr lang="en-US"/>
              <a:t> hạng, </a:t>
            </a:r>
            <a:r>
              <a:rPr lang="en-US" dirty="0" err="1"/>
              <a:t>tuy</a:t>
            </a:r>
            <a:r>
              <a:rPr lang="en-US" dirty="0"/>
              <a:t> </a:t>
            </a:r>
            <a:r>
              <a:rPr lang="en-US" dirty="0" err="1"/>
              <a:t>nhiên</a:t>
            </a:r>
            <a:r>
              <a:rPr lang="en-US" dirty="0"/>
              <a:t>, </a:t>
            </a:r>
            <a:r>
              <a:rPr lang="en-US" dirty="0" err="1"/>
              <a:t>thứ</a:t>
            </a:r>
            <a:r>
              <a:rPr lang="en-US" dirty="0"/>
              <a:t> </a:t>
            </a:r>
            <a:r>
              <a:rPr lang="en-US" dirty="0" err="1"/>
              <a:t>hạng</a:t>
            </a:r>
            <a:r>
              <a:rPr lang="en-US" dirty="0"/>
              <a:t> </a:t>
            </a:r>
            <a:r>
              <a:rPr lang="en-US" dirty="0" err="1"/>
              <a:t>của</a:t>
            </a:r>
            <a:r>
              <a:rPr lang="en-US" dirty="0"/>
              <a:t> </a:t>
            </a:r>
            <a:r>
              <a:rPr lang="en-US" dirty="0" err="1"/>
              <a:t>chỉ</a:t>
            </a:r>
            <a:r>
              <a:rPr lang="en-US" dirty="0"/>
              <a:t> </a:t>
            </a:r>
            <a:r>
              <a:rPr lang="en-US" dirty="0" err="1"/>
              <a:t>số</a:t>
            </a:r>
            <a:r>
              <a:rPr lang="en-US" dirty="0"/>
              <a:t> </a:t>
            </a:r>
            <a:r>
              <a:rPr lang="en-US" dirty="0" err="1"/>
              <a:t>này</a:t>
            </a:r>
            <a:r>
              <a:rPr lang="en-US" dirty="0"/>
              <a:t> </a:t>
            </a:r>
            <a:r>
              <a:rPr lang="en-US" dirty="0" err="1"/>
              <a:t>vẫn</a:t>
            </a:r>
            <a:r>
              <a:rPr lang="en-US" dirty="0"/>
              <a:t> </a:t>
            </a:r>
            <a:r>
              <a:rPr lang="en-US" dirty="0" err="1"/>
              <a:t>chưa</a:t>
            </a:r>
            <a:r>
              <a:rPr lang="en-US" dirty="0"/>
              <a:t> </a:t>
            </a:r>
            <a:r>
              <a:rPr lang="en-US" dirty="0" err="1"/>
              <a:t>tương</a:t>
            </a:r>
            <a:r>
              <a:rPr lang="en-US" dirty="0"/>
              <a:t> </a:t>
            </a:r>
            <a:r>
              <a:rPr lang="en-US" dirty="0" err="1"/>
              <a:t>xứng</a:t>
            </a:r>
            <a:r>
              <a:rPr lang="en-US" dirty="0"/>
              <a:t> </a:t>
            </a:r>
            <a:r>
              <a:rPr lang="en-US" dirty="0" err="1"/>
              <a:t>với</a:t>
            </a:r>
            <a:r>
              <a:rPr lang="en-US" dirty="0"/>
              <a:t> </a:t>
            </a:r>
            <a:r>
              <a:rPr lang="en-US" dirty="0" err="1"/>
              <a:t>kết</a:t>
            </a:r>
            <a:r>
              <a:rPr lang="en-US" dirty="0"/>
              <a:t> </a:t>
            </a:r>
            <a:r>
              <a:rPr lang="en-US" dirty="0" err="1"/>
              <a:t>quả</a:t>
            </a:r>
            <a:r>
              <a:rPr lang="en-US" dirty="0"/>
              <a:t> </a:t>
            </a:r>
            <a:r>
              <a:rPr lang="en-US" dirty="0" err="1"/>
              <a:t>xếp</a:t>
            </a:r>
            <a:r>
              <a:rPr lang="en-US" dirty="0"/>
              <a:t> </a:t>
            </a:r>
            <a:r>
              <a:rPr lang="en-US" err="1"/>
              <a:t>hạng</a:t>
            </a:r>
            <a:r>
              <a:rPr lang="en-US"/>
              <a:t> của trụ cột này</a:t>
            </a:r>
            <a:endParaRPr lang="en-US" dirty="0"/>
          </a:p>
          <a:p>
            <a:r>
              <a:rPr lang="en-US"/>
              <a:t>Chỉ số chi NSĐP cho KH&amp;CN/ GRDP có cũng có sự sụt giảm về giá trị và xếp hạng </a:t>
            </a:r>
            <a:r>
              <a:rPr lang="en-US" dirty="0">
                <a:sym typeface="Wingdings" panose="05000000000000000000" pitchFamily="2" charset="2"/>
              </a:rPr>
              <a:t> </a:t>
            </a:r>
            <a:r>
              <a:rPr lang="en-US" b="1" dirty="0" err="1">
                <a:sym typeface="Wingdings" panose="05000000000000000000" pitchFamily="2" charset="2"/>
              </a:rPr>
              <a:t>Nghị</a:t>
            </a:r>
            <a:r>
              <a:rPr lang="en-US" b="1" dirty="0">
                <a:sym typeface="Wingdings" panose="05000000000000000000" pitchFamily="2" charset="2"/>
              </a:rPr>
              <a:t> </a:t>
            </a:r>
            <a:r>
              <a:rPr lang="en-US" b="1" dirty="0" err="1">
                <a:sym typeface="Wingdings" panose="05000000000000000000" pitchFamily="2" charset="2"/>
              </a:rPr>
              <a:t>quyết</a:t>
            </a:r>
            <a:r>
              <a:rPr lang="en-US" b="1" dirty="0">
                <a:sym typeface="Wingdings" panose="05000000000000000000" pitchFamily="2" charset="2"/>
              </a:rPr>
              <a:t> 57 </a:t>
            </a:r>
            <a:r>
              <a:rPr lang="en-US" b="1" dirty="0" err="1">
                <a:sym typeface="Wingdings" panose="05000000000000000000" pitchFamily="2" charset="2"/>
              </a:rPr>
              <a:t>về</a:t>
            </a:r>
            <a:r>
              <a:rPr lang="en-US" b="1" dirty="0">
                <a:sym typeface="Wingdings" panose="05000000000000000000" pitchFamily="2" charset="2"/>
              </a:rPr>
              <a:t> </a:t>
            </a:r>
            <a:r>
              <a:rPr lang="en-US" b="1" dirty="0" err="1">
                <a:sym typeface="Wingdings" panose="05000000000000000000" pitchFamily="2" charset="2"/>
              </a:rPr>
              <a:t>tăng</a:t>
            </a:r>
            <a:r>
              <a:rPr lang="en-US" b="1" dirty="0">
                <a:sym typeface="Wingdings" panose="05000000000000000000" pitchFamily="2" charset="2"/>
              </a:rPr>
              <a:t> </a:t>
            </a:r>
            <a:r>
              <a:rPr lang="en-US" b="1" dirty="0" err="1">
                <a:sym typeface="Wingdings" panose="05000000000000000000" pitchFamily="2" charset="2"/>
              </a:rPr>
              <a:t>phần</a:t>
            </a:r>
            <a:r>
              <a:rPr lang="en-US" b="1" dirty="0">
                <a:sym typeface="Wingdings" panose="05000000000000000000" pitchFamily="2" charset="2"/>
              </a:rPr>
              <a:t> chi </a:t>
            </a:r>
            <a:r>
              <a:rPr lang="en-US" b="1" dirty="0" err="1">
                <a:sym typeface="Wingdings" panose="05000000000000000000" pitchFamily="2" charset="2"/>
              </a:rPr>
              <a:t>cho</a:t>
            </a:r>
            <a:r>
              <a:rPr lang="en-US" b="1" dirty="0">
                <a:sym typeface="Wingdings" panose="05000000000000000000" pitchFamily="2" charset="2"/>
              </a:rPr>
              <a:t> KH&amp;CN (&gt;=3% NSNN/ </a:t>
            </a:r>
            <a:r>
              <a:rPr lang="en-US" b="1" dirty="0" err="1">
                <a:sym typeface="Wingdings" panose="05000000000000000000" pitchFamily="2" charset="2"/>
              </a:rPr>
              <a:t>năm</a:t>
            </a:r>
            <a:r>
              <a:rPr lang="en-US" b="1" dirty="0">
                <a:sym typeface="Wingdings" panose="05000000000000000000" pitchFamily="2" charset="2"/>
              </a:rPr>
              <a:t> </a:t>
            </a:r>
            <a:r>
              <a:rPr lang="en-US" b="1" dirty="0" err="1">
                <a:sym typeface="Wingdings" panose="05000000000000000000" pitchFamily="2" charset="2"/>
              </a:rPr>
              <a:t>cho</a:t>
            </a:r>
            <a:r>
              <a:rPr lang="en-US" b="1" dirty="0">
                <a:sym typeface="Wingdings" panose="05000000000000000000" pitchFamily="2" charset="2"/>
              </a:rPr>
              <a:t> KHCN, ĐMST </a:t>
            </a:r>
            <a:r>
              <a:rPr lang="en-US" b="1" dirty="0" err="1">
                <a:sym typeface="Wingdings" panose="05000000000000000000" pitchFamily="2" charset="2"/>
              </a:rPr>
              <a:t>và</a:t>
            </a:r>
            <a:r>
              <a:rPr lang="en-US" b="1" dirty="0">
                <a:sym typeface="Wingdings" panose="05000000000000000000" pitchFamily="2" charset="2"/>
              </a:rPr>
              <a:t> CĐS)</a:t>
            </a:r>
            <a:r>
              <a:rPr lang="en-US" b="1" dirty="0"/>
              <a:t>.</a:t>
            </a:r>
            <a:endParaRPr lang="vi-VN" b="1" dirty="0"/>
          </a:p>
        </p:txBody>
      </p:sp>
    </p:spTree>
    <p:extLst>
      <p:ext uri="{BB962C8B-B14F-4D97-AF65-F5344CB8AC3E}">
        <p14:creationId xmlns:p14="http://schemas.microsoft.com/office/powerpoint/2010/main" val="13636842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863" y="739775"/>
            <a:ext cx="6583362" cy="3703638"/>
          </a:xfrm>
        </p:spPr>
      </p:sp>
      <p:sp>
        <p:nvSpPr>
          <p:cNvPr id="3" name="Notes Placeholder 2"/>
          <p:cNvSpPr>
            <a:spLocks noGrp="1"/>
          </p:cNvSpPr>
          <p:nvPr>
            <p:ph type="body" idx="1"/>
          </p:nvPr>
        </p:nvSpPr>
        <p:spPr/>
        <p:txBody>
          <a:bodyPr/>
          <a:lstStyle/>
          <a:p>
            <a:r>
              <a:rPr lang="en-US" dirty="0" err="1"/>
              <a:t>Kết</a:t>
            </a:r>
            <a:r>
              <a:rPr lang="en-US" dirty="0"/>
              <a:t> </a:t>
            </a:r>
            <a:r>
              <a:rPr lang="en-US" dirty="0" err="1"/>
              <a:t>quả</a:t>
            </a:r>
            <a:r>
              <a:rPr lang="en-US" dirty="0"/>
              <a:t> DTI 2023 </a:t>
            </a:r>
            <a:r>
              <a:rPr lang="en-US" dirty="0" err="1"/>
              <a:t>cho</a:t>
            </a:r>
            <a:r>
              <a:rPr lang="en-US" dirty="0"/>
              <a:t> </a:t>
            </a:r>
            <a:r>
              <a:rPr lang="en-US" dirty="0" err="1"/>
              <a:t>thấy</a:t>
            </a:r>
            <a:r>
              <a:rPr lang="en-US" dirty="0"/>
              <a:t> </a:t>
            </a:r>
            <a:r>
              <a:rPr lang="en-US" dirty="0" err="1"/>
              <a:t>chỉ</a:t>
            </a:r>
            <a:r>
              <a:rPr lang="en-US" dirty="0"/>
              <a:t> </a:t>
            </a:r>
            <a:r>
              <a:rPr lang="en-US" dirty="0" err="1"/>
              <a:t>số</a:t>
            </a:r>
            <a:r>
              <a:rPr lang="en-US" dirty="0"/>
              <a:t> </a:t>
            </a:r>
            <a:r>
              <a:rPr lang="en-US" dirty="0" err="1"/>
              <a:t>Hạ</a:t>
            </a:r>
            <a:r>
              <a:rPr lang="en-US" dirty="0"/>
              <a:t> </a:t>
            </a:r>
            <a:r>
              <a:rPr lang="en-US" dirty="0" err="1"/>
              <a:t>tầng</a:t>
            </a:r>
            <a:r>
              <a:rPr lang="en-US" dirty="0"/>
              <a:t> </a:t>
            </a:r>
            <a:r>
              <a:rPr lang="en-US" dirty="0" err="1"/>
              <a:t>số</a:t>
            </a:r>
            <a:r>
              <a:rPr lang="en-US" dirty="0"/>
              <a:t> </a:t>
            </a:r>
            <a:r>
              <a:rPr lang="en-US" dirty="0" err="1"/>
              <a:t>của</a:t>
            </a:r>
            <a:r>
              <a:rPr lang="en-US" dirty="0"/>
              <a:t> </a:t>
            </a:r>
            <a:r>
              <a:rPr lang="en-US" dirty="0" err="1"/>
              <a:t>Quảng</a:t>
            </a:r>
            <a:r>
              <a:rPr lang="en-US" dirty="0"/>
              <a:t> Bình </a:t>
            </a:r>
            <a:r>
              <a:rPr lang="en-US" dirty="0" err="1"/>
              <a:t>đã</a:t>
            </a:r>
            <a:r>
              <a:rPr lang="en-US" dirty="0"/>
              <a:t> </a:t>
            </a:r>
            <a:r>
              <a:rPr lang="en-US" dirty="0" err="1"/>
              <a:t>có</a:t>
            </a:r>
            <a:r>
              <a:rPr lang="en-US" dirty="0"/>
              <a:t> </a:t>
            </a:r>
            <a:r>
              <a:rPr lang="en-US" dirty="0" err="1"/>
              <a:t>sự</a:t>
            </a:r>
            <a:r>
              <a:rPr lang="en-US" dirty="0"/>
              <a:t> </a:t>
            </a:r>
            <a:r>
              <a:rPr lang="en-US" dirty="0" err="1"/>
              <a:t>cải</a:t>
            </a:r>
            <a:r>
              <a:rPr lang="en-US" dirty="0"/>
              <a:t> </a:t>
            </a:r>
            <a:r>
              <a:rPr lang="en-US" dirty="0" err="1"/>
              <a:t>thiện</a:t>
            </a:r>
            <a:r>
              <a:rPr lang="en-US" dirty="0"/>
              <a:t> </a:t>
            </a:r>
            <a:r>
              <a:rPr lang="en-US" dirty="0" err="1"/>
              <a:t>nhẹ</a:t>
            </a:r>
            <a:r>
              <a:rPr lang="en-US" dirty="0"/>
              <a:t> </a:t>
            </a:r>
            <a:r>
              <a:rPr lang="en-US" dirty="0" err="1"/>
              <a:t>cả</a:t>
            </a:r>
            <a:r>
              <a:rPr lang="en-US" dirty="0"/>
              <a:t> </a:t>
            </a:r>
            <a:r>
              <a:rPr lang="en-US" dirty="0" err="1"/>
              <a:t>về</a:t>
            </a:r>
            <a:r>
              <a:rPr lang="en-US" dirty="0"/>
              <a:t> </a:t>
            </a:r>
            <a:r>
              <a:rPr lang="en-US" dirty="0" err="1"/>
              <a:t>giá</a:t>
            </a:r>
            <a:r>
              <a:rPr lang="en-US" dirty="0"/>
              <a:t> </a:t>
            </a:r>
            <a:r>
              <a:rPr lang="en-US" dirty="0" err="1"/>
              <a:t>trị</a:t>
            </a:r>
            <a:r>
              <a:rPr lang="en-US" dirty="0"/>
              <a:t> </a:t>
            </a:r>
            <a:r>
              <a:rPr lang="en-US" dirty="0" err="1"/>
              <a:t>và</a:t>
            </a:r>
            <a:r>
              <a:rPr lang="en-US" dirty="0"/>
              <a:t> </a:t>
            </a:r>
            <a:r>
              <a:rPr lang="en-US" dirty="0" err="1"/>
              <a:t>thứ</a:t>
            </a:r>
            <a:r>
              <a:rPr lang="en-US" dirty="0"/>
              <a:t> </a:t>
            </a:r>
            <a:r>
              <a:rPr lang="en-US" dirty="0" err="1"/>
              <a:t>hạng</a:t>
            </a:r>
            <a:endParaRPr lang="en-US" dirty="0"/>
          </a:p>
          <a:p>
            <a:r>
              <a:rPr lang="en-US" dirty="0" err="1"/>
              <a:t>Tương</a:t>
            </a:r>
            <a:r>
              <a:rPr lang="en-US" dirty="0"/>
              <a:t> </a:t>
            </a:r>
            <a:r>
              <a:rPr lang="en-US" dirty="0" err="1"/>
              <a:t>tự</a:t>
            </a:r>
            <a:r>
              <a:rPr lang="en-US" dirty="0"/>
              <a:t>, </a:t>
            </a:r>
            <a:r>
              <a:rPr lang="en-US" dirty="0" err="1"/>
              <a:t>đối</a:t>
            </a:r>
            <a:r>
              <a:rPr lang="en-US" dirty="0"/>
              <a:t> </a:t>
            </a:r>
            <a:r>
              <a:rPr lang="en-US" dirty="0" err="1"/>
              <a:t>với</a:t>
            </a:r>
            <a:r>
              <a:rPr lang="en-US" dirty="0"/>
              <a:t> 2 </a:t>
            </a:r>
            <a:r>
              <a:rPr lang="en-US" dirty="0" err="1"/>
              <a:t>chỉ</a:t>
            </a:r>
            <a:r>
              <a:rPr lang="en-US" dirty="0"/>
              <a:t> </a:t>
            </a:r>
            <a:r>
              <a:rPr lang="en-US" dirty="0" err="1"/>
              <a:t>số</a:t>
            </a:r>
            <a:r>
              <a:rPr lang="en-US" dirty="0"/>
              <a:t> </a:t>
            </a:r>
            <a:r>
              <a:rPr lang="en-US" dirty="0" err="1"/>
              <a:t>lấy</a:t>
            </a:r>
            <a:r>
              <a:rPr lang="en-US" dirty="0"/>
              <a:t> ý </a:t>
            </a:r>
            <a:r>
              <a:rPr lang="en-US" dirty="0" err="1"/>
              <a:t>kiến</a:t>
            </a:r>
            <a:r>
              <a:rPr lang="en-US" dirty="0"/>
              <a:t> </a:t>
            </a:r>
            <a:r>
              <a:rPr lang="en-US" dirty="0" err="1"/>
              <a:t>người</a:t>
            </a:r>
            <a:r>
              <a:rPr lang="en-US" dirty="0"/>
              <a:t> </a:t>
            </a:r>
            <a:r>
              <a:rPr lang="en-US" dirty="0" err="1"/>
              <a:t>dân</a:t>
            </a:r>
            <a:r>
              <a:rPr lang="en-US" dirty="0"/>
              <a:t> </a:t>
            </a:r>
            <a:r>
              <a:rPr lang="en-US" dirty="0" err="1"/>
              <a:t>từ</a:t>
            </a:r>
            <a:r>
              <a:rPr lang="en-US" dirty="0"/>
              <a:t> </a:t>
            </a:r>
            <a:r>
              <a:rPr lang="en-US" dirty="0" err="1"/>
              <a:t>báo</a:t>
            </a:r>
            <a:r>
              <a:rPr lang="en-US" dirty="0"/>
              <a:t> </a:t>
            </a:r>
            <a:r>
              <a:rPr lang="en-US" dirty="0" err="1"/>
              <a:t>cáo</a:t>
            </a:r>
            <a:r>
              <a:rPr lang="en-US" dirty="0"/>
              <a:t> PAPI 2024 (</a:t>
            </a:r>
            <a:r>
              <a:rPr lang="en-US" dirty="0" err="1"/>
              <a:t>công</a:t>
            </a:r>
            <a:r>
              <a:rPr lang="en-US" dirty="0"/>
              <a:t> </a:t>
            </a:r>
            <a:r>
              <a:rPr lang="en-US" dirty="0" err="1"/>
              <a:t>bố</a:t>
            </a:r>
            <a:r>
              <a:rPr lang="en-US" dirty="0"/>
              <a:t> 2025) </a:t>
            </a:r>
            <a:r>
              <a:rPr lang="en-US" dirty="0" err="1"/>
              <a:t>là</a:t>
            </a:r>
            <a:r>
              <a:rPr lang="en-US" dirty="0"/>
              <a:t> </a:t>
            </a:r>
            <a:r>
              <a:rPr lang="en-US" dirty="0" err="1"/>
              <a:t>Quản</a:t>
            </a:r>
            <a:r>
              <a:rPr lang="en-US" dirty="0"/>
              <a:t> </a:t>
            </a:r>
            <a:r>
              <a:rPr lang="en-US" dirty="0" err="1"/>
              <a:t>trị</a:t>
            </a:r>
            <a:r>
              <a:rPr lang="en-US" dirty="0"/>
              <a:t> </a:t>
            </a:r>
            <a:r>
              <a:rPr lang="en-US" dirty="0" err="1"/>
              <a:t>điện</a:t>
            </a:r>
            <a:r>
              <a:rPr lang="en-US" dirty="0"/>
              <a:t> </a:t>
            </a:r>
            <a:r>
              <a:rPr lang="en-US" dirty="0" err="1"/>
              <a:t>tử</a:t>
            </a:r>
            <a:r>
              <a:rPr lang="en-US" dirty="0"/>
              <a:t> </a:t>
            </a:r>
            <a:r>
              <a:rPr lang="en-US" dirty="0" err="1"/>
              <a:t>và</a:t>
            </a:r>
            <a:r>
              <a:rPr lang="en-US" dirty="0"/>
              <a:t> </a:t>
            </a:r>
            <a:r>
              <a:rPr lang="en-US" dirty="0" err="1"/>
              <a:t>Quản</a:t>
            </a:r>
            <a:r>
              <a:rPr lang="en-US" dirty="0"/>
              <a:t> </a:t>
            </a:r>
            <a:r>
              <a:rPr lang="en-US" dirty="0" err="1"/>
              <a:t>trị</a:t>
            </a:r>
            <a:r>
              <a:rPr lang="en-US" dirty="0"/>
              <a:t> </a:t>
            </a:r>
            <a:r>
              <a:rPr lang="en-US" dirty="0" err="1"/>
              <a:t>môi</a:t>
            </a:r>
            <a:r>
              <a:rPr lang="en-US" dirty="0"/>
              <a:t> </a:t>
            </a:r>
            <a:r>
              <a:rPr lang="en-US" dirty="0" err="1"/>
              <a:t>trường</a:t>
            </a:r>
            <a:r>
              <a:rPr lang="en-US" dirty="0"/>
              <a:t> </a:t>
            </a:r>
            <a:r>
              <a:rPr lang="en-US" dirty="0" err="1"/>
              <a:t>đều</a:t>
            </a:r>
            <a:r>
              <a:rPr lang="en-US" dirty="0"/>
              <a:t> </a:t>
            </a:r>
            <a:r>
              <a:rPr lang="en-US" dirty="0" err="1"/>
              <a:t>có</a:t>
            </a:r>
            <a:r>
              <a:rPr lang="en-US" dirty="0"/>
              <a:t> </a:t>
            </a:r>
            <a:r>
              <a:rPr lang="en-US" dirty="0" err="1"/>
              <a:t>sự</a:t>
            </a:r>
            <a:r>
              <a:rPr lang="en-US" dirty="0"/>
              <a:t> </a:t>
            </a:r>
            <a:r>
              <a:rPr lang="en-US" dirty="0" err="1"/>
              <a:t>cải</a:t>
            </a:r>
            <a:r>
              <a:rPr lang="en-US" dirty="0"/>
              <a:t> </a:t>
            </a:r>
            <a:r>
              <a:rPr lang="en-US" dirty="0" err="1"/>
              <a:t>thiện</a:t>
            </a:r>
            <a:r>
              <a:rPr lang="en-US" dirty="0"/>
              <a:t>.</a:t>
            </a:r>
          </a:p>
          <a:p>
            <a:r>
              <a:rPr lang="en-US" dirty="0" err="1">
                <a:sym typeface="Wingdings" panose="05000000000000000000" pitchFamily="2" charset="2"/>
              </a:rPr>
              <a:t>Chỉ</a:t>
            </a:r>
            <a:r>
              <a:rPr lang="en-US" dirty="0">
                <a:sym typeface="Wingdings" panose="05000000000000000000" pitchFamily="2" charset="2"/>
              </a:rPr>
              <a:t> </a:t>
            </a:r>
            <a:r>
              <a:rPr lang="en-US" dirty="0" err="1">
                <a:sym typeface="Wingdings" panose="05000000000000000000" pitchFamily="2" charset="2"/>
              </a:rPr>
              <a:t>số</a:t>
            </a:r>
            <a:r>
              <a:rPr lang="en-US" dirty="0">
                <a:sym typeface="Wingdings" panose="05000000000000000000" pitchFamily="2" charset="2"/>
              </a:rPr>
              <a:t> </a:t>
            </a:r>
            <a:r>
              <a:rPr lang="en-US" dirty="0" err="1">
                <a:sym typeface="Wingdings" panose="05000000000000000000" pitchFamily="2" charset="2"/>
              </a:rPr>
              <a:t>Tỷ</a:t>
            </a:r>
            <a:r>
              <a:rPr lang="en-US" dirty="0">
                <a:sym typeface="Wingdings" panose="05000000000000000000" pitchFamily="2" charset="2"/>
              </a:rPr>
              <a:t> </a:t>
            </a:r>
            <a:r>
              <a:rPr lang="en-US" dirty="0" err="1">
                <a:sym typeface="Wingdings" panose="05000000000000000000" pitchFamily="2" charset="2"/>
              </a:rPr>
              <a:t>lệ</a:t>
            </a:r>
            <a:r>
              <a:rPr lang="en-US" dirty="0">
                <a:sym typeface="Wingdings" panose="05000000000000000000" pitchFamily="2" charset="2"/>
              </a:rPr>
              <a:t> </a:t>
            </a:r>
            <a:r>
              <a:rPr lang="en-US" dirty="0" err="1">
                <a:sym typeface="Wingdings" panose="05000000000000000000" pitchFamily="2" charset="2"/>
              </a:rPr>
              <a:t>đất</a:t>
            </a:r>
            <a:r>
              <a:rPr lang="en-US" dirty="0">
                <a:sym typeface="Wingdings" panose="05000000000000000000" pitchFamily="2" charset="2"/>
              </a:rPr>
              <a:t> </a:t>
            </a:r>
            <a:r>
              <a:rPr lang="en-US" dirty="0" err="1">
                <a:sym typeface="Wingdings" panose="05000000000000000000" pitchFamily="2" charset="2"/>
              </a:rPr>
              <a:t>công</a:t>
            </a:r>
            <a:r>
              <a:rPr lang="en-US" dirty="0">
                <a:sym typeface="Wingdings" panose="05000000000000000000" pitchFamily="2" charset="2"/>
              </a:rPr>
              <a:t> </a:t>
            </a:r>
            <a:r>
              <a:rPr lang="en-US" dirty="0" err="1">
                <a:sym typeface="Wingdings" panose="05000000000000000000" pitchFamily="2" charset="2"/>
              </a:rPr>
              <a:t>nghiệp</a:t>
            </a:r>
            <a:r>
              <a:rPr lang="en-US" dirty="0">
                <a:sym typeface="Wingdings" panose="05000000000000000000" pitchFamily="2" charset="2"/>
              </a:rPr>
              <a:t> </a:t>
            </a:r>
            <a:r>
              <a:rPr lang="en-US" dirty="0" err="1">
                <a:sym typeface="Wingdings" panose="05000000000000000000" pitchFamily="2" charset="2"/>
              </a:rPr>
              <a:t>đã</a:t>
            </a:r>
            <a:r>
              <a:rPr lang="en-US" dirty="0">
                <a:sym typeface="Wingdings" panose="05000000000000000000" pitchFamily="2" charset="2"/>
              </a:rPr>
              <a:t> </a:t>
            </a:r>
            <a:r>
              <a:rPr lang="en-US" dirty="0" err="1">
                <a:sym typeface="Wingdings" panose="05000000000000000000" pitchFamily="2" charset="2"/>
              </a:rPr>
              <a:t>được</a:t>
            </a:r>
            <a:r>
              <a:rPr lang="en-US" dirty="0">
                <a:sym typeface="Wingdings" panose="05000000000000000000" pitchFamily="2" charset="2"/>
              </a:rPr>
              <a:t> </a:t>
            </a:r>
            <a:r>
              <a:rPr lang="en-US" dirty="0" err="1">
                <a:sym typeface="Wingdings" panose="05000000000000000000" pitchFamily="2" charset="2"/>
              </a:rPr>
              <a:t>xây</a:t>
            </a:r>
            <a:r>
              <a:rPr lang="en-US" dirty="0">
                <a:sym typeface="Wingdings" panose="05000000000000000000" pitchFamily="2" charset="2"/>
              </a:rPr>
              <a:t> </a:t>
            </a:r>
            <a:r>
              <a:rPr lang="en-US" dirty="0" err="1">
                <a:sym typeface="Wingdings" panose="05000000000000000000" pitchFamily="2" charset="2"/>
              </a:rPr>
              <a:t>dựng</a:t>
            </a:r>
            <a:r>
              <a:rPr lang="en-US" dirty="0">
                <a:sym typeface="Wingdings" panose="05000000000000000000" pitchFamily="2" charset="2"/>
              </a:rPr>
              <a:t> </a:t>
            </a:r>
            <a:r>
              <a:rPr lang="en-US" dirty="0" err="1">
                <a:sym typeface="Wingdings" panose="05000000000000000000" pitchFamily="2" charset="2"/>
              </a:rPr>
              <a:t>kết</a:t>
            </a:r>
            <a:r>
              <a:rPr lang="en-US" dirty="0">
                <a:sym typeface="Wingdings" panose="05000000000000000000" pitchFamily="2" charset="2"/>
              </a:rPr>
              <a:t> </a:t>
            </a:r>
            <a:r>
              <a:rPr lang="en-US" dirty="0" err="1">
                <a:sym typeface="Wingdings" panose="05000000000000000000" pitchFamily="2" charset="2"/>
              </a:rPr>
              <a:t>cấu</a:t>
            </a:r>
            <a:r>
              <a:rPr lang="en-US" dirty="0">
                <a:sym typeface="Wingdings" panose="05000000000000000000" pitchFamily="2" charset="2"/>
              </a:rPr>
              <a:t> </a:t>
            </a:r>
            <a:r>
              <a:rPr lang="en-US" dirty="0" err="1">
                <a:sym typeface="Wingdings" panose="05000000000000000000" pitchFamily="2" charset="2"/>
              </a:rPr>
              <a:t>hạ</a:t>
            </a:r>
            <a:r>
              <a:rPr lang="en-US" dirty="0">
                <a:sym typeface="Wingdings" panose="05000000000000000000" pitchFamily="2" charset="2"/>
              </a:rPr>
              <a:t> </a:t>
            </a:r>
            <a:r>
              <a:rPr lang="en-US" dirty="0" err="1">
                <a:sym typeface="Wingdings" panose="05000000000000000000" pitchFamily="2" charset="2"/>
              </a:rPr>
              <a:t>tầng</a:t>
            </a:r>
            <a:r>
              <a:rPr lang="en-US" dirty="0">
                <a:sym typeface="Wingdings" panose="05000000000000000000" pitchFamily="2" charset="2"/>
              </a:rPr>
              <a:t> </a:t>
            </a:r>
            <a:r>
              <a:rPr lang="en-US" dirty="0" err="1">
                <a:sym typeface="Wingdings" panose="05000000000000000000" pitchFamily="2" charset="2"/>
              </a:rPr>
              <a:t>có</a:t>
            </a:r>
            <a:r>
              <a:rPr lang="en-US" dirty="0">
                <a:sym typeface="Wingdings" panose="05000000000000000000" pitchFamily="2" charset="2"/>
              </a:rPr>
              <a:t> </a:t>
            </a:r>
            <a:r>
              <a:rPr lang="en-US" dirty="0" err="1">
                <a:sym typeface="Wingdings" panose="05000000000000000000" pitchFamily="2" charset="2"/>
              </a:rPr>
              <a:t>sự</a:t>
            </a:r>
            <a:r>
              <a:rPr lang="en-US" dirty="0">
                <a:sym typeface="Wingdings" panose="05000000000000000000" pitchFamily="2" charset="2"/>
              </a:rPr>
              <a:t> </a:t>
            </a:r>
            <a:r>
              <a:rPr lang="en-US" dirty="0" err="1">
                <a:sym typeface="Wingdings" panose="05000000000000000000" pitchFamily="2" charset="2"/>
              </a:rPr>
              <a:t>sụt</a:t>
            </a:r>
            <a:r>
              <a:rPr lang="en-US" dirty="0">
                <a:sym typeface="Wingdings" panose="05000000000000000000" pitchFamily="2" charset="2"/>
              </a:rPr>
              <a:t> </a:t>
            </a:r>
            <a:r>
              <a:rPr lang="en-US" dirty="0" err="1">
                <a:sym typeface="Wingdings" panose="05000000000000000000" pitchFamily="2" charset="2"/>
              </a:rPr>
              <a:t>giảm</a:t>
            </a:r>
            <a:r>
              <a:rPr lang="en-US" dirty="0">
                <a:sym typeface="Wingdings" panose="05000000000000000000" pitchFamily="2" charset="2"/>
              </a:rPr>
              <a:t> </a:t>
            </a:r>
            <a:r>
              <a:rPr lang="en-US" dirty="0" err="1">
                <a:sym typeface="Wingdings" panose="05000000000000000000" pitchFamily="2" charset="2"/>
              </a:rPr>
              <a:t>mạnh</a:t>
            </a:r>
            <a:r>
              <a:rPr lang="en-US" dirty="0">
                <a:sym typeface="Wingdings" panose="05000000000000000000" pitchFamily="2" charset="2"/>
              </a:rPr>
              <a:t> </a:t>
            </a:r>
            <a:r>
              <a:rPr lang="en-US" dirty="0" err="1">
                <a:sym typeface="Wingdings" panose="05000000000000000000" pitchFamily="2" charset="2"/>
              </a:rPr>
              <a:t>cả</a:t>
            </a:r>
            <a:r>
              <a:rPr lang="en-US" dirty="0">
                <a:sym typeface="Wingdings" panose="05000000000000000000" pitchFamily="2" charset="2"/>
              </a:rPr>
              <a:t> </a:t>
            </a:r>
            <a:r>
              <a:rPr lang="en-US" dirty="0" err="1">
                <a:sym typeface="Wingdings" panose="05000000000000000000" pitchFamily="2" charset="2"/>
              </a:rPr>
              <a:t>về</a:t>
            </a:r>
            <a:r>
              <a:rPr lang="en-US" dirty="0">
                <a:sym typeface="Wingdings" panose="05000000000000000000" pitchFamily="2" charset="2"/>
              </a:rPr>
              <a:t> </a:t>
            </a:r>
            <a:r>
              <a:rPr lang="en-US" dirty="0" err="1">
                <a:sym typeface="Wingdings" panose="05000000000000000000" pitchFamily="2" charset="2"/>
              </a:rPr>
              <a:t>giá</a:t>
            </a:r>
            <a:r>
              <a:rPr lang="en-US" dirty="0">
                <a:sym typeface="Wingdings" panose="05000000000000000000" pitchFamily="2" charset="2"/>
              </a:rPr>
              <a:t> </a:t>
            </a:r>
            <a:r>
              <a:rPr lang="en-US" dirty="0" err="1">
                <a:sym typeface="Wingdings" panose="05000000000000000000" pitchFamily="2" charset="2"/>
              </a:rPr>
              <a:t>trị</a:t>
            </a:r>
            <a:r>
              <a:rPr lang="en-US" dirty="0">
                <a:sym typeface="Wingdings" panose="05000000000000000000" pitchFamily="2" charset="2"/>
              </a:rPr>
              <a:t> </a:t>
            </a:r>
            <a:r>
              <a:rPr lang="en-US" dirty="0" err="1">
                <a:sym typeface="Wingdings" panose="05000000000000000000" pitchFamily="2" charset="2"/>
              </a:rPr>
              <a:t>và</a:t>
            </a:r>
            <a:r>
              <a:rPr lang="en-US" dirty="0">
                <a:sym typeface="Wingdings" panose="05000000000000000000" pitchFamily="2" charset="2"/>
              </a:rPr>
              <a:t> </a:t>
            </a:r>
            <a:r>
              <a:rPr lang="en-US" dirty="0" err="1">
                <a:sym typeface="Wingdings" panose="05000000000000000000" pitchFamily="2" charset="2"/>
              </a:rPr>
              <a:t>thứ</a:t>
            </a:r>
            <a:r>
              <a:rPr lang="en-US" dirty="0">
                <a:sym typeface="Wingdings" panose="05000000000000000000" pitchFamily="2" charset="2"/>
              </a:rPr>
              <a:t> </a:t>
            </a:r>
            <a:r>
              <a:rPr lang="en-US" dirty="0" err="1">
                <a:sym typeface="Wingdings" panose="05000000000000000000" pitchFamily="2" charset="2"/>
              </a:rPr>
              <a:t>hạng</a:t>
            </a:r>
            <a:r>
              <a:rPr lang="en-US" dirty="0">
                <a:sym typeface="Wingdings" panose="05000000000000000000" pitchFamily="2" charset="2"/>
              </a:rPr>
              <a:t>  </a:t>
            </a:r>
            <a:r>
              <a:rPr lang="en-US" dirty="0" err="1">
                <a:sym typeface="Wingdings" panose="05000000000000000000" pitchFamily="2" charset="2"/>
              </a:rPr>
              <a:t>Liệu</a:t>
            </a:r>
            <a:r>
              <a:rPr lang="en-US" dirty="0">
                <a:sym typeface="Wingdings" panose="05000000000000000000" pitchFamily="2" charset="2"/>
              </a:rPr>
              <a:t> </a:t>
            </a:r>
            <a:r>
              <a:rPr lang="en-US" dirty="0" err="1">
                <a:sym typeface="Wingdings" panose="05000000000000000000" pitchFamily="2" charset="2"/>
              </a:rPr>
              <a:t>trong</a:t>
            </a:r>
            <a:r>
              <a:rPr lang="en-US" dirty="0">
                <a:sym typeface="Wingdings" panose="05000000000000000000" pitchFamily="2" charset="2"/>
              </a:rPr>
              <a:t> </a:t>
            </a:r>
            <a:r>
              <a:rPr lang="en-US" dirty="0" err="1">
                <a:sym typeface="Wingdings" panose="05000000000000000000" pitchFamily="2" charset="2"/>
              </a:rPr>
              <a:t>năm</a:t>
            </a:r>
            <a:r>
              <a:rPr lang="en-US" dirty="0">
                <a:sym typeface="Wingdings" panose="05000000000000000000" pitchFamily="2" charset="2"/>
              </a:rPr>
              <a:t> 2023, </a:t>
            </a:r>
            <a:r>
              <a:rPr lang="en-US" dirty="0" err="1">
                <a:sym typeface="Wingdings" panose="05000000000000000000" pitchFamily="2" charset="2"/>
              </a:rPr>
              <a:t>Quảng</a:t>
            </a:r>
            <a:r>
              <a:rPr lang="en-US" dirty="0">
                <a:sym typeface="Wingdings" panose="05000000000000000000" pitchFamily="2" charset="2"/>
              </a:rPr>
              <a:t> Bình </a:t>
            </a:r>
            <a:r>
              <a:rPr lang="en-US" dirty="0" err="1">
                <a:sym typeface="Wingdings" panose="05000000000000000000" pitchFamily="2" charset="2"/>
              </a:rPr>
              <a:t>đã</a:t>
            </a:r>
            <a:r>
              <a:rPr lang="en-US" dirty="0">
                <a:sym typeface="Wingdings" panose="05000000000000000000" pitchFamily="2" charset="2"/>
              </a:rPr>
              <a:t> </a:t>
            </a:r>
            <a:r>
              <a:rPr lang="en-US" dirty="0" err="1">
                <a:sym typeface="Wingdings" panose="05000000000000000000" pitchFamily="2" charset="2"/>
              </a:rPr>
              <a:t>quy</a:t>
            </a:r>
            <a:r>
              <a:rPr lang="en-US" dirty="0">
                <a:sym typeface="Wingdings" panose="05000000000000000000" pitchFamily="2" charset="2"/>
              </a:rPr>
              <a:t> </a:t>
            </a:r>
            <a:r>
              <a:rPr lang="en-US" dirty="0" err="1">
                <a:sym typeface="Wingdings" panose="05000000000000000000" pitchFamily="2" charset="2"/>
              </a:rPr>
              <a:t>hoạch</a:t>
            </a:r>
            <a:r>
              <a:rPr lang="en-US" dirty="0">
                <a:sym typeface="Wingdings" panose="05000000000000000000" pitchFamily="2" charset="2"/>
              </a:rPr>
              <a:t> </a:t>
            </a:r>
            <a:r>
              <a:rPr lang="en-US" dirty="0" err="1">
                <a:sym typeface="Wingdings" panose="05000000000000000000" pitchFamily="2" charset="2"/>
              </a:rPr>
              <a:t>thêm</a:t>
            </a:r>
            <a:r>
              <a:rPr lang="en-US" dirty="0">
                <a:sym typeface="Wingdings" panose="05000000000000000000" pitchFamily="2" charset="2"/>
              </a:rPr>
              <a:t> </a:t>
            </a:r>
            <a:r>
              <a:rPr lang="en-US" dirty="0" err="1">
                <a:sym typeface="Wingdings" panose="05000000000000000000" pitchFamily="2" charset="2"/>
              </a:rPr>
              <a:t>nhiều</a:t>
            </a:r>
            <a:r>
              <a:rPr lang="en-US" dirty="0">
                <a:sym typeface="Wingdings" panose="05000000000000000000" pitchFamily="2" charset="2"/>
              </a:rPr>
              <a:t> </a:t>
            </a:r>
            <a:r>
              <a:rPr lang="en-US" dirty="0" err="1">
                <a:sym typeface="Wingdings" panose="05000000000000000000" pitchFamily="2" charset="2"/>
              </a:rPr>
              <a:t>khu</a:t>
            </a:r>
            <a:r>
              <a:rPr lang="en-US" dirty="0">
                <a:sym typeface="Wingdings" panose="05000000000000000000" pitchFamily="2" charset="2"/>
              </a:rPr>
              <a:t> </a:t>
            </a:r>
            <a:r>
              <a:rPr lang="en-US" dirty="0" err="1">
                <a:sym typeface="Wingdings" panose="05000000000000000000" pitchFamily="2" charset="2"/>
              </a:rPr>
              <a:t>công</a:t>
            </a:r>
            <a:r>
              <a:rPr lang="en-US" dirty="0">
                <a:sym typeface="Wingdings" panose="05000000000000000000" pitchFamily="2" charset="2"/>
              </a:rPr>
              <a:t> </a:t>
            </a:r>
            <a:r>
              <a:rPr lang="en-US" dirty="0" err="1">
                <a:sym typeface="Wingdings" panose="05000000000000000000" pitchFamily="2" charset="2"/>
              </a:rPr>
              <a:t>nghiệp</a:t>
            </a:r>
            <a:r>
              <a:rPr lang="en-US" dirty="0">
                <a:sym typeface="Wingdings" panose="05000000000000000000" pitchFamily="2" charset="2"/>
              </a:rPr>
              <a:t> (</a:t>
            </a:r>
            <a:r>
              <a:rPr lang="en-US" dirty="0" err="1">
                <a:sym typeface="Wingdings" panose="05000000000000000000" pitchFamily="2" charset="2"/>
              </a:rPr>
              <a:t>tăng</a:t>
            </a:r>
            <a:r>
              <a:rPr lang="en-US" dirty="0">
                <a:sym typeface="Wingdings" panose="05000000000000000000" pitchFamily="2" charset="2"/>
              </a:rPr>
              <a:t> </a:t>
            </a:r>
            <a:r>
              <a:rPr lang="en-US" dirty="0" err="1">
                <a:sym typeface="Wingdings" panose="05000000000000000000" pitchFamily="2" charset="2"/>
              </a:rPr>
              <a:t>mẫu</a:t>
            </a:r>
            <a:r>
              <a:rPr lang="en-US" dirty="0">
                <a:sym typeface="Wingdings" panose="05000000000000000000" pitchFamily="2" charset="2"/>
              </a:rPr>
              <a:t> </a:t>
            </a:r>
            <a:r>
              <a:rPr lang="en-US" dirty="0" err="1">
                <a:sym typeface="Wingdings" panose="05000000000000000000" pitchFamily="2" charset="2"/>
              </a:rPr>
              <a:t>số</a:t>
            </a:r>
            <a:r>
              <a:rPr lang="en-US" dirty="0">
                <a:sym typeface="Wingdings" panose="05000000000000000000" pitchFamily="2" charset="2"/>
              </a:rPr>
              <a:t> </a:t>
            </a:r>
            <a:r>
              <a:rPr lang="en-US" dirty="0" err="1">
                <a:sym typeface="Wingdings" panose="05000000000000000000" pitchFamily="2" charset="2"/>
              </a:rPr>
              <a:t>của</a:t>
            </a:r>
            <a:r>
              <a:rPr lang="en-US" dirty="0">
                <a:sym typeface="Wingdings" panose="05000000000000000000" pitchFamily="2" charset="2"/>
              </a:rPr>
              <a:t> </a:t>
            </a:r>
            <a:r>
              <a:rPr lang="en-US" dirty="0" err="1">
                <a:sym typeface="Wingdings" panose="05000000000000000000" pitchFamily="2" charset="2"/>
              </a:rPr>
              <a:t>chỉ</a:t>
            </a:r>
            <a:r>
              <a:rPr lang="en-US" dirty="0">
                <a:sym typeface="Wingdings" panose="05000000000000000000" pitchFamily="2" charset="2"/>
              </a:rPr>
              <a:t> </a:t>
            </a:r>
            <a:r>
              <a:rPr lang="en-US" dirty="0" err="1">
                <a:sym typeface="Wingdings" panose="05000000000000000000" pitchFamily="2" charset="2"/>
              </a:rPr>
              <a:t>số</a:t>
            </a:r>
            <a:r>
              <a:rPr lang="en-US" dirty="0">
                <a:sym typeface="Wingdings" panose="05000000000000000000" pitchFamily="2" charset="2"/>
              </a:rPr>
              <a:t>)</a:t>
            </a:r>
            <a:endParaRPr lang="vi-VN" dirty="0"/>
          </a:p>
        </p:txBody>
      </p:sp>
    </p:spTree>
    <p:extLst>
      <p:ext uri="{BB962C8B-B14F-4D97-AF65-F5344CB8AC3E}">
        <p14:creationId xmlns:p14="http://schemas.microsoft.com/office/powerpoint/2010/main" val="35296911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a:extLst>
            <a:ext uri="{FF2B5EF4-FFF2-40B4-BE49-F238E27FC236}">
              <a16:creationId xmlns:a16="http://schemas.microsoft.com/office/drawing/2014/main" id="{A57F34AF-F4AF-B137-2E76-8AB4CE558432}"/>
            </a:ext>
          </a:extLst>
        </p:cNvPr>
        <p:cNvGrpSpPr/>
        <p:nvPr/>
      </p:nvGrpSpPr>
      <p:grpSpPr>
        <a:xfrm>
          <a:off x="0" y="0"/>
          <a:ext cx="0" cy="0"/>
          <a:chOff x="0" y="0"/>
          <a:chExt cx="0" cy="0"/>
        </a:xfrm>
      </p:grpSpPr>
      <p:sp>
        <p:nvSpPr>
          <p:cNvPr id="94" name="Google Shape;94;g35f391192_029:notes">
            <a:extLst>
              <a:ext uri="{FF2B5EF4-FFF2-40B4-BE49-F238E27FC236}">
                <a16:creationId xmlns:a16="http://schemas.microsoft.com/office/drawing/2014/main" id="{F1F4BC37-3245-84C2-39EF-628F949049EF}"/>
              </a:ext>
            </a:extLst>
          </p:cNvPr>
          <p:cNvSpPr>
            <a:spLocks noGrp="1" noRot="1" noChangeAspect="1"/>
          </p:cNvSpPr>
          <p:nvPr>
            <p:ph type="sldImg" idx="2"/>
          </p:nvPr>
        </p:nvSpPr>
        <p:spPr>
          <a:xfrm>
            <a:off x="42863" y="739775"/>
            <a:ext cx="6583362" cy="370363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 name="Google Shape;95;g35f391192_029:notes">
            <a:extLst>
              <a:ext uri="{FF2B5EF4-FFF2-40B4-BE49-F238E27FC236}">
                <a16:creationId xmlns:a16="http://schemas.microsoft.com/office/drawing/2014/main" id="{2F302417-B0B4-42FB-FE86-F3B293460D3B}"/>
              </a:ext>
            </a:extLst>
          </p:cNvPr>
          <p:cNvSpPr txBox="1">
            <a:spLocks noGrp="1"/>
          </p:cNvSpPr>
          <p:nvPr>
            <p:ph type="body" idx="1"/>
          </p:nvPr>
        </p:nvSpPr>
        <p:spPr>
          <a:xfrm>
            <a:off x="666909" y="4689516"/>
            <a:ext cx="5335270" cy="444269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743133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863" y="739775"/>
            <a:ext cx="6583362" cy="3703638"/>
          </a:xfrm>
        </p:spPr>
      </p:sp>
      <p:sp>
        <p:nvSpPr>
          <p:cNvPr id="3" name="Notes Placeholder 2"/>
          <p:cNvSpPr>
            <a:spLocks noGrp="1"/>
          </p:cNvSpPr>
          <p:nvPr>
            <p:ph type="body" idx="1"/>
          </p:nvPr>
        </p:nvSpPr>
        <p:spPr/>
        <p:txBody>
          <a:bodyPr/>
          <a:lstStyle/>
          <a:p>
            <a:pPr marL="457200" indent="-317500"/>
            <a:r>
              <a:rPr lang="en-US"/>
              <a:t>Tất cả 7 chỉ số đều suy giảm giá trị và thứ hạng. Trong đó có tới 4/7 chỉ số thành phần của trụ cột này có thứ hạng thấp hơn nhiều so với thứ hạng của trụ cột (kéo thứ hạng chung của trụ cột xuống 33) </a:t>
            </a:r>
            <a:r>
              <a:rPr lang="en-US">
                <a:sym typeface="Wingdings" panose="05000000000000000000" pitchFamily="2" charset="2"/>
              </a:rPr>
              <a:t> các yếu điểu cần tập trung cải thiện thông qua một số giải pháp nhằm </a:t>
            </a:r>
            <a:r>
              <a:rPr lang="en-US" b="1">
                <a:sym typeface="Wingdings" panose="05000000000000000000" pitchFamily="2" charset="2"/>
              </a:rPr>
              <a:t>tạo điều kiện về vốn vay và khuyến khích doanh nghiệp đầu tư thêm vào nhà xưởng và trang thiết bị sản xuất</a:t>
            </a:r>
            <a:r>
              <a:rPr lang="en-US">
                <a:sym typeface="Wingdings" panose="05000000000000000000" pitchFamily="2" charset="2"/>
              </a:rPr>
              <a:t>.</a:t>
            </a:r>
            <a:endParaRPr lang="en-US" b="1" dirty="0">
              <a:sym typeface="Wingdings" panose="05000000000000000000" pitchFamily="2" charset="2"/>
            </a:endParaRPr>
          </a:p>
          <a:p>
            <a:endParaRPr lang="en-US" dirty="0"/>
          </a:p>
          <a:p>
            <a:pPr marL="139700" indent="0">
              <a:buNone/>
            </a:pPr>
            <a:r>
              <a:rPr lang="en-US" dirty="0">
                <a:sym typeface="Wingdings" panose="05000000000000000000" pitchFamily="2" charset="2"/>
              </a:rPr>
              <a:t>** </a:t>
            </a:r>
            <a:r>
              <a:rPr lang="en-US" dirty="0" err="1">
                <a:sym typeface="Wingdings" panose="05000000000000000000" pitchFamily="2" charset="2"/>
              </a:rPr>
              <a:t>Số</a:t>
            </a:r>
            <a:r>
              <a:rPr lang="en-US" dirty="0">
                <a:sym typeface="Wingdings" panose="05000000000000000000" pitchFamily="2" charset="2"/>
              </a:rPr>
              <a:t> DN </a:t>
            </a:r>
            <a:r>
              <a:rPr lang="en-US" dirty="0" err="1">
                <a:sym typeface="Wingdings" panose="05000000000000000000" pitchFamily="2" charset="2"/>
              </a:rPr>
              <a:t>ngành</a:t>
            </a:r>
            <a:r>
              <a:rPr lang="en-US" dirty="0">
                <a:sym typeface="Wingdings" panose="05000000000000000000" pitchFamily="2" charset="2"/>
              </a:rPr>
              <a:t> </a:t>
            </a:r>
            <a:r>
              <a:rPr lang="en-US" dirty="0" err="1">
                <a:sym typeface="Wingdings" panose="05000000000000000000" pitchFamily="2" charset="2"/>
              </a:rPr>
              <a:t>dịch</a:t>
            </a:r>
            <a:r>
              <a:rPr lang="en-US" dirty="0">
                <a:sym typeface="Wingdings" panose="05000000000000000000" pitchFamily="2" charset="2"/>
              </a:rPr>
              <a:t> </a:t>
            </a:r>
            <a:r>
              <a:rPr lang="en-US" dirty="0" err="1">
                <a:sym typeface="Wingdings" panose="05000000000000000000" pitchFamily="2" charset="2"/>
              </a:rPr>
              <a:t>vụ</a:t>
            </a:r>
            <a:r>
              <a:rPr lang="en-US" dirty="0">
                <a:sym typeface="Wingdings" panose="05000000000000000000" pitchFamily="2" charset="2"/>
              </a:rPr>
              <a:t> </a:t>
            </a:r>
            <a:r>
              <a:rPr lang="en-US" dirty="0" err="1">
                <a:sym typeface="Wingdings" panose="05000000000000000000" pitchFamily="2" charset="2"/>
              </a:rPr>
              <a:t>và</a:t>
            </a:r>
            <a:r>
              <a:rPr lang="en-US" dirty="0">
                <a:sym typeface="Wingdings" panose="05000000000000000000" pitchFamily="2" charset="2"/>
              </a:rPr>
              <a:t> </a:t>
            </a:r>
            <a:r>
              <a:rPr lang="en-US" dirty="0" err="1">
                <a:sym typeface="Wingdings" panose="05000000000000000000" pitchFamily="2" charset="2"/>
              </a:rPr>
              <a:t>chuyên</a:t>
            </a:r>
            <a:r>
              <a:rPr lang="en-US" dirty="0">
                <a:sym typeface="Wingdings" panose="05000000000000000000" pitchFamily="2" charset="2"/>
              </a:rPr>
              <a:t> </a:t>
            </a:r>
            <a:r>
              <a:rPr lang="en-US" dirty="0" err="1">
                <a:sym typeface="Wingdings" panose="05000000000000000000" pitchFamily="2" charset="2"/>
              </a:rPr>
              <a:t>môn</a:t>
            </a:r>
            <a:r>
              <a:rPr lang="en-US" dirty="0">
                <a:sym typeface="Wingdings" panose="05000000000000000000" pitchFamily="2" charset="2"/>
              </a:rPr>
              <a:t> KH&amp;CN/ 1,000 DN (</a:t>
            </a:r>
            <a:r>
              <a:rPr lang="en-US" dirty="0" err="1">
                <a:sym typeface="Wingdings" panose="05000000000000000000" pitchFamily="2" charset="2"/>
              </a:rPr>
              <a:t>điều</a:t>
            </a:r>
            <a:r>
              <a:rPr lang="en-US" dirty="0">
                <a:sym typeface="Wingdings" panose="05000000000000000000" pitchFamily="2" charset="2"/>
              </a:rPr>
              <a:t> </a:t>
            </a:r>
            <a:r>
              <a:rPr lang="en-US" dirty="0" err="1">
                <a:sym typeface="Wingdings" panose="05000000000000000000" pitchFamily="2" charset="2"/>
              </a:rPr>
              <a:t>chỉnh</a:t>
            </a:r>
            <a:r>
              <a:rPr lang="en-US" dirty="0">
                <a:sym typeface="Wingdings" panose="05000000000000000000" pitchFamily="2" charset="2"/>
              </a:rPr>
              <a:t> </a:t>
            </a:r>
            <a:r>
              <a:rPr lang="en-US" dirty="0" err="1">
                <a:sym typeface="Wingdings" panose="05000000000000000000" pitchFamily="2" charset="2"/>
              </a:rPr>
              <a:t>phương</a:t>
            </a:r>
            <a:r>
              <a:rPr lang="en-US" dirty="0">
                <a:sym typeface="Wingdings" panose="05000000000000000000" pitchFamily="2" charset="2"/>
              </a:rPr>
              <a:t> </a:t>
            </a:r>
            <a:r>
              <a:rPr lang="en-US" dirty="0" err="1">
                <a:sym typeface="Wingdings" panose="05000000000000000000" pitchFamily="2" charset="2"/>
              </a:rPr>
              <a:t>pháp</a:t>
            </a:r>
            <a:r>
              <a:rPr lang="en-US" dirty="0">
                <a:sym typeface="Wingdings" panose="05000000000000000000" pitchFamily="2" charset="2"/>
              </a:rPr>
              <a:t>, </a:t>
            </a:r>
            <a:r>
              <a:rPr lang="en-US" dirty="0" err="1">
                <a:sym typeface="Wingdings" panose="05000000000000000000" pitchFamily="2" charset="2"/>
              </a:rPr>
              <a:t>lấy</a:t>
            </a:r>
            <a:r>
              <a:rPr lang="en-US" dirty="0">
                <a:sym typeface="Wingdings" panose="05000000000000000000" pitchFamily="2" charset="2"/>
              </a:rPr>
              <a:t> </a:t>
            </a:r>
            <a:r>
              <a:rPr lang="en-US" dirty="0" err="1">
                <a:sym typeface="Wingdings" panose="05000000000000000000" pitchFamily="2" charset="2"/>
              </a:rPr>
              <a:t>tất</a:t>
            </a:r>
            <a:r>
              <a:rPr lang="en-US" dirty="0">
                <a:sym typeface="Wingdings" panose="05000000000000000000" pitchFamily="2" charset="2"/>
              </a:rPr>
              <a:t> </a:t>
            </a:r>
            <a:r>
              <a:rPr lang="en-US" dirty="0" err="1">
                <a:sym typeface="Wingdings" panose="05000000000000000000" pitchFamily="2" charset="2"/>
              </a:rPr>
              <a:t>cả</a:t>
            </a:r>
            <a:r>
              <a:rPr lang="en-US" dirty="0">
                <a:sym typeface="Wingdings" panose="05000000000000000000" pitchFamily="2" charset="2"/>
              </a:rPr>
              <a:t> </a:t>
            </a:r>
            <a:r>
              <a:rPr lang="en-US" dirty="0" err="1">
                <a:sym typeface="Wingdings" panose="05000000000000000000" pitchFamily="2" charset="2"/>
              </a:rPr>
              <a:t>các</a:t>
            </a:r>
            <a:r>
              <a:rPr lang="en-US" dirty="0">
                <a:sym typeface="Wingdings" panose="05000000000000000000" pitchFamily="2" charset="2"/>
              </a:rPr>
              <a:t> </a:t>
            </a:r>
            <a:r>
              <a:rPr lang="en-US" dirty="0" err="1">
                <a:sym typeface="Wingdings" panose="05000000000000000000" pitchFamily="2" charset="2"/>
              </a:rPr>
              <a:t>doanh</a:t>
            </a:r>
            <a:r>
              <a:rPr lang="en-US" dirty="0">
                <a:sym typeface="Wingdings" panose="05000000000000000000" pitchFamily="2" charset="2"/>
              </a:rPr>
              <a:t> </a:t>
            </a:r>
            <a:r>
              <a:rPr lang="en-US" dirty="0" err="1">
                <a:sym typeface="Wingdings" panose="05000000000000000000" pitchFamily="2" charset="2"/>
              </a:rPr>
              <a:t>nghiệp</a:t>
            </a:r>
            <a:r>
              <a:rPr lang="en-US" dirty="0">
                <a:sym typeface="Wingdings" panose="05000000000000000000" pitchFamily="2" charset="2"/>
              </a:rPr>
              <a:t> </a:t>
            </a:r>
            <a:r>
              <a:rPr lang="en-US" dirty="0" err="1">
                <a:sym typeface="Wingdings" panose="05000000000000000000" pitchFamily="2" charset="2"/>
              </a:rPr>
              <a:t>dịch</a:t>
            </a:r>
            <a:r>
              <a:rPr lang="en-US" dirty="0">
                <a:sym typeface="Wingdings" panose="05000000000000000000" pitchFamily="2" charset="2"/>
              </a:rPr>
              <a:t> </a:t>
            </a:r>
            <a:r>
              <a:rPr lang="en-US" dirty="0" err="1">
                <a:sym typeface="Wingdings" panose="05000000000000000000" pitchFamily="2" charset="2"/>
              </a:rPr>
              <a:t>vụ</a:t>
            </a:r>
            <a:r>
              <a:rPr lang="en-US" dirty="0">
                <a:sym typeface="Wingdings" panose="05000000000000000000" pitchFamily="2" charset="2"/>
              </a:rPr>
              <a:t> </a:t>
            </a:r>
            <a:r>
              <a:rPr lang="en-US" b="1" i="1" dirty="0" err="1">
                <a:sym typeface="Wingdings" panose="05000000000000000000" pitchFamily="2" charset="2"/>
              </a:rPr>
              <a:t>ngoại</a:t>
            </a:r>
            <a:r>
              <a:rPr lang="en-US" b="1" i="1" dirty="0">
                <a:sym typeface="Wingdings" panose="05000000000000000000" pitchFamily="2" charset="2"/>
              </a:rPr>
              <a:t> </a:t>
            </a:r>
            <a:r>
              <a:rPr lang="en-US" b="1" i="1" dirty="0" err="1">
                <a:sym typeface="Wingdings" panose="05000000000000000000" pitchFamily="2" charset="2"/>
              </a:rPr>
              <a:t>trừ</a:t>
            </a:r>
            <a:r>
              <a:rPr lang="en-US" b="1" i="1" dirty="0">
                <a:sym typeface="Wingdings" panose="05000000000000000000" pitchFamily="2" charset="2"/>
              </a:rPr>
              <a:t> DN </a:t>
            </a:r>
            <a:r>
              <a:rPr lang="en-US" b="1" i="1" dirty="0" err="1">
                <a:sym typeface="Wingdings" panose="05000000000000000000" pitchFamily="2" charset="2"/>
              </a:rPr>
              <a:t>bán</a:t>
            </a:r>
            <a:r>
              <a:rPr lang="en-US" b="1" i="1" dirty="0">
                <a:sym typeface="Wingdings" panose="05000000000000000000" pitchFamily="2" charset="2"/>
              </a:rPr>
              <a:t> </a:t>
            </a:r>
            <a:r>
              <a:rPr lang="en-US" b="1" i="1" dirty="0" err="1">
                <a:sym typeface="Wingdings" panose="05000000000000000000" pitchFamily="2" charset="2"/>
              </a:rPr>
              <a:t>buôn</a:t>
            </a:r>
            <a:r>
              <a:rPr lang="en-US" b="1" i="1" dirty="0">
                <a:sym typeface="Wingdings" panose="05000000000000000000" pitchFamily="2" charset="2"/>
              </a:rPr>
              <a:t> </a:t>
            </a:r>
            <a:r>
              <a:rPr lang="en-US" b="1" i="1" dirty="0" err="1">
                <a:sym typeface="Wingdings" panose="05000000000000000000" pitchFamily="2" charset="2"/>
              </a:rPr>
              <a:t>và</a:t>
            </a:r>
            <a:r>
              <a:rPr lang="en-US" b="1" i="1" dirty="0">
                <a:sym typeface="Wingdings" panose="05000000000000000000" pitchFamily="2" charset="2"/>
              </a:rPr>
              <a:t> </a:t>
            </a:r>
            <a:r>
              <a:rPr lang="en-US" b="1" i="1" dirty="0" err="1">
                <a:sym typeface="Wingdings" panose="05000000000000000000" pitchFamily="2" charset="2"/>
              </a:rPr>
              <a:t>bán</a:t>
            </a:r>
            <a:r>
              <a:rPr lang="en-US" b="1" i="1" dirty="0">
                <a:sym typeface="Wingdings" panose="05000000000000000000" pitchFamily="2" charset="2"/>
              </a:rPr>
              <a:t> </a:t>
            </a:r>
            <a:r>
              <a:rPr lang="en-US" b="1" i="1" dirty="0" err="1">
                <a:sym typeface="Wingdings" panose="05000000000000000000" pitchFamily="2" charset="2"/>
              </a:rPr>
              <a:t>lẻ</a:t>
            </a:r>
            <a:r>
              <a:rPr lang="en-US" b="1" i="1" dirty="0">
                <a:sym typeface="Wingdings" panose="05000000000000000000" pitchFamily="2" charset="2"/>
              </a:rPr>
              <a:t>; </a:t>
            </a:r>
            <a:r>
              <a:rPr lang="en-US" b="1" i="1" dirty="0" err="1">
                <a:sym typeface="Wingdings" panose="05000000000000000000" pitchFamily="2" charset="2"/>
              </a:rPr>
              <a:t>sửa</a:t>
            </a:r>
            <a:r>
              <a:rPr lang="en-US" b="1" i="1" dirty="0">
                <a:sym typeface="Wingdings" panose="05000000000000000000" pitchFamily="2" charset="2"/>
              </a:rPr>
              <a:t> </a:t>
            </a:r>
            <a:r>
              <a:rPr lang="en-US" b="1" i="1" dirty="0" err="1">
                <a:sym typeface="Wingdings" panose="05000000000000000000" pitchFamily="2" charset="2"/>
              </a:rPr>
              <a:t>chữa</a:t>
            </a:r>
            <a:r>
              <a:rPr lang="en-US" b="1" i="1" dirty="0">
                <a:sym typeface="Wingdings" panose="05000000000000000000" pitchFamily="2" charset="2"/>
              </a:rPr>
              <a:t> ô </a:t>
            </a:r>
            <a:r>
              <a:rPr lang="en-US" b="1" i="1" dirty="0" err="1">
                <a:sym typeface="Wingdings" panose="05000000000000000000" pitchFamily="2" charset="2"/>
              </a:rPr>
              <a:t>tô</a:t>
            </a:r>
            <a:r>
              <a:rPr lang="en-US" b="1" i="1" dirty="0">
                <a:sym typeface="Wingdings" panose="05000000000000000000" pitchFamily="2" charset="2"/>
              </a:rPr>
              <a:t>, </a:t>
            </a:r>
            <a:r>
              <a:rPr lang="en-US" b="1" i="1" dirty="0" err="1">
                <a:sym typeface="Wingdings" panose="05000000000000000000" pitchFamily="2" charset="2"/>
              </a:rPr>
              <a:t>xe</a:t>
            </a:r>
            <a:r>
              <a:rPr lang="en-US" b="1" i="1" dirty="0">
                <a:sym typeface="Wingdings" panose="05000000000000000000" pitchFamily="2" charset="2"/>
              </a:rPr>
              <a:t> </a:t>
            </a:r>
            <a:r>
              <a:rPr lang="en-US" b="1" i="1" dirty="0" err="1">
                <a:sym typeface="Wingdings" panose="05000000000000000000" pitchFamily="2" charset="2"/>
              </a:rPr>
              <a:t>máy</a:t>
            </a:r>
            <a:r>
              <a:rPr lang="en-US" b="1" i="1" dirty="0">
                <a:sym typeface="Wingdings" panose="05000000000000000000" pitchFamily="2" charset="2"/>
              </a:rPr>
              <a:t> </a:t>
            </a:r>
            <a:r>
              <a:rPr lang="en-US" b="1" i="1" dirty="0" err="1">
                <a:sym typeface="Wingdings" panose="05000000000000000000" pitchFamily="2" charset="2"/>
              </a:rPr>
              <a:t>và</a:t>
            </a:r>
            <a:r>
              <a:rPr lang="en-US" b="1" i="1" dirty="0">
                <a:sym typeface="Wingdings" panose="05000000000000000000" pitchFamily="2" charset="2"/>
              </a:rPr>
              <a:t> </a:t>
            </a:r>
            <a:r>
              <a:rPr lang="en-US" b="1" i="1" dirty="0" err="1">
                <a:sym typeface="Wingdings" panose="05000000000000000000" pitchFamily="2" charset="2"/>
              </a:rPr>
              <a:t>xe</a:t>
            </a:r>
            <a:r>
              <a:rPr lang="en-US" b="1" i="1" dirty="0">
                <a:sym typeface="Wingdings" panose="05000000000000000000" pitchFamily="2" charset="2"/>
              </a:rPr>
              <a:t> </a:t>
            </a:r>
            <a:r>
              <a:rPr lang="en-US" b="1" i="1" dirty="0" err="1">
                <a:sym typeface="Wingdings" panose="05000000000000000000" pitchFamily="2" charset="2"/>
              </a:rPr>
              <a:t>có</a:t>
            </a:r>
            <a:r>
              <a:rPr lang="en-US" b="1" i="1" dirty="0">
                <a:sym typeface="Wingdings" panose="05000000000000000000" pitchFamily="2" charset="2"/>
              </a:rPr>
              <a:t> </a:t>
            </a:r>
            <a:r>
              <a:rPr lang="en-US" b="1" i="1" dirty="0" err="1">
                <a:sym typeface="Wingdings" panose="05000000000000000000" pitchFamily="2" charset="2"/>
              </a:rPr>
              <a:t>động</a:t>
            </a:r>
            <a:r>
              <a:rPr lang="en-US" b="1" i="1" dirty="0">
                <a:sym typeface="Wingdings" panose="05000000000000000000" pitchFamily="2" charset="2"/>
              </a:rPr>
              <a:t> </a:t>
            </a:r>
            <a:r>
              <a:rPr lang="en-US" b="1" i="1" dirty="0" err="1">
                <a:sym typeface="Wingdings" panose="05000000000000000000" pitchFamily="2" charset="2"/>
              </a:rPr>
              <a:t>cơ</a:t>
            </a:r>
            <a:r>
              <a:rPr lang="en-US" b="1" i="1" dirty="0">
                <a:sym typeface="Wingdings" panose="05000000000000000000" pitchFamily="2" charset="2"/>
              </a:rPr>
              <a:t> </a:t>
            </a:r>
            <a:r>
              <a:rPr lang="en-US" b="1" i="1" dirty="0" err="1">
                <a:sym typeface="Wingdings" panose="05000000000000000000" pitchFamily="2" charset="2"/>
              </a:rPr>
              <a:t>khác</a:t>
            </a:r>
            <a:r>
              <a:rPr lang="en-US" b="1" i="1" dirty="0">
                <a:sym typeface="Wingdings" panose="05000000000000000000" pitchFamily="2" charset="2"/>
              </a:rPr>
              <a:t> </a:t>
            </a:r>
            <a:r>
              <a:rPr lang="en-US" b="1" i="1" dirty="0" err="1">
                <a:sym typeface="Wingdings" panose="05000000000000000000" pitchFamily="2" charset="2"/>
              </a:rPr>
              <a:t>và</a:t>
            </a:r>
            <a:r>
              <a:rPr lang="en-US" b="1" i="1" dirty="0">
                <a:sym typeface="Wingdings" panose="05000000000000000000" pitchFamily="2" charset="2"/>
              </a:rPr>
              <a:t> DN </a:t>
            </a:r>
            <a:r>
              <a:rPr lang="en-US" b="1" i="1" dirty="0" err="1">
                <a:sym typeface="Wingdings" panose="05000000000000000000" pitchFamily="2" charset="2"/>
              </a:rPr>
              <a:t>hoạt</a:t>
            </a:r>
            <a:r>
              <a:rPr lang="en-US" b="1" i="1" dirty="0">
                <a:sym typeface="Wingdings" panose="05000000000000000000" pitchFamily="2" charset="2"/>
              </a:rPr>
              <a:t> </a:t>
            </a:r>
            <a:r>
              <a:rPr lang="en-US" b="1" i="1" dirty="0" err="1">
                <a:sym typeface="Wingdings" panose="05000000000000000000" pitchFamily="2" charset="2"/>
              </a:rPr>
              <a:t>động</a:t>
            </a:r>
            <a:r>
              <a:rPr lang="en-US" b="1" i="1" dirty="0">
                <a:sym typeface="Wingdings" panose="05000000000000000000" pitchFamily="2" charset="2"/>
              </a:rPr>
              <a:t> </a:t>
            </a:r>
            <a:r>
              <a:rPr lang="en-US" b="1" i="1" dirty="0" err="1">
                <a:sym typeface="Wingdings" panose="05000000000000000000" pitchFamily="2" charset="2"/>
              </a:rPr>
              <a:t>kinh</a:t>
            </a:r>
            <a:r>
              <a:rPr lang="en-US" b="1" i="1" dirty="0">
                <a:sym typeface="Wingdings" panose="05000000000000000000" pitchFamily="2" charset="2"/>
              </a:rPr>
              <a:t> </a:t>
            </a:r>
            <a:r>
              <a:rPr lang="en-US" b="1" i="1" dirty="0" err="1">
                <a:sym typeface="Wingdings" panose="05000000000000000000" pitchFamily="2" charset="2"/>
              </a:rPr>
              <a:t>doanh</a:t>
            </a:r>
            <a:r>
              <a:rPr lang="en-US" b="1" i="1" dirty="0">
                <a:sym typeface="Wingdings" panose="05000000000000000000" pitchFamily="2" charset="2"/>
              </a:rPr>
              <a:t> </a:t>
            </a:r>
            <a:r>
              <a:rPr lang="en-US" b="1" i="1" dirty="0" err="1">
                <a:sym typeface="Wingdings" panose="05000000000000000000" pitchFamily="2" charset="2"/>
              </a:rPr>
              <a:t>bất</a:t>
            </a:r>
            <a:r>
              <a:rPr lang="en-US" b="1" i="1" dirty="0">
                <a:sym typeface="Wingdings" panose="05000000000000000000" pitchFamily="2" charset="2"/>
              </a:rPr>
              <a:t> </a:t>
            </a:r>
            <a:r>
              <a:rPr lang="en-US" b="1" i="1" dirty="0" err="1">
                <a:sym typeface="Wingdings" panose="05000000000000000000" pitchFamily="2" charset="2"/>
              </a:rPr>
              <a:t>động</a:t>
            </a:r>
            <a:r>
              <a:rPr lang="en-US" b="1" i="1" dirty="0">
                <a:sym typeface="Wingdings" panose="05000000000000000000" pitchFamily="2" charset="2"/>
              </a:rPr>
              <a:t> </a:t>
            </a:r>
            <a:r>
              <a:rPr lang="en-US" b="1" i="1" dirty="0" err="1">
                <a:sym typeface="Wingdings" panose="05000000000000000000" pitchFamily="2" charset="2"/>
              </a:rPr>
              <a:t>sản</a:t>
            </a:r>
            <a:r>
              <a:rPr lang="en-US" dirty="0">
                <a:sym typeface="Wingdings" panose="05000000000000000000" pitchFamily="2" charset="2"/>
              </a:rPr>
              <a:t>)</a:t>
            </a:r>
          </a:p>
          <a:p>
            <a:endParaRPr lang="vi-VN" dirty="0"/>
          </a:p>
        </p:txBody>
      </p:sp>
    </p:spTree>
    <p:extLst>
      <p:ext uri="{BB962C8B-B14F-4D97-AF65-F5344CB8AC3E}">
        <p14:creationId xmlns:p14="http://schemas.microsoft.com/office/powerpoint/2010/main" val="347400460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863" y="739775"/>
            <a:ext cx="6583362" cy="3703638"/>
          </a:xfrm>
        </p:spPr>
      </p:sp>
      <p:sp>
        <p:nvSpPr>
          <p:cNvPr id="3" name="Notes Placeholder 2"/>
          <p:cNvSpPr>
            <a:spLocks noGrp="1"/>
          </p:cNvSpPr>
          <p:nvPr>
            <p:ph type="body" idx="1"/>
          </p:nvPr>
        </p:nvSpPr>
        <p:spPr/>
        <p:txBody>
          <a:bodyPr/>
          <a:lstStyle/>
          <a:p>
            <a:r>
              <a:rPr lang="en-US"/>
              <a:t>2 chỉ só liên quan đến đào tạo lao động của Quảng Bình đều đã được cải thiện trong PII 2024. Trong đó, chỉ số </a:t>
            </a:r>
            <a:r>
              <a:rPr lang="en-US" b="1"/>
              <a:t>Tỷ lệ chi đào tạo lao động trong tổng chi của DN</a:t>
            </a:r>
            <a:r>
              <a:rPr lang="en-US"/>
              <a:t> của Quảng Bình tiếp tục có sự cải thiện trong PII 2025 sắp tới (PCI 2024)</a:t>
            </a:r>
          </a:p>
          <a:p>
            <a:endParaRPr lang="en-US" dirty="0"/>
          </a:p>
          <a:p>
            <a:pPr marL="139700" indent="0">
              <a:buNone/>
            </a:pPr>
            <a:r>
              <a:rPr lang="en-US"/>
              <a:t>**Tỉ </a:t>
            </a:r>
            <a:r>
              <a:rPr lang="en-US" dirty="0" err="1"/>
              <a:t>lệ</a:t>
            </a:r>
            <a:r>
              <a:rPr lang="en-US" dirty="0"/>
              <a:t> DN </a:t>
            </a:r>
            <a:r>
              <a:rPr lang="en-US" dirty="0" err="1"/>
              <a:t>có</a:t>
            </a:r>
            <a:r>
              <a:rPr lang="en-US" dirty="0"/>
              <a:t> </a:t>
            </a:r>
            <a:r>
              <a:rPr lang="en-US" dirty="0" err="1"/>
              <a:t>hoạt</a:t>
            </a:r>
            <a:r>
              <a:rPr lang="en-US" dirty="0"/>
              <a:t> </a:t>
            </a:r>
            <a:r>
              <a:rPr lang="en-US" dirty="0" err="1"/>
              <a:t>động</a:t>
            </a:r>
            <a:r>
              <a:rPr lang="en-US" dirty="0"/>
              <a:t> NC&amp;PT: </a:t>
            </a:r>
            <a:r>
              <a:rPr lang="en-US" dirty="0" err="1"/>
              <a:t>kết</a:t>
            </a:r>
            <a:r>
              <a:rPr lang="en-US" dirty="0"/>
              <a:t> </a:t>
            </a:r>
            <a:r>
              <a:rPr lang="en-US" dirty="0" err="1"/>
              <a:t>quả</a:t>
            </a:r>
            <a:r>
              <a:rPr lang="en-US" dirty="0"/>
              <a:t> </a:t>
            </a:r>
            <a:r>
              <a:rPr lang="en-US" dirty="0" err="1"/>
              <a:t>tổng</a:t>
            </a:r>
            <a:r>
              <a:rPr lang="en-US" dirty="0"/>
              <a:t> </a:t>
            </a:r>
            <a:r>
              <a:rPr lang="en-US" dirty="0" err="1"/>
              <a:t>điều</a:t>
            </a:r>
            <a:r>
              <a:rPr lang="en-US" dirty="0"/>
              <a:t> </a:t>
            </a:r>
            <a:r>
              <a:rPr lang="en-US" dirty="0" err="1"/>
              <a:t>tra</a:t>
            </a:r>
            <a:r>
              <a:rPr lang="en-US" dirty="0"/>
              <a:t> </a:t>
            </a:r>
            <a:r>
              <a:rPr lang="en-US" dirty="0" err="1"/>
              <a:t>kinh</a:t>
            </a:r>
            <a:r>
              <a:rPr lang="en-US" dirty="0"/>
              <a:t> </a:t>
            </a:r>
            <a:r>
              <a:rPr lang="en-US" dirty="0" err="1"/>
              <a:t>tế</a:t>
            </a:r>
            <a:r>
              <a:rPr lang="en-US" dirty="0"/>
              <a:t> </a:t>
            </a:r>
            <a:r>
              <a:rPr lang="en-US" dirty="0" err="1"/>
              <a:t>từ</a:t>
            </a:r>
            <a:r>
              <a:rPr lang="en-US" dirty="0"/>
              <a:t> </a:t>
            </a:r>
            <a:r>
              <a:rPr lang="en-US" dirty="0" err="1"/>
              <a:t>năm</a:t>
            </a:r>
            <a:r>
              <a:rPr lang="en-US" dirty="0"/>
              <a:t> 2021 </a:t>
            </a:r>
            <a:r>
              <a:rPr lang="en-US" dirty="0">
                <a:sym typeface="Wingdings" panose="05000000000000000000" pitchFamily="2" charset="2"/>
              </a:rPr>
              <a:t> </a:t>
            </a:r>
            <a:r>
              <a:rPr lang="en-US" dirty="0" err="1">
                <a:sym typeface="Wingdings" panose="05000000000000000000" pitchFamily="2" charset="2"/>
              </a:rPr>
              <a:t>chưa</a:t>
            </a:r>
            <a:r>
              <a:rPr lang="en-US" dirty="0">
                <a:sym typeface="Wingdings" panose="05000000000000000000" pitchFamily="2" charset="2"/>
              </a:rPr>
              <a:t> </a:t>
            </a:r>
            <a:r>
              <a:rPr lang="en-US" dirty="0" err="1">
                <a:sym typeface="Wingdings" panose="05000000000000000000" pitchFamily="2" charset="2"/>
              </a:rPr>
              <a:t>có</a:t>
            </a:r>
            <a:r>
              <a:rPr lang="en-US" dirty="0">
                <a:sym typeface="Wingdings" panose="05000000000000000000" pitchFamily="2" charset="2"/>
              </a:rPr>
              <a:t> </a:t>
            </a:r>
            <a:r>
              <a:rPr lang="en-US" dirty="0" err="1">
                <a:sym typeface="Wingdings" panose="05000000000000000000" pitchFamily="2" charset="2"/>
              </a:rPr>
              <a:t>dữ</a:t>
            </a:r>
            <a:r>
              <a:rPr lang="en-US" dirty="0">
                <a:sym typeface="Wingdings" panose="05000000000000000000" pitchFamily="2" charset="2"/>
              </a:rPr>
              <a:t> </a:t>
            </a:r>
            <a:r>
              <a:rPr lang="en-US" dirty="0" err="1">
                <a:sym typeface="Wingdings" panose="05000000000000000000" pitchFamily="2" charset="2"/>
              </a:rPr>
              <a:t>liệu</a:t>
            </a:r>
            <a:r>
              <a:rPr lang="en-US" dirty="0">
                <a:sym typeface="Wingdings" panose="05000000000000000000" pitchFamily="2" charset="2"/>
              </a:rPr>
              <a:t> </a:t>
            </a:r>
            <a:r>
              <a:rPr lang="en-US" dirty="0" err="1">
                <a:sym typeface="Wingdings" panose="05000000000000000000" pitchFamily="2" charset="2"/>
              </a:rPr>
              <a:t>cập</a:t>
            </a:r>
            <a:r>
              <a:rPr lang="en-US" dirty="0">
                <a:sym typeface="Wingdings" panose="05000000000000000000" pitchFamily="2" charset="2"/>
              </a:rPr>
              <a:t> </a:t>
            </a:r>
            <a:r>
              <a:rPr lang="en-US" dirty="0" err="1">
                <a:sym typeface="Wingdings" panose="05000000000000000000" pitchFamily="2" charset="2"/>
              </a:rPr>
              <a:t>nhật</a:t>
            </a:r>
            <a:r>
              <a:rPr lang="en-US" dirty="0">
                <a:sym typeface="Wingdings" panose="05000000000000000000" pitchFamily="2" charset="2"/>
              </a:rPr>
              <a:t>. ĐP </a:t>
            </a:r>
            <a:r>
              <a:rPr lang="en-US" dirty="0" err="1">
                <a:sym typeface="Wingdings" panose="05000000000000000000" pitchFamily="2" charset="2"/>
              </a:rPr>
              <a:t>cân</a:t>
            </a:r>
            <a:r>
              <a:rPr lang="en-US" dirty="0">
                <a:sym typeface="Wingdings" panose="05000000000000000000" pitchFamily="2" charset="2"/>
              </a:rPr>
              <a:t> </a:t>
            </a:r>
            <a:r>
              <a:rPr lang="en-US" dirty="0" err="1">
                <a:sym typeface="Wingdings" panose="05000000000000000000" pitchFamily="2" charset="2"/>
              </a:rPr>
              <a:t>nhắc</a:t>
            </a:r>
            <a:r>
              <a:rPr lang="en-US" dirty="0">
                <a:sym typeface="Wingdings" panose="05000000000000000000" pitchFamily="2" charset="2"/>
              </a:rPr>
              <a:t>, </a:t>
            </a:r>
            <a:r>
              <a:rPr lang="en-US" dirty="0" err="1">
                <a:sym typeface="Wingdings" panose="05000000000000000000" pitchFamily="2" charset="2"/>
              </a:rPr>
              <a:t>chủ</a:t>
            </a:r>
            <a:r>
              <a:rPr lang="en-US" dirty="0">
                <a:sym typeface="Wingdings" panose="05000000000000000000" pitchFamily="2" charset="2"/>
              </a:rPr>
              <a:t> </a:t>
            </a:r>
            <a:r>
              <a:rPr lang="en-US" dirty="0" err="1">
                <a:sym typeface="Wingdings" panose="05000000000000000000" pitchFamily="2" charset="2"/>
              </a:rPr>
              <a:t>động</a:t>
            </a:r>
            <a:r>
              <a:rPr lang="en-US" dirty="0">
                <a:sym typeface="Wingdings" panose="05000000000000000000" pitchFamily="2" charset="2"/>
              </a:rPr>
              <a:t> </a:t>
            </a:r>
            <a:r>
              <a:rPr lang="en-US" dirty="0" err="1">
                <a:sym typeface="Wingdings" panose="05000000000000000000" pitchFamily="2" charset="2"/>
              </a:rPr>
              <a:t>làm</a:t>
            </a:r>
            <a:r>
              <a:rPr lang="en-US" dirty="0">
                <a:sym typeface="Wingdings" panose="05000000000000000000" pitchFamily="2" charset="2"/>
              </a:rPr>
              <a:t> </a:t>
            </a:r>
            <a:r>
              <a:rPr lang="en-US" dirty="0" err="1">
                <a:sym typeface="Wingdings" panose="05000000000000000000" pitchFamily="2" charset="2"/>
              </a:rPr>
              <a:t>điều</a:t>
            </a:r>
            <a:r>
              <a:rPr lang="en-US" dirty="0">
                <a:sym typeface="Wingdings" panose="05000000000000000000" pitchFamily="2" charset="2"/>
              </a:rPr>
              <a:t> </a:t>
            </a:r>
            <a:r>
              <a:rPr lang="en-US" dirty="0" err="1">
                <a:sym typeface="Wingdings" panose="05000000000000000000" pitchFamily="2" charset="2"/>
              </a:rPr>
              <a:t>tra</a:t>
            </a:r>
            <a:r>
              <a:rPr lang="en-US" dirty="0">
                <a:sym typeface="Wingdings" panose="05000000000000000000" pitchFamily="2" charset="2"/>
              </a:rPr>
              <a:t>, </a:t>
            </a:r>
            <a:r>
              <a:rPr lang="en-US" dirty="0" err="1">
                <a:sym typeface="Wingdings" panose="05000000000000000000" pitchFamily="2" charset="2"/>
              </a:rPr>
              <a:t>khảo</a:t>
            </a:r>
            <a:r>
              <a:rPr lang="en-US" dirty="0">
                <a:sym typeface="Wingdings" panose="05000000000000000000" pitchFamily="2" charset="2"/>
              </a:rPr>
              <a:t> </a:t>
            </a:r>
            <a:r>
              <a:rPr lang="en-US" dirty="0" err="1">
                <a:sym typeface="Wingdings" panose="05000000000000000000" pitchFamily="2" charset="2"/>
              </a:rPr>
              <a:t>sát</a:t>
            </a:r>
            <a:r>
              <a:rPr lang="en-US" dirty="0">
                <a:sym typeface="Wingdings" panose="05000000000000000000" pitchFamily="2" charset="2"/>
              </a:rPr>
              <a:t> </a:t>
            </a:r>
            <a:r>
              <a:rPr lang="en-US" dirty="0" err="1">
                <a:sym typeface="Wingdings" panose="05000000000000000000" pitchFamily="2" charset="2"/>
              </a:rPr>
              <a:t>để</a:t>
            </a:r>
            <a:r>
              <a:rPr lang="en-US" dirty="0">
                <a:sym typeface="Wingdings" panose="05000000000000000000" pitchFamily="2" charset="2"/>
              </a:rPr>
              <a:t> </a:t>
            </a:r>
            <a:r>
              <a:rPr lang="en-US" dirty="0" err="1">
                <a:sym typeface="Wingdings" panose="05000000000000000000" pitchFamily="2" charset="2"/>
              </a:rPr>
              <a:t>nắm</a:t>
            </a:r>
            <a:r>
              <a:rPr lang="en-US" dirty="0">
                <a:sym typeface="Wingdings" panose="05000000000000000000" pitchFamily="2" charset="2"/>
              </a:rPr>
              <a:t> </a:t>
            </a:r>
            <a:r>
              <a:rPr lang="en-US" dirty="0" err="1">
                <a:sym typeface="Wingdings" panose="05000000000000000000" pitchFamily="2" charset="2"/>
              </a:rPr>
              <a:t>sát</a:t>
            </a:r>
            <a:r>
              <a:rPr lang="en-US" dirty="0">
                <a:sym typeface="Wingdings" panose="05000000000000000000" pitchFamily="2" charset="2"/>
              </a:rPr>
              <a:t> </a:t>
            </a:r>
            <a:r>
              <a:rPr lang="en-US" dirty="0" err="1">
                <a:sym typeface="Wingdings" panose="05000000000000000000" pitchFamily="2" charset="2"/>
              </a:rPr>
              <a:t>tình</a:t>
            </a:r>
            <a:r>
              <a:rPr lang="en-US" dirty="0">
                <a:sym typeface="Wingdings" panose="05000000000000000000" pitchFamily="2" charset="2"/>
              </a:rPr>
              <a:t> </a:t>
            </a:r>
            <a:r>
              <a:rPr lang="en-US" dirty="0" err="1">
                <a:sym typeface="Wingdings" panose="05000000000000000000" pitchFamily="2" charset="2"/>
              </a:rPr>
              <a:t>hình</a:t>
            </a:r>
            <a:r>
              <a:rPr lang="en-US" dirty="0">
                <a:sym typeface="Wingdings" panose="05000000000000000000" pitchFamily="2" charset="2"/>
              </a:rPr>
              <a:t> </a:t>
            </a:r>
            <a:r>
              <a:rPr lang="en-US" dirty="0" err="1">
                <a:sym typeface="Wingdings" panose="05000000000000000000" pitchFamily="2" charset="2"/>
              </a:rPr>
              <a:t>thực</a:t>
            </a:r>
            <a:r>
              <a:rPr lang="en-US" dirty="0">
                <a:sym typeface="Wingdings" panose="05000000000000000000" pitchFamily="2" charset="2"/>
              </a:rPr>
              <a:t> </a:t>
            </a:r>
            <a:r>
              <a:rPr lang="en-US" dirty="0" err="1">
                <a:sym typeface="Wingdings" panose="05000000000000000000" pitchFamily="2" charset="2"/>
              </a:rPr>
              <a:t>tiễn</a:t>
            </a:r>
            <a:r>
              <a:rPr lang="en-US" dirty="0">
                <a:sym typeface="Wingdings" panose="05000000000000000000" pitchFamily="2" charset="2"/>
              </a:rPr>
              <a:t>. </a:t>
            </a:r>
            <a:endParaRPr lang="vi-VN" dirty="0"/>
          </a:p>
        </p:txBody>
      </p:sp>
    </p:spTree>
    <p:extLst>
      <p:ext uri="{BB962C8B-B14F-4D97-AF65-F5344CB8AC3E}">
        <p14:creationId xmlns:p14="http://schemas.microsoft.com/office/powerpoint/2010/main" val="44739058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863" y="739775"/>
            <a:ext cx="6583362" cy="3703638"/>
          </a:xfrm>
        </p:spPr>
      </p:sp>
      <p:sp>
        <p:nvSpPr>
          <p:cNvPr id="3" name="Notes Placeholder 2"/>
          <p:cNvSpPr>
            <a:spLocks noGrp="1"/>
          </p:cNvSpPr>
          <p:nvPr>
            <p:ph type="body" idx="1"/>
          </p:nvPr>
        </p:nvSpPr>
        <p:spPr/>
        <p:txBody>
          <a:bodyPr/>
          <a:lstStyle/>
          <a:p>
            <a:pPr marL="139700" indent="0">
              <a:buNone/>
            </a:pPr>
            <a:r>
              <a:rPr lang="en-US"/>
              <a:t>** 2 </a:t>
            </a:r>
            <a:r>
              <a:rPr lang="en-US" dirty="0" err="1"/>
              <a:t>chỉ</a:t>
            </a:r>
            <a:r>
              <a:rPr lang="en-US" dirty="0"/>
              <a:t> </a:t>
            </a:r>
            <a:r>
              <a:rPr lang="en-US" dirty="0" err="1"/>
              <a:t>số</a:t>
            </a:r>
            <a:r>
              <a:rPr lang="en-US" dirty="0"/>
              <a:t> </a:t>
            </a:r>
            <a:r>
              <a:rPr lang="en-US" dirty="0" err="1"/>
              <a:t>liên</a:t>
            </a:r>
            <a:r>
              <a:rPr lang="en-US" dirty="0"/>
              <a:t> </a:t>
            </a:r>
            <a:r>
              <a:rPr lang="en-US" dirty="0" err="1"/>
              <a:t>quan</a:t>
            </a:r>
            <a:r>
              <a:rPr lang="en-US" dirty="0"/>
              <a:t> </a:t>
            </a:r>
            <a:r>
              <a:rPr lang="en-US" dirty="0" err="1"/>
              <a:t>đến</a:t>
            </a:r>
            <a:r>
              <a:rPr lang="en-US" dirty="0"/>
              <a:t> </a:t>
            </a:r>
            <a:r>
              <a:rPr lang="en-US" dirty="0" err="1"/>
              <a:t>các</a:t>
            </a:r>
            <a:r>
              <a:rPr lang="en-US" dirty="0"/>
              <a:t> </a:t>
            </a:r>
            <a:r>
              <a:rPr lang="en-US" dirty="0" err="1"/>
              <a:t>dự</a:t>
            </a:r>
            <a:r>
              <a:rPr lang="en-US" dirty="0"/>
              <a:t> </a:t>
            </a:r>
            <a:r>
              <a:rPr lang="en-US" dirty="0" err="1"/>
              <a:t>án</a:t>
            </a:r>
            <a:r>
              <a:rPr lang="en-US" dirty="0"/>
              <a:t> </a:t>
            </a:r>
            <a:r>
              <a:rPr lang="en-US" dirty="0" err="1"/>
              <a:t>đầu</a:t>
            </a:r>
            <a:r>
              <a:rPr lang="en-US" dirty="0"/>
              <a:t> </a:t>
            </a:r>
            <a:r>
              <a:rPr lang="en-US" dirty="0" err="1"/>
              <a:t>tư</a:t>
            </a:r>
            <a:r>
              <a:rPr lang="en-US" dirty="0"/>
              <a:t> </a:t>
            </a:r>
            <a:r>
              <a:rPr lang="en-US" dirty="0" err="1"/>
              <a:t>trong</a:t>
            </a:r>
            <a:r>
              <a:rPr lang="en-US" dirty="0"/>
              <a:t> KCN </a:t>
            </a:r>
            <a:r>
              <a:rPr lang="en-US" dirty="0" err="1"/>
              <a:t>và</a:t>
            </a:r>
            <a:r>
              <a:rPr lang="en-US" dirty="0"/>
              <a:t> CCN (</a:t>
            </a:r>
            <a:r>
              <a:rPr lang="en-US" dirty="0" err="1"/>
              <a:t>giá</a:t>
            </a:r>
            <a:r>
              <a:rPr lang="en-US" dirty="0"/>
              <a:t> </a:t>
            </a:r>
            <a:r>
              <a:rPr lang="en-US" dirty="0" err="1"/>
              <a:t>trị</a:t>
            </a:r>
            <a:r>
              <a:rPr lang="en-US" dirty="0"/>
              <a:t> </a:t>
            </a:r>
            <a:r>
              <a:rPr lang="en-US" dirty="0" err="1"/>
              <a:t>thay</a:t>
            </a:r>
            <a:r>
              <a:rPr lang="en-US" dirty="0"/>
              <a:t> </a:t>
            </a:r>
            <a:r>
              <a:rPr lang="en-US" dirty="0" err="1"/>
              <a:t>đổi</a:t>
            </a:r>
            <a:r>
              <a:rPr lang="en-US" dirty="0"/>
              <a:t> </a:t>
            </a:r>
            <a:r>
              <a:rPr lang="en-US" dirty="0" err="1"/>
              <a:t>lớn</a:t>
            </a:r>
            <a:r>
              <a:rPr lang="en-US" dirty="0"/>
              <a:t> do </a:t>
            </a:r>
            <a:r>
              <a:rPr lang="en-US" dirty="0" err="1"/>
              <a:t>thay</a:t>
            </a:r>
            <a:r>
              <a:rPr lang="en-US" dirty="0"/>
              <a:t> </a:t>
            </a:r>
            <a:r>
              <a:rPr lang="en-US" dirty="0" err="1"/>
              <a:t>đổi</a:t>
            </a:r>
            <a:r>
              <a:rPr lang="en-US" dirty="0"/>
              <a:t> </a:t>
            </a:r>
            <a:r>
              <a:rPr lang="en-US" dirty="0" err="1"/>
              <a:t>mẫu</a:t>
            </a:r>
            <a:r>
              <a:rPr lang="en-US" dirty="0"/>
              <a:t> </a:t>
            </a:r>
            <a:r>
              <a:rPr lang="en-US" dirty="0" err="1"/>
              <a:t>số</a:t>
            </a:r>
            <a:r>
              <a:rPr lang="en-US" dirty="0"/>
              <a:t> </a:t>
            </a:r>
            <a:r>
              <a:rPr lang="en-US" dirty="0" err="1"/>
              <a:t>từ</a:t>
            </a:r>
            <a:r>
              <a:rPr lang="en-US" dirty="0"/>
              <a:t> </a:t>
            </a:r>
            <a:r>
              <a:rPr lang="en-US" dirty="0" err="1"/>
              <a:t>số</a:t>
            </a:r>
            <a:r>
              <a:rPr lang="en-US" dirty="0"/>
              <a:t> </a:t>
            </a:r>
            <a:r>
              <a:rPr lang="en-US" dirty="0" err="1"/>
              <a:t>lượng</a:t>
            </a:r>
            <a:r>
              <a:rPr lang="en-US" dirty="0"/>
              <a:t> DN sang DN CBCT)  </a:t>
            </a:r>
            <a:r>
              <a:rPr lang="en-US" dirty="0" err="1"/>
              <a:t>và</a:t>
            </a:r>
            <a:r>
              <a:rPr lang="en-US" dirty="0"/>
              <a:t> </a:t>
            </a:r>
            <a:r>
              <a:rPr lang="en-US" dirty="0" err="1"/>
              <a:t>xếp</a:t>
            </a:r>
            <a:r>
              <a:rPr lang="en-US" dirty="0"/>
              <a:t> </a:t>
            </a:r>
            <a:r>
              <a:rPr lang="en-US" dirty="0" err="1"/>
              <a:t>hạng</a:t>
            </a:r>
            <a:r>
              <a:rPr lang="en-US" dirty="0"/>
              <a:t> </a:t>
            </a:r>
            <a:r>
              <a:rPr lang="en-US" dirty="0" err="1"/>
              <a:t>trong</a:t>
            </a:r>
            <a:r>
              <a:rPr lang="en-US" dirty="0"/>
              <a:t> PII 2024 </a:t>
            </a:r>
            <a:r>
              <a:rPr lang="en-US" dirty="0" err="1"/>
              <a:t>là</a:t>
            </a:r>
            <a:r>
              <a:rPr lang="en-US" dirty="0"/>
              <a:t> </a:t>
            </a:r>
            <a:r>
              <a:rPr lang="en-US" dirty="0" err="1"/>
              <a:t>thấp</a:t>
            </a:r>
            <a:r>
              <a:rPr lang="en-US" dirty="0"/>
              <a:t> </a:t>
            </a:r>
            <a:r>
              <a:rPr lang="en-US" dirty="0" err="1"/>
              <a:t>hơn</a:t>
            </a:r>
            <a:r>
              <a:rPr lang="en-US" dirty="0"/>
              <a:t> </a:t>
            </a:r>
            <a:r>
              <a:rPr lang="en-US" dirty="0" err="1"/>
              <a:t>trong</a:t>
            </a:r>
            <a:r>
              <a:rPr lang="en-US" dirty="0"/>
              <a:t> </a:t>
            </a:r>
            <a:r>
              <a:rPr lang="en-US"/>
              <a:t>PII 2023</a:t>
            </a:r>
            <a:endParaRPr lang="en-US">
              <a:sym typeface="Wingdings" panose="05000000000000000000" pitchFamily="2" charset="2"/>
            </a:endParaRPr>
          </a:p>
          <a:p>
            <a:r>
              <a:rPr lang="en-US" b="1">
                <a:sym typeface="Wingdings" panose="05000000000000000000" pitchFamily="2" charset="2"/>
              </a:rPr>
              <a:t> Tăng </a:t>
            </a:r>
            <a:r>
              <a:rPr lang="en-US" b="1" dirty="0" err="1">
                <a:sym typeface="Wingdings" panose="05000000000000000000" pitchFamily="2" charset="2"/>
              </a:rPr>
              <a:t>quỹ</a:t>
            </a:r>
            <a:r>
              <a:rPr lang="en-US" b="1" dirty="0">
                <a:sym typeface="Wingdings" panose="05000000000000000000" pitchFamily="2" charset="2"/>
              </a:rPr>
              <a:t> </a:t>
            </a:r>
            <a:r>
              <a:rPr lang="en-US" b="1" dirty="0" err="1">
                <a:sym typeface="Wingdings" panose="05000000000000000000" pitchFamily="2" charset="2"/>
              </a:rPr>
              <a:t>đất</a:t>
            </a:r>
            <a:r>
              <a:rPr lang="en-US" b="1" dirty="0">
                <a:sym typeface="Wingdings" panose="05000000000000000000" pitchFamily="2" charset="2"/>
              </a:rPr>
              <a:t> </a:t>
            </a:r>
            <a:r>
              <a:rPr lang="en-US" b="1" dirty="0" err="1">
                <a:sym typeface="Wingdings" panose="05000000000000000000" pitchFamily="2" charset="2"/>
              </a:rPr>
              <a:t>trong</a:t>
            </a:r>
            <a:r>
              <a:rPr lang="en-US" b="1" dirty="0">
                <a:sym typeface="Wingdings" panose="05000000000000000000" pitchFamily="2" charset="2"/>
              </a:rPr>
              <a:t> </a:t>
            </a:r>
            <a:r>
              <a:rPr lang="en-US" b="1" dirty="0" err="1">
                <a:sym typeface="Wingdings" panose="05000000000000000000" pitchFamily="2" charset="2"/>
              </a:rPr>
              <a:t>các</a:t>
            </a:r>
            <a:r>
              <a:rPr lang="en-US" b="1" dirty="0">
                <a:sym typeface="Wingdings" panose="05000000000000000000" pitchFamily="2" charset="2"/>
              </a:rPr>
              <a:t> KCN, CCN </a:t>
            </a:r>
            <a:r>
              <a:rPr lang="en-US" b="1" dirty="0" err="1">
                <a:sym typeface="Wingdings" panose="05000000000000000000" pitchFamily="2" charset="2"/>
              </a:rPr>
              <a:t>cho</a:t>
            </a:r>
            <a:r>
              <a:rPr lang="en-US" b="1" dirty="0">
                <a:sym typeface="Wingdings" panose="05000000000000000000" pitchFamily="2" charset="2"/>
              </a:rPr>
              <a:t> </a:t>
            </a:r>
            <a:r>
              <a:rPr lang="en-US" b="1" dirty="0" err="1">
                <a:sym typeface="Wingdings" panose="05000000000000000000" pitchFamily="2" charset="2"/>
              </a:rPr>
              <a:t>các</a:t>
            </a:r>
            <a:r>
              <a:rPr lang="en-US" b="1" dirty="0">
                <a:sym typeface="Wingdings" panose="05000000000000000000" pitchFamily="2" charset="2"/>
              </a:rPr>
              <a:t> DNNVV, </a:t>
            </a:r>
            <a:r>
              <a:rPr lang="en-US" b="1" dirty="0" err="1">
                <a:sym typeface="Wingdings" panose="05000000000000000000" pitchFamily="2" charset="2"/>
              </a:rPr>
              <a:t>đồng</a:t>
            </a:r>
            <a:r>
              <a:rPr lang="en-US" b="1" dirty="0">
                <a:sym typeface="Wingdings" panose="05000000000000000000" pitchFamily="2" charset="2"/>
              </a:rPr>
              <a:t> </a:t>
            </a:r>
            <a:r>
              <a:rPr lang="en-US" b="1" dirty="0" err="1">
                <a:sym typeface="Wingdings" panose="05000000000000000000" pitchFamily="2" charset="2"/>
              </a:rPr>
              <a:t>thời</a:t>
            </a:r>
            <a:r>
              <a:rPr lang="en-US" b="1" dirty="0">
                <a:sym typeface="Wingdings" panose="05000000000000000000" pitchFamily="2" charset="2"/>
              </a:rPr>
              <a:t> </a:t>
            </a:r>
            <a:r>
              <a:rPr lang="en-US" b="1" dirty="0" err="1">
                <a:sym typeface="Wingdings" panose="05000000000000000000" pitchFamily="2" charset="2"/>
              </a:rPr>
              <a:t>đưa</a:t>
            </a:r>
            <a:r>
              <a:rPr lang="en-US" b="1" dirty="0">
                <a:sym typeface="Wingdings" panose="05000000000000000000" pitchFamily="2" charset="2"/>
              </a:rPr>
              <a:t> </a:t>
            </a:r>
            <a:r>
              <a:rPr lang="en-US" b="1" dirty="0" err="1">
                <a:sym typeface="Wingdings" panose="05000000000000000000" pitchFamily="2" charset="2"/>
              </a:rPr>
              <a:t>ra</a:t>
            </a:r>
            <a:r>
              <a:rPr lang="en-US" b="1" dirty="0">
                <a:sym typeface="Wingdings" panose="05000000000000000000" pitchFamily="2" charset="2"/>
              </a:rPr>
              <a:t> </a:t>
            </a:r>
            <a:r>
              <a:rPr lang="en-US" b="1" dirty="0" err="1">
                <a:sym typeface="Wingdings" panose="05000000000000000000" pitchFamily="2" charset="2"/>
              </a:rPr>
              <a:t>các</a:t>
            </a:r>
            <a:r>
              <a:rPr lang="en-US" b="1" dirty="0">
                <a:sym typeface="Wingdings" panose="05000000000000000000" pitchFamily="2" charset="2"/>
              </a:rPr>
              <a:t> </a:t>
            </a:r>
            <a:r>
              <a:rPr lang="en-US" b="1" dirty="0" err="1">
                <a:sym typeface="Wingdings" panose="05000000000000000000" pitchFamily="2" charset="2"/>
              </a:rPr>
              <a:t>chính</a:t>
            </a:r>
            <a:r>
              <a:rPr lang="en-US" b="1" dirty="0">
                <a:sym typeface="Wingdings" panose="05000000000000000000" pitchFamily="2" charset="2"/>
              </a:rPr>
              <a:t> </a:t>
            </a:r>
            <a:r>
              <a:rPr lang="en-US" b="1" dirty="0" err="1">
                <a:sym typeface="Wingdings" panose="05000000000000000000" pitchFamily="2" charset="2"/>
              </a:rPr>
              <a:t>sách</a:t>
            </a:r>
            <a:r>
              <a:rPr lang="en-US" b="1" dirty="0">
                <a:sym typeface="Wingdings" panose="05000000000000000000" pitchFamily="2" charset="2"/>
              </a:rPr>
              <a:t> </a:t>
            </a:r>
            <a:r>
              <a:rPr lang="en-US" b="1" dirty="0" err="1">
                <a:sym typeface="Wingdings" panose="05000000000000000000" pitchFamily="2" charset="2"/>
              </a:rPr>
              <a:t>ưu</a:t>
            </a:r>
            <a:r>
              <a:rPr lang="en-US" b="1" dirty="0">
                <a:sym typeface="Wingdings" panose="05000000000000000000" pitchFamily="2" charset="2"/>
              </a:rPr>
              <a:t> </a:t>
            </a:r>
            <a:r>
              <a:rPr lang="en-US" b="1" dirty="0" err="1">
                <a:sym typeface="Wingdings" panose="05000000000000000000" pitchFamily="2" charset="2"/>
              </a:rPr>
              <a:t>đãi</a:t>
            </a:r>
            <a:r>
              <a:rPr lang="en-US" b="1" dirty="0">
                <a:sym typeface="Wingdings" panose="05000000000000000000" pitchFamily="2" charset="2"/>
              </a:rPr>
              <a:t> </a:t>
            </a:r>
            <a:r>
              <a:rPr lang="en-US" b="1" dirty="0" err="1">
                <a:sym typeface="Wingdings" panose="05000000000000000000" pitchFamily="2" charset="2"/>
              </a:rPr>
              <a:t>nhằm</a:t>
            </a:r>
            <a:r>
              <a:rPr lang="en-US" b="1" dirty="0">
                <a:sym typeface="Wingdings" panose="05000000000000000000" pitchFamily="2" charset="2"/>
              </a:rPr>
              <a:t> </a:t>
            </a:r>
            <a:r>
              <a:rPr lang="en-US" b="1" dirty="0" err="1">
                <a:sym typeface="Wingdings" panose="05000000000000000000" pitchFamily="2" charset="2"/>
              </a:rPr>
              <a:t>thu</a:t>
            </a:r>
            <a:r>
              <a:rPr lang="en-US" b="1" dirty="0">
                <a:sym typeface="Wingdings" panose="05000000000000000000" pitchFamily="2" charset="2"/>
              </a:rPr>
              <a:t> </a:t>
            </a:r>
            <a:r>
              <a:rPr lang="en-US" b="1" dirty="0" err="1">
                <a:sym typeface="Wingdings" panose="05000000000000000000" pitchFamily="2" charset="2"/>
              </a:rPr>
              <a:t>hút</a:t>
            </a:r>
            <a:r>
              <a:rPr lang="en-US" b="1" dirty="0">
                <a:sym typeface="Wingdings" panose="05000000000000000000" pitchFamily="2" charset="2"/>
              </a:rPr>
              <a:t> </a:t>
            </a:r>
            <a:r>
              <a:rPr lang="en-US" b="1" dirty="0" err="1">
                <a:sym typeface="Wingdings" panose="05000000000000000000" pitchFamily="2" charset="2"/>
              </a:rPr>
              <a:t>các</a:t>
            </a:r>
            <a:r>
              <a:rPr lang="en-US" b="1" dirty="0">
                <a:sym typeface="Wingdings" panose="05000000000000000000" pitchFamily="2" charset="2"/>
              </a:rPr>
              <a:t> </a:t>
            </a:r>
            <a:r>
              <a:rPr lang="en-US" b="1" dirty="0" err="1">
                <a:sym typeface="Wingdings" panose="05000000000000000000" pitchFamily="2" charset="2"/>
              </a:rPr>
              <a:t>doanh</a:t>
            </a:r>
            <a:r>
              <a:rPr lang="en-US" b="1" dirty="0">
                <a:sym typeface="Wingdings" panose="05000000000000000000" pitchFamily="2" charset="2"/>
              </a:rPr>
              <a:t> </a:t>
            </a:r>
            <a:r>
              <a:rPr lang="en-US" b="1" dirty="0" err="1">
                <a:sym typeface="Wingdings" panose="05000000000000000000" pitchFamily="2" charset="2"/>
              </a:rPr>
              <a:t>nghiệp</a:t>
            </a:r>
            <a:r>
              <a:rPr lang="en-US" b="1" dirty="0">
                <a:sym typeface="Wingdings" panose="05000000000000000000" pitchFamily="2" charset="2"/>
              </a:rPr>
              <a:t>, </a:t>
            </a:r>
            <a:r>
              <a:rPr lang="en-US" b="1" dirty="0" err="1">
                <a:sym typeface="Wingdings" panose="05000000000000000000" pitchFamily="2" charset="2"/>
              </a:rPr>
              <a:t>đặc</a:t>
            </a:r>
            <a:r>
              <a:rPr lang="en-US" b="1" dirty="0">
                <a:sym typeface="Wingdings" panose="05000000000000000000" pitchFamily="2" charset="2"/>
              </a:rPr>
              <a:t> </a:t>
            </a:r>
            <a:r>
              <a:rPr lang="en-US" b="1" dirty="0" err="1">
                <a:sym typeface="Wingdings" panose="05000000000000000000" pitchFamily="2" charset="2"/>
              </a:rPr>
              <a:t>biệt</a:t>
            </a:r>
            <a:r>
              <a:rPr lang="en-US" b="1" dirty="0">
                <a:sym typeface="Wingdings" panose="05000000000000000000" pitchFamily="2" charset="2"/>
              </a:rPr>
              <a:t> </a:t>
            </a:r>
            <a:r>
              <a:rPr lang="en-US" b="1" dirty="0" err="1">
                <a:sym typeface="Wingdings" panose="05000000000000000000" pitchFamily="2" charset="2"/>
              </a:rPr>
              <a:t>là</a:t>
            </a:r>
            <a:r>
              <a:rPr lang="en-US" b="1" dirty="0">
                <a:sym typeface="Wingdings" panose="05000000000000000000" pitchFamily="2" charset="2"/>
              </a:rPr>
              <a:t> DN CNC, DN </a:t>
            </a:r>
            <a:r>
              <a:rPr lang="en-US" b="1" dirty="0" err="1">
                <a:sym typeface="Wingdings" panose="05000000000000000000" pitchFamily="2" charset="2"/>
              </a:rPr>
              <a:t>trong</a:t>
            </a:r>
            <a:r>
              <a:rPr lang="en-US" b="1" dirty="0">
                <a:sym typeface="Wingdings" panose="05000000000000000000" pitchFamily="2" charset="2"/>
              </a:rPr>
              <a:t> </a:t>
            </a:r>
            <a:r>
              <a:rPr lang="en-US" b="1" dirty="0" err="1">
                <a:sym typeface="Wingdings" panose="05000000000000000000" pitchFamily="2" charset="2"/>
              </a:rPr>
              <a:t>lĩnh</a:t>
            </a:r>
            <a:r>
              <a:rPr lang="en-US" b="1" dirty="0">
                <a:sym typeface="Wingdings" panose="05000000000000000000" pitchFamily="2" charset="2"/>
              </a:rPr>
              <a:t> </a:t>
            </a:r>
            <a:r>
              <a:rPr lang="en-US" b="1" dirty="0" err="1">
                <a:sym typeface="Wingdings" panose="05000000000000000000" pitchFamily="2" charset="2"/>
              </a:rPr>
              <a:t>vực</a:t>
            </a:r>
            <a:r>
              <a:rPr lang="en-US" b="1" dirty="0">
                <a:sym typeface="Wingdings" panose="05000000000000000000" pitchFamily="2" charset="2"/>
              </a:rPr>
              <a:t> CBCT </a:t>
            </a:r>
            <a:r>
              <a:rPr lang="en-US" b="1" dirty="0" err="1">
                <a:sym typeface="Wingdings" panose="05000000000000000000" pitchFamily="2" charset="2"/>
              </a:rPr>
              <a:t>vào</a:t>
            </a:r>
            <a:r>
              <a:rPr lang="en-US" b="1" dirty="0">
                <a:sym typeface="Wingdings" panose="05000000000000000000" pitchFamily="2" charset="2"/>
              </a:rPr>
              <a:t> </a:t>
            </a:r>
            <a:r>
              <a:rPr lang="en-US" b="1" dirty="0" err="1">
                <a:sym typeface="Wingdings" panose="05000000000000000000" pitchFamily="2" charset="2"/>
              </a:rPr>
              <a:t>hoạt</a:t>
            </a:r>
            <a:r>
              <a:rPr lang="en-US" b="1" dirty="0">
                <a:sym typeface="Wingdings" panose="05000000000000000000" pitchFamily="2" charset="2"/>
              </a:rPr>
              <a:t> </a:t>
            </a:r>
            <a:r>
              <a:rPr lang="en-US" b="1" dirty="0" err="1">
                <a:sym typeface="Wingdings" panose="05000000000000000000" pitchFamily="2" charset="2"/>
              </a:rPr>
              <a:t>động</a:t>
            </a:r>
            <a:r>
              <a:rPr lang="en-US" b="1" dirty="0">
                <a:sym typeface="Wingdings" panose="05000000000000000000" pitchFamily="2" charset="2"/>
              </a:rPr>
              <a:t> </a:t>
            </a:r>
            <a:r>
              <a:rPr lang="en-US" b="1" dirty="0" err="1">
                <a:sym typeface="Wingdings" panose="05000000000000000000" pitchFamily="2" charset="2"/>
              </a:rPr>
              <a:t>trong</a:t>
            </a:r>
            <a:r>
              <a:rPr lang="en-US" b="1" dirty="0">
                <a:sym typeface="Wingdings" panose="05000000000000000000" pitchFamily="2" charset="2"/>
              </a:rPr>
              <a:t> </a:t>
            </a:r>
            <a:r>
              <a:rPr lang="en-US" b="1" dirty="0" err="1">
                <a:sym typeface="Wingdings" panose="05000000000000000000" pitchFamily="2" charset="2"/>
              </a:rPr>
              <a:t>các</a:t>
            </a:r>
            <a:r>
              <a:rPr lang="en-US" b="1" dirty="0">
                <a:sym typeface="Wingdings" panose="05000000000000000000" pitchFamily="2" charset="2"/>
              </a:rPr>
              <a:t> </a:t>
            </a:r>
            <a:r>
              <a:rPr lang="en-US" b="1" dirty="0" err="1">
                <a:sym typeface="Wingdings" panose="05000000000000000000" pitchFamily="2" charset="2"/>
              </a:rPr>
              <a:t>khu</a:t>
            </a:r>
            <a:r>
              <a:rPr lang="en-US" b="1" dirty="0">
                <a:sym typeface="Wingdings" panose="05000000000000000000" pitchFamily="2" charset="2"/>
              </a:rPr>
              <a:t>, </a:t>
            </a:r>
            <a:r>
              <a:rPr lang="en-US" b="1" dirty="0" err="1">
                <a:sym typeface="Wingdings" panose="05000000000000000000" pitchFamily="2" charset="2"/>
              </a:rPr>
              <a:t>cụm</a:t>
            </a:r>
            <a:r>
              <a:rPr lang="en-US" b="1" dirty="0">
                <a:sym typeface="Wingdings" panose="05000000000000000000" pitchFamily="2" charset="2"/>
              </a:rPr>
              <a:t> CN </a:t>
            </a:r>
            <a:r>
              <a:rPr lang="en-US" b="1" dirty="0" err="1">
                <a:sym typeface="Wingdings" panose="05000000000000000000" pitchFamily="2" charset="2"/>
              </a:rPr>
              <a:t>theo</a:t>
            </a:r>
            <a:r>
              <a:rPr lang="en-US" b="1" dirty="0">
                <a:sym typeface="Wingdings" panose="05000000000000000000" pitchFamily="2" charset="2"/>
              </a:rPr>
              <a:t> </a:t>
            </a:r>
            <a:r>
              <a:rPr lang="en-US" b="1" dirty="0" err="1">
                <a:sym typeface="Wingdings" panose="05000000000000000000" pitchFamily="2" charset="2"/>
              </a:rPr>
              <a:t>tinh</a:t>
            </a:r>
            <a:r>
              <a:rPr lang="en-US" b="1" dirty="0">
                <a:sym typeface="Wingdings" panose="05000000000000000000" pitchFamily="2" charset="2"/>
              </a:rPr>
              <a:t> </a:t>
            </a:r>
            <a:r>
              <a:rPr lang="en-US" b="1" dirty="0" err="1">
                <a:sym typeface="Wingdings" panose="05000000000000000000" pitchFamily="2" charset="2"/>
              </a:rPr>
              <a:t>thần</a:t>
            </a:r>
            <a:r>
              <a:rPr lang="en-US" b="1" dirty="0">
                <a:sym typeface="Wingdings" panose="05000000000000000000" pitchFamily="2" charset="2"/>
              </a:rPr>
              <a:t> </a:t>
            </a:r>
            <a:r>
              <a:rPr lang="en-US" b="1" dirty="0" err="1">
                <a:sym typeface="Wingdings" panose="05000000000000000000" pitchFamily="2" charset="2"/>
              </a:rPr>
              <a:t>của</a:t>
            </a:r>
            <a:r>
              <a:rPr lang="en-US" b="1" dirty="0">
                <a:sym typeface="Wingdings" panose="05000000000000000000" pitchFamily="2" charset="2"/>
              </a:rPr>
              <a:t> </a:t>
            </a:r>
            <a:r>
              <a:rPr lang="en-US" b="1" dirty="0" err="1">
                <a:sym typeface="Wingdings" panose="05000000000000000000" pitchFamily="2" charset="2"/>
              </a:rPr>
              <a:t>Nghị</a:t>
            </a:r>
            <a:r>
              <a:rPr lang="en-US" b="1" dirty="0">
                <a:sym typeface="Wingdings" panose="05000000000000000000" pitchFamily="2" charset="2"/>
              </a:rPr>
              <a:t> </a:t>
            </a:r>
            <a:r>
              <a:rPr lang="en-US" b="1" dirty="0" err="1">
                <a:sym typeface="Wingdings" panose="05000000000000000000" pitchFamily="2" charset="2"/>
              </a:rPr>
              <a:t>quyết</a:t>
            </a:r>
            <a:r>
              <a:rPr lang="en-US" b="1" dirty="0">
                <a:sym typeface="Wingdings" panose="05000000000000000000" pitchFamily="2" charset="2"/>
              </a:rPr>
              <a:t> 68 </a:t>
            </a:r>
            <a:r>
              <a:rPr lang="en-US" b="1" dirty="0" err="1">
                <a:sym typeface="Wingdings" panose="05000000000000000000" pitchFamily="2" charset="2"/>
              </a:rPr>
              <a:t>của</a:t>
            </a:r>
            <a:r>
              <a:rPr lang="en-US" b="1" dirty="0">
                <a:sym typeface="Wingdings" panose="05000000000000000000" pitchFamily="2" charset="2"/>
              </a:rPr>
              <a:t> BCT </a:t>
            </a:r>
            <a:r>
              <a:rPr lang="en-US" b="1" dirty="0" err="1">
                <a:sym typeface="Wingdings" panose="05000000000000000000" pitchFamily="2" charset="2"/>
              </a:rPr>
              <a:t>về</a:t>
            </a:r>
            <a:r>
              <a:rPr lang="en-US" b="1" dirty="0">
                <a:sym typeface="Wingdings" panose="05000000000000000000" pitchFamily="2" charset="2"/>
              </a:rPr>
              <a:t> </a:t>
            </a:r>
            <a:r>
              <a:rPr lang="en-US" b="1" dirty="0" err="1">
                <a:sym typeface="Wingdings" panose="05000000000000000000" pitchFamily="2" charset="2"/>
              </a:rPr>
              <a:t>Phát</a:t>
            </a:r>
            <a:r>
              <a:rPr lang="en-US" b="1" dirty="0">
                <a:sym typeface="Wingdings" panose="05000000000000000000" pitchFamily="2" charset="2"/>
              </a:rPr>
              <a:t> </a:t>
            </a:r>
            <a:r>
              <a:rPr lang="en-US" b="1" dirty="0" err="1">
                <a:sym typeface="Wingdings" panose="05000000000000000000" pitchFamily="2" charset="2"/>
              </a:rPr>
              <a:t>triển</a:t>
            </a:r>
            <a:r>
              <a:rPr lang="en-US" b="1" dirty="0">
                <a:sym typeface="Wingdings" panose="05000000000000000000" pitchFamily="2" charset="2"/>
              </a:rPr>
              <a:t> </a:t>
            </a:r>
            <a:r>
              <a:rPr lang="en-US" b="1" dirty="0" err="1">
                <a:sym typeface="Wingdings" panose="05000000000000000000" pitchFamily="2" charset="2"/>
              </a:rPr>
              <a:t>kinh</a:t>
            </a:r>
            <a:r>
              <a:rPr lang="en-US" b="1" dirty="0">
                <a:sym typeface="Wingdings" panose="05000000000000000000" pitchFamily="2" charset="2"/>
              </a:rPr>
              <a:t> </a:t>
            </a:r>
            <a:r>
              <a:rPr lang="en-US" b="1" dirty="0" err="1">
                <a:sym typeface="Wingdings" panose="05000000000000000000" pitchFamily="2" charset="2"/>
              </a:rPr>
              <a:t>tế</a:t>
            </a:r>
            <a:r>
              <a:rPr lang="en-US" b="1" dirty="0">
                <a:sym typeface="Wingdings" panose="05000000000000000000" pitchFamily="2" charset="2"/>
              </a:rPr>
              <a:t> </a:t>
            </a:r>
            <a:r>
              <a:rPr lang="en-US" b="1" dirty="0" err="1">
                <a:sym typeface="Wingdings" panose="05000000000000000000" pitchFamily="2" charset="2"/>
              </a:rPr>
              <a:t>tư</a:t>
            </a:r>
            <a:r>
              <a:rPr lang="en-US" b="1" dirty="0">
                <a:sym typeface="Wingdings" panose="05000000000000000000" pitchFamily="2" charset="2"/>
              </a:rPr>
              <a:t> </a:t>
            </a:r>
            <a:r>
              <a:rPr lang="en-US" b="1" dirty="0" err="1">
                <a:sym typeface="Wingdings" panose="05000000000000000000" pitchFamily="2" charset="2"/>
              </a:rPr>
              <a:t>nhân</a:t>
            </a:r>
            <a:r>
              <a:rPr lang="en-US" dirty="0">
                <a:sym typeface="Wingdings" panose="05000000000000000000" pitchFamily="2" charset="2"/>
              </a:rPr>
              <a:t>. </a:t>
            </a:r>
            <a:endParaRPr lang="vi-VN" dirty="0"/>
          </a:p>
        </p:txBody>
      </p:sp>
    </p:spTree>
    <p:extLst>
      <p:ext uri="{BB962C8B-B14F-4D97-AF65-F5344CB8AC3E}">
        <p14:creationId xmlns:p14="http://schemas.microsoft.com/office/powerpoint/2010/main" val="118761398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863" y="739775"/>
            <a:ext cx="6583362" cy="3703638"/>
          </a:xfrm>
        </p:spPr>
      </p:sp>
      <p:sp>
        <p:nvSpPr>
          <p:cNvPr id="3" name="Notes Placeholder 2"/>
          <p:cNvSpPr>
            <a:spLocks noGrp="1"/>
          </p:cNvSpPr>
          <p:nvPr>
            <p:ph type="body" idx="1"/>
          </p:nvPr>
        </p:nvSpPr>
        <p:spPr/>
        <p:txBody>
          <a:bodyPr/>
          <a:lstStyle/>
          <a:p>
            <a:r>
              <a:rPr lang="en-US" dirty="0" err="1"/>
              <a:t>Đầu</a:t>
            </a:r>
            <a:r>
              <a:rPr lang="en-US" dirty="0"/>
              <a:t> </a:t>
            </a:r>
            <a:r>
              <a:rPr lang="en-US" dirty="0" err="1"/>
              <a:t>tư</a:t>
            </a:r>
            <a:r>
              <a:rPr lang="en-US" dirty="0"/>
              <a:t> </a:t>
            </a:r>
            <a:r>
              <a:rPr lang="en-US" dirty="0" err="1"/>
              <a:t>trực</a:t>
            </a:r>
            <a:r>
              <a:rPr lang="en-US" dirty="0"/>
              <a:t> </a:t>
            </a:r>
            <a:r>
              <a:rPr lang="en-US" dirty="0" err="1"/>
              <a:t>tiếp</a:t>
            </a:r>
            <a:r>
              <a:rPr lang="en-US" dirty="0"/>
              <a:t> </a:t>
            </a:r>
            <a:r>
              <a:rPr lang="en-US" dirty="0" err="1"/>
              <a:t>nước</a:t>
            </a:r>
            <a:r>
              <a:rPr lang="en-US" dirty="0"/>
              <a:t> </a:t>
            </a:r>
            <a:r>
              <a:rPr lang="en-US" dirty="0" err="1"/>
              <a:t>ngoài</a:t>
            </a:r>
            <a:r>
              <a:rPr lang="en-US" dirty="0"/>
              <a:t> </a:t>
            </a:r>
            <a:r>
              <a:rPr lang="en-US" dirty="0" err="1"/>
              <a:t>vào</a:t>
            </a:r>
            <a:r>
              <a:rPr lang="en-US" dirty="0"/>
              <a:t> </a:t>
            </a:r>
            <a:r>
              <a:rPr lang="en-US" dirty="0" err="1"/>
              <a:t>địa</a:t>
            </a:r>
            <a:r>
              <a:rPr lang="en-US" dirty="0"/>
              <a:t> </a:t>
            </a:r>
            <a:r>
              <a:rPr lang="en-US" dirty="0" err="1"/>
              <a:t>phương</a:t>
            </a:r>
            <a:r>
              <a:rPr lang="en-US" dirty="0"/>
              <a:t> </a:t>
            </a:r>
            <a:r>
              <a:rPr lang="en-US" dirty="0" err="1"/>
              <a:t>và</a:t>
            </a:r>
            <a:r>
              <a:rPr lang="en-US" dirty="0"/>
              <a:t> </a:t>
            </a:r>
            <a:r>
              <a:rPr lang="en-US" dirty="0" err="1"/>
              <a:t>Số</a:t>
            </a:r>
            <a:r>
              <a:rPr lang="en-US" dirty="0"/>
              <a:t> </a:t>
            </a:r>
            <a:r>
              <a:rPr lang="en-US" dirty="0" err="1"/>
              <a:t>lượng</a:t>
            </a:r>
            <a:r>
              <a:rPr lang="en-US" dirty="0"/>
              <a:t> DN </a:t>
            </a:r>
            <a:r>
              <a:rPr lang="en-US" dirty="0" err="1"/>
              <a:t>có</a:t>
            </a:r>
            <a:r>
              <a:rPr lang="en-US" dirty="0"/>
              <a:t> </a:t>
            </a:r>
            <a:r>
              <a:rPr lang="en-US" dirty="0" err="1"/>
              <a:t>chứng</a:t>
            </a:r>
            <a:r>
              <a:rPr lang="en-US" dirty="0"/>
              <a:t> </a:t>
            </a:r>
            <a:r>
              <a:rPr lang="en-US" dirty="0" err="1"/>
              <a:t>chỉ</a:t>
            </a:r>
            <a:r>
              <a:rPr lang="en-US" dirty="0"/>
              <a:t> ISO/ 1,000 DN </a:t>
            </a:r>
            <a:r>
              <a:rPr lang="en-US" dirty="0" err="1"/>
              <a:t>có</a:t>
            </a:r>
            <a:r>
              <a:rPr lang="en-US" dirty="0"/>
              <a:t> </a:t>
            </a:r>
            <a:r>
              <a:rPr lang="en-US" dirty="0" err="1"/>
              <a:t>sự</a:t>
            </a:r>
            <a:r>
              <a:rPr lang="en-US" dirty="0"/>
              <a:t> </a:t>
            </a:r>
            <a:r>
              <a:rPr lang="en-US" dirty="0" err="1"/>
              <a:t>sụt</a:t>
            </a:r>
            <a:r>
              <a:rPr lang="en-US" dirty="0"/>
              <a:t> </a:t>
            </a:r>
            <a:r>
              <a:rPr lang="en-US" dirty="0" err="1"/>
              <a:t>giảm</a:t>
            </a:r>
            <a:r>
              <a:rPr lang="en-US" dirty="0"/>
              <a:t> </a:t>
            </a:r>
            <a:r>
              <a:rPr lang="en-US" dirty="0" err="1"/>
              <a:t>nhẹ</a:t>
            </a:r>
            <a:r>
              <a:rPr lang="en-US" dirty="0"/>
              <a:t> </a:t>
            </a:r>
            <a:r>
              <a:rPr lang="en-US" dirty="0" err="1"/>
              <a:t>về</a:t>
            </a:r>
            <a:r>
              <a:rPr lang="en-US" dirty="0"/>
              <a:t> </a:t>
            </a:r>
            <a:r>
              <a:rPr lang="en-US" dirty="0" err="1"/>
              <a:t>giá</a:t>
            </a:r>
            <a:r>
              <a:rPr lang="en-US" dirty="0"/>
              <a:t> </a:t>
            </a:r>
            <a:r>
              <a:rPr lang="en-US" dirty="0" err="1"/>
              <a:t>trị</a:t>
            </a:r>
            <a:r>
              <a:rPr lang="en-US" dirty="0"/>
              <a:t>, </a:t>
            </a:r>
            <a:r>
              <a:rPr lang="en-US" dirty="0" err="1"/>
              <a:t>tuy</a:t>
            </a:r>
            <a:r>
              <a:rPr lang="en-US" dirty="0"/>
              <a:t> </a:t>
            </a:r>
            <a:r>
              <a:rPr lang="en-US" dirty="0" err="1"/>
              <a:t>nhiên</a:t>
            </a:r>
            <a:r>
              <a:rPr lang="en-US" dirty="0"/>
              <a:t> </a:t>
            </a:r>
            <a:r>
              <a:rPr lang="en-US" dirty="0" err="1"/>
              <a:t>xếp</a:t>
            </a:r>
            <a:r>
              <a:rPr lang="en-US" dirty="0"/>
              <a:t> </a:t>
            </a:r>
            <a:r>
              <a:rPr lang="en-US" dirty="0" err="1"/>
              <a:t>hạng</a:t>
            </a:r>
            <a:r>
              <a:rPr lang="en-US" dirty="0"/>
              <a:t> </a:t>
            </a:r>
            <a:r>
              <a:rPr lang="en-US" dirty="0" err="1"/>
              <a:t>của</a:t>
            </a:r>
            <a:r>
              <a:rPr lang="en-US" dirty="0"/>
              <a:t> 2 </a:t>
            </a:r>
            <a:r>
              <a:rPr lang="en-US" dirty="0" err="1"/>
              <a:t>chỉ</a:t>
            </a:r>
            <a:r>
              <a:rPr lang="en-US" dirty="0"/>
              <a:t> </a:t>
            </a:r>
            <a:r>
              <a:rPr lang="en-US" dirty="0" err="1"/>
              <a:t>số</a:t>
            </a:r>
            <a:r>
              <a:rPr lang="en-US" dirty="0"/>
              <a:t> </a:t>
            </a:r>
            <a:r>
              <a:rPr lang="en-US" dirty="0" err="1"/>
              <a:t>này</a:t>
            </a:r>
            <a:r>
              <a:rPr lang="en-US" dirty="0"/>
              <a:t> </a:t>
            </a:r>
            <a:r>
              <a:rPr lang="en-US" dirty="0" err="1"/>
              <a:t>vẫn</a:t>
            </a:r>
            <a:r>
              <a:rPr lang="en-US" dirty="0"/>
              <a:t> </a:t>
            </a:r>
            <a:r>
              <a:rPr lang="en-US" dirty="0" err="1"/>
              <a:t>trong</a:t>
            </a:r>
            <a:r>
              <a:rPr lang="en-US" dirty="0"/>
              <a:t> top 10 </a:t>
            </a:r>
            <a:r>
              <a:rPr lang="en-US">
                <a:sym typeface="Wingdings" panose="05000000000000000000" pitchFamily="2" charset="2"/>
              </a:rPr>
              <a:t> </a:t>
            </a:r>
            <a:r>
              <a:rPr lang="en-US" b="1">
                <a:sym typeface="Wingdings" panose="05000000000000000000" pitchFamily="2" charset="2"/>
              </a:rPr>
              <a:t>Tăng cường thu </a:t>
            </a:r>
            <a:r>
              <a:rPr lang="en-US" b="1" dirty="0" err="1">
                <a:sym typeface="Wingdings" panose="05000000000000000000" pitchFamily="2" charset="2"/>
              </a:rPr>
              <a:t>hút</a:t>
            </a:r>
            <a:r>
              <a:rPr lang="en-US" b="1" dirty="0">
                <a:sym typeface="Wingdings" panose="05000000000000000000" pitchFamily="2" charset="2"/>
              </a:rPr>
              <a:t> </a:t>
            </a:r>
            <a:r>
              <a:rPr lang="en-US" b="1" dirty="0" err="1">
                <a:sym typeface="Wingdings" panose="05000000000000000000" pitchFamily="2" charset="2"/>
              </a:rPr>
              <a:t>nguồn</a:t>
            </a:r>
            <a:r>
              <a:rPr lang="en-US" b="1" dirty="0">
                <a:sym typeface="Wingdings" panose="05000000000000000000" pitchFamily="2" charset="2"/>
              </a:rPr>
              <a:t> </a:t>
            </a:r>
            <a:r>
              <a:rPr lang="en-US" b="1" err="1">
                <a:sym typeface="Wingdings" panose="05000000000000000000" pitchFamily="2" charset="2"/>
              </a:rPr>
              <a:t>vốn</a:t>
            </a:r>
            <a:r>
              <a:rPr lang="en-US" b="1">
                <a:sym typeface="Wingdings" panose="05000000000000000000" pitchFamily="2" charset="2"/>
              </a:rPr>
              <a:t> FDI (lợi thế du lịch nhưng còn ít tập đoàn khách sạn lớn nước ngoài đầu tư – mới chỉ có tập đoàn IHG) </a:t>
            </a:r>
            <a:r>
              <a:rPr lang="en-US">
                <a:sym typeface="Wingdings" panose="05000000000000000000" pitchFamily="2" charset="2"/>
              </a:rPr>
              <a:t>và khuyến </a:t>
            </a:r>
            <a:r>
              <a:rPr lang="en-US" dirty="0" err="1">
                <a:sym typeface="Wingdings" panose="05000000000000000000" pitchFamily="2" charset="2"/>
              </a:rPr>
              <a:t>khích</a:t>
            </a:r>
            <a:r>
              <a:rPr lang="en-US" dirty="0">
                <a:sym typeface="Wingdings" panose="05000000000000000000" pitchFamily="2" charset="2"/>
              </a:rPr>
              <a:t>, </a:t>
            </a:r>
            <a:r>
              <a:rPr lang="en-US" dirty="0" err="1">
                <a:sym typeface="Wingdings" panose="05000000000000000000" pitchFamily="2" charset="2"/>
              </a:rPr>
              <a:t>hỗ</a:t>
            </a:r>
            <a:r>
              <a:rPr lang="en-US" dirty="0">
                <a:sym typeface="Wingdings" panose="05000000000000000000" pitchFamily="2" charset="2"/>
              </a:rPr>
              <a:t> </a:t>
            </a:r>
            <a:r>
              <a:rPr lang="en-US" dirty="0" err="1">
                <a:sym typeface="Wingdings" panose="05000000000000000000" pitchFamily="2" charset="2"/>
              </a:rPr>
              <a:t>trợ</a:t>
            </a:r>
            <a:r>
              <a:rPr lang="en-US" dirty="0">
                <a:sym typeface="Wingdings" panose="05000000000000000000" pitchFamily="2" charset="2"/>
              </a:rPr>
              <a:t> DN </a:t>
            </a:r>
            <a:r>
              <a:rPr lang="en-US" dirty="0" err="1">
                <a:sym typeface="Wingdings" panose="05000000000000000000" pitchFamily="2" charset="2"/>
              </a:rPr>
              <a:t>đạt</a:t>
            </a:r>
            <a:r>
              <a:rPr lang="en-US" dirty="0">
                <a:sym typeface="Wingdings" panose="05000000000000000000" pitchFamily="2" charset="2"/>
              </a:rPr>
              <a:t> </a:t>
            </a:r>
            <a:r>
              <a:rPr lang="en-US" dirty="0" err="1">
                <a:sym typeface="Wingdings" panose="05000000000000000000" pitchFamily="2" charset="2"/>
              </a:rPr>
              <a:t>ký</a:t>
            </a:r>
            <a:r>
              <a:rPr lang="en-US" dirty="0">
                <a:sym typeface="Wingdings" panose="05000000000000000000" pitchFamily="2" charset="2"/>
              </a:rPr>
              <a:t> </a:t>
            </a:r>
            <a:r>
              <a:rPr lang="en-US" dirty="0" err="1">
                <a:sym typeface="Wingdings" panose="05000000000000000000" pitchFamily="2" charset="2"/>
              </a:rPr>
              <a:t>chứng</a:t>
            </a:r>
            <a:r>
              <a:rPr lang="en-US" dirty="0">
                <a:sym typeface="Wingdings" panose="05000000000000000000" pitchFamily="2" charset="2"/>
              </a:rPr>
              <a:t> </a:t>
            </a:r>
            <a:r>
              <a:rPr lang="en-US" dirty="0" err="1">
                <a:sym typeface="Wingdings" panose="05000000000000000000" pitchFamily="2" charset="2"/>
              </a:rPr>
              <a:t>chỉ</a:t>
            </a:r>
            <a:r>
              <a:rPr lang="en-US" dirty="0">
                <a:sym typeface="Wingdings" panose="05000000000000000000" pitchFamily="2" charset="2"/>
              </a:rPr>
              <a:t> </a:t>
            </a:r>
            <a:r>
              <a:rPr lang="en-US">
                <a:sym typeface="Wingdings" panose="05000000000000000000" pitchFamily="2" charset="2"/>
              </a:rPr>
              <a:t>ISO</a:t>
            </a:r>
            <a:r>
              <a:rPr lang="en-US"/>
              <a:t>.</a:t>
            </a:r>
          </a:p>
          <a:p>
            <a:endParaRPr lang="en-US"/>
          </a:p>
          <a:p>
            <a:r>
              <a:rPr lang="en-US"/>
              <a:t>**Tỉ </a:t>
            </a:r>
            <a:r>
              <a:rPr lang="en-US" dirty="0" err="1"/>
              <a:t>lệ</a:t>
            </a:r>
            <a:r>
              <a:rPr lang="en-US" dirty="0"/>
              <a:t> DN </a:t>
            </a:r>
            <a:r>
              <a:rPr lang="en-US" dirty="0" err="1"/>
              <a:t>có</a:t>
            </a:r>
            <a:r>
              <a:rPr lang="en-US" dirty="0"/>
              <a:t> </a:t>
            </a:r>
            <a:r>
              <a:rPr lang="en-US" dirty="0" err="1"/>
              <a:t>hoạt</a:t>
            </a:r>
            <a:r>
              <a:rPr lang="en-US" dirty="0"/>
              <a:t> </a:t>
            </a:r>
            <a:r>
              <a:rPr lang="en-US" dirty="0" err="1"/>
              <a:t>động</a:t>
            </a:r>
            <a:r>
              <a:rPr lang="en-US" dirty="0"/>
              <a:t> ĐMST: </a:t>
            </a:r>
            <a:r>
              <a:rPr lang="en-US" dirty="0" err="1"/>
              <a:t>kết</a:t>
            </a:r>
            <a:r>
              <a:rPr lang="en-US" dirty="0"/>
              <a:t> </a:t>
            </a:r>
            <a:r>
              <a:rPr lang="en-US" dirty="0" err="1"/>
              <a:t>quả</a:t>
            </a:r>
            <a:r>
              <a:rPr lang="en-US" dirty="0"/>
              <a:t> </a:t>
            </a:r>
            <a:r>
              <a:rPr lang="en-US" dirty="0" err="1"/>
              <a:t>tổng</a:t>
            </a:r>
            <a:r>
              <a:rPr lang="en-US" dirty="0"/>
              <a:t> </a:t>
            </a:r>
            <a:r>
              <a:rPr lang="en-US" dirty="0" err="1"/>
              <a:t>điều</a:t>
            </a:r>
            <a:r>
              <a:rPr lang="en-US" dirty="0"/>
              <a:t> </a:t>
            </a:r>
            <a:r>
              <a:rPr lang="en-US" dirty="0" err="1"/>
              <a:t>tra</a:t>
            </a:r>
            <a:r>
              <a:rPr lang="en-US" dirty="0"/>
              <a:t> </a:t>
            </a:r>
            <a:r>
              <a:rPr lang="en-US" dirty="0" err="1"/>
              <a:t>kinh</a:t>
            </a:r>
            <a:r>
              <a:rPr lang="en-US" dirty="0"/>
              <a:t> </a:t>
            </a:r>
            <a:r>
              <a:rPr lang="en-US" dirty="0" err="1"/>
              <a:t>tế</a:t>
            </a:r>
            <a:r>
              <a:rPr lang="en-US" dirty="0"/>
              <a:t> </a:t>
            </a:r>
            <a:r>
              <a:rPr lang="en-US" dirty="0" err="1"/>
              <a:t>từ</a:t>
            </a:r>
            <a:r>
              <a:rPr lang="en-US" dirty="0"/>
              <a:t> </a:t>
            </a:r>
            <a:r>
              <a:rPr lang="en-US" dirty="0" err="1"/>
              <a:t>năm</a:t>
            </a:r>
            <a:r>
              <a:rPr lang="en-US" dirty="0"/>
              <a:t> 2021 </a:t>
            </a:r>
            <a:r>
              <a:rPr lang="en-US" dirty="0">
                <a:sym typeface="Wingdings" panose="05000000000000000000" pitchFamily="2" charset="2"/>
              </a:rPr>
              <a:t> </a:t>
            </a:r>
            <a:r>
              <a:rPr lang="en-US" dirty="0" err="1">
                <a:sym typeface="Wingdings" panose="05000000000000000000" pitchFamily="2" charset="2"/>
              </a:rPr>
              <a:t>chưa</a:t>
            </a:r>
            <a:r>
              <a:rPr lang="en-US" dirty="0">
                <a:sym typeface="Wingdings" panose="05000000000000000000" pitchFamily="2" charset="2"/>
              </a:rPr>
              <a:t> </a:t>
            </a:r>
            <a:r>
              <a:rPr lang="en-US" dirty="0" err="1">
                <a:sym typeface="Wingdings" panose="05000000000000000000" pitchFamily="2" charset="2"/>
              </a:rPr>
              <a:t>có</a:t>
            </a:r>
            <a:r>
              <a:rPr lang="en-US" dirty="0">
                <a:sym typeface="Wingdings" panose="05000000000000000000" pitchFamily="2" charset="2"/>
              </a:rPr>
              <a:t> </a:t>
            </a:r>
            <a:r>
              <a:rPr lang="en-US" dirty="0" err="1">
                <a:sym typeface="Wingdings" panose="05000000000000000000" pitchFamily="2" charset="2"/>
              </a:rPr>
              <a:t>dữ</a:t>
            </a:r>
            <a:r>
              <a:rPr lang="en-US" dirty="0">
                <a:sym typeface="Wingdings" panose="05000000000000000000" pitchFamily="2" charset="2"/>
              </a:rPr>
              <a:t> </a:t>
            </a:r>
            <a:r>
              <a:rPr lang="en-US" dirty="0" err="1">
                <a:sym typeface="Wingdings" panose="05000000000000000000" pitchFamily="2" charset="2"/>
              </a:rPr>
              <a:t>liệu</a:t>
            </a:r>
            <a:r>
              <a:rPr lang="en-US" dirty="0">
                <a:sym typeface="Wingdings" panose="05000000000000000000" pitchFamily="2" charset="2"/>
              </a:rPr>
              <a:t> </a:t>
            </a:r>
            <a:r>
              <a:rPr lang="en-US" dirty="0" err="1">
                <a:sym typeface="Wingdings" panose="05000000000000000000" pitchFamily="2" charset="2"/>
              </a:rPr>
              <a:t>cập</a:t>
            </a:r>
            <a:r>
              <a:rPr lang="en-US" dirty="0">
                <a:sym typeface="Wingdings" panose="05000000000000000000" pitchFamily="2" charset="2"/>
              </a:rPr>
              <a:t> </a:t>
            </a:r>
            <a:r>
              <a:rPr lang="en-US" dirty="0" err="1">
                <a:sym typeface="Wingdings" panose="05000000000000000000" pitchFamily="2" charset="2"/>
              </a:rPr>
              <a:t>nhật</a:t>
            </a:r>
            <a:r>
              <a:rPr lang="en-US" dirty="0">
                <a:sym typeface="Wingdings" panose="05000000000000000000" pitchFamily="2" charset="2"/>
              </a:rPr>
              <a:t>. ĐP </a:t>
            </a:r>
            <a:r>
              <a:rPr lang="en-US" dirty="0" err="1">
                <a:sym typeface="Wingdings" panose="05000000000000000000" pitchFamily="2" charset="2"/>
              </a:rPr>
              <a:t>cân</a:t>
            </a:r>
            <a:r>
              <a:rPr lang="en-US" dirty="0">
                <a:sym typeface="Wingdings" panose="05000000000000000000" pitchFamily="2" charset="2"/>
              </a:rPr>
              <a:t> </a:t>
            </a:r>
            <a:r>
              <a:rPr lang="en-US" dirty="0" err="1">
                <a:sym typeface="Wingdings" panose="05000000000000000000" pitchFamily="2" charset="2"/>
              </a:rPr>
              <a:t>nhắc</a:t>
            </a:r>
            <a:r>
              <a:rPr lang="en-US" dirty="0">
                <a:sym typeface="Wingdings" panose="05000000000000000000" pitchFamily="2" charset="2"/>
              </a:rPr>
              <a:t>, </a:t>
            </a:r>
            <a:r>
              <a:rPr lang="en-US" dirty="0" err="1">
                <a:sym typeface="Wingdings" panose="05000000000000000000" pitchFamily="2" charset="2"/>
              </a:rPr>
              <a:t>chủ</a:t>
            </a:r>
            <a:r>
              <a:rPr lang="en-US" dirty="0">
                <a:sym typeface="Wingdings" panose="05000000000000000000" pitchFamily="2" charset="2"/>
              </a:rPr>
              <a:t> </a:t>
            </a:r>
            <a:r>
              <a:rPr lang="en-US" dirty="0" err="1">
                <a:sym typeface="Wingdings" panose="05000000000000000000" pitchFamily="2" charset="2"/>
              </a:rPr>
              <a:t>động</a:t>
            </a:r>
            <a:r>
              <a:rPr lang="en-US" dirty="0">
                <a:sym typeface="Wingdings" panose="05000000000000000000" pitchFamily="2" charset="2"/>
              </a:rPr>
              <a:t> </a:t>
            </a:r>
            <a:r>
              <a:rPr lang="en-US" dirty="0" err="1">
                <a:sym typeface="Wingdings" panose="05000000000000000000" pitchFamily="2" charset="2"/>
              </a:rPr>
              <a:t>làm</a:t>
            </a:r>
            <a:r>
              <a:rPr lang="en-US" dirty="0">
                <a:sym typeface="Wingdings" panose="05000000000000000000" pitchFamily="2" charset="2"/>
              </a:rPr>
              <a:t> </a:t>
            </a:r>
            <a:r>
              <a:rPr lang="en-US" dirty="0" err="1">
                <a:sym typeface="Wingdings" panose="05000000000000000000" pitchFamily="2" charset="2"/>
              </a:rPr>
              <a:t>điều</a:t>
            </a:r>
            <a:r>
              <a:rPr lang="en-US" dirty="0">
                <a:sym typeface="Wingdings" panose="05000000000000000000" pitchFamily="2" charset="2"/>
              </a:rPr>
              <a:t> </a:t>
            </a:r>
            <a:r>
              <a:rPr lang="en-US" dirty="0" err="1">
                <a:sym typeface="Wingdings" panose="05000000000000000000" pitchFamily="2" charset="2"/>
              </a:rPr>
              <a:t>tra</a:t>
            </a:r>
            <a:r>
              <a:rPr lang="en-US" dirty="0">
                <a:sym typeface="Wingdings" panose="05000000000000000000" pitchFamily="2" charset="2"/>
              </a:rPr>
              <a:t>, </a:t>
            </a:r>
            <a:r>
              <a:rPr lang="en-US" dirty="0" err="1">
                <a:sym typeface="Wingdings" panose="05000000000000000000" pitchFamily="2" charset="2"/>
              </a:rPr>
              <a:t>khảo</a:t>
            </a:r>
            <a:r>
              <a:rPr lang="en-US" dirty="0">
                <a:sym typeface="Wingdings" panose="05000000000000000000" pitchFamily="2" charset="2"/>
              </a:rPr>
              <a:t> </a:t>
            </a:r>
            <a:r>
              <a:rPr lang="en-US" dirty="0" err="1">
                <a:sym typeface="Wingdings" panose="05000000000000000000" pitchFamily="2" charset="2"/>
              </a:rPr>
              <a:t>sát</a:t>
            </a:r>
            <a:r>
              <a:rPr lang="en-US" dirty="0">
                <a:sym typeface="Wingdings" panose="05000000000000000000" pitchFamily="2" charset="2"/>
              </a:rPr>
              <a:t> </a:t>
            </a:r>
            <a:r>
              <a:rPr lang="en-US" dirty="0" err="1">
                <a:sym typeface="Wingdings" panose="05000000000000000000" pitchFamily="2" charset="2"/>
              </a:rPr>
              <a:t>để</a:t>
            </a:r>
            <a:r>
              <a:rPr lang="en-US" dirty="0">
                <a:sym typeface="Wingdings" panose="05000000000000000000" pitchFamily="2" charset="2"/>
              </a:rPr>
              <a:t> </a:t>
            </a:r>
            <a:r>
              <a:rPr lang="en-US" dirty="0" err="1">
                <a:sym typeface="Wingdings" panose="05000000000000000000" pitchFamily="2" charset="2"/>
              </a:rPr>
              <a:t>nắm</a:t>
            </a:r>
            <a:r>
              <a:rPr lang="en-US" dirty="0">
                <a:sym typeface="Wingdings" panose="05000000000000000000" pitchFamily="2" charset="2"/>
              </a:rPr>
              <a:t> </a:t>
            </a:r>
            <a:r>
              <a:rPr lang="en-US" dirty="0" err="1">
                <a:sym typeface="Wingdings" panose="05000000000000000000" pitchFamily="2" charset="2"/>
              </a:rPr>
              <a:t>sát</a:t>
            </a:r>
            <a:r>
              <a:rPr lang="en-US" dirty="0">
                <a:sym typeface="Wingdings" panose="05000000000000000000" pitchFamily="2" charset="2"/>
              </a:rPr>
              <a:t> </a:t>
            </a:r>
            <a:r>
              <a:rPr lang="en-US" dirty="0" err="1">
                <a:sym typeface="Wingdings" panose="05000000000000000000" pitchFamily="2" charset="2"/>
              </a:rPr>
              <a:t>tình</a:t>
            </a:r>
            <a:r>
              <a:rPr lang="en-US" dirty="0">
                <a:sym typeface="Wingdings" panose="05000000000000000000" pitchFamily="2" charset="2"/>
              </a:rPr>
              <a:t> </a:t>
            </a:r>
            <a:r>
              <a:rPr lang="en-US" dirty="0" err="1">
                <a:sym typeface="Wingdings" panose="05000000000000000000" pitchFamily="2" charset="2"/>
              </a:rPr>
              <a:t>hình</a:t>
            </a:r>
            <a:r>
              <a:rPr lang="en-US" dirty="0">
                <a:sym typeface="Wingdings" panose="05000000000000000000" pitchFamily="2" charset="2"/>
              </a:rPr>
              <a:t> </a:t>
            </a:r>
            <a:r>
              <a:rPr lang="en-US" dirty="0" err="1">
                <a:sym typeface="Wingdings" panose="05000000000000000000" pitchFamily="2" charset="2"/>
              </a:rPr>
              <a:t>thực</a:t>
            </a:r>
            <a:r>
              <a:rPr lang="en-US" dirty="0">
                <a:sym typeface="Wingdings" panose="05000000000000000000" pitchFamily="2" charset="2"/>
              </a:rPr>
              <a:t> </a:t>
            </a:r>
            <a:r>
              <a:rPr lang="en-US" dirty="0" err="1">
                <a:sym typeface="Wingdings" panose="05000000000000000000" pitchFamily="2" charset="2"/>
              </a:rPr>
              <a:t>tiễn</a:t>
            </a:r>
            <a:r>
              <a:rPr lang="en-US" dirty="0">
                <a:sym typeface="Wingdings" panose="05000000000000000000" pitchFamily="2" charset="2"/>
              </a:rPr>
              <a:t>. </a:t>
            </a:r>
          </a:p>
          <a:p>
            <a:endParaRPr lang="vi-VN" dirty="0"/>
          </a:p>
        </p:txBody>
      </p:sp>
    </p:spTree>
    <p:extLst>
      <p:ext uri="{BB962C8B-B14F-4D97-AF65-F5344CB8AC3E}">
        <p14:creationId xmlns:p14="http://schemas.microsoft.com/office/powerpoint/2010/main" val="175311486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863" y="739775"/>
            <a:ext cx="6583362" cy="3703638"/>
          </a:xfrm>
        </p:spPr>
      </p:sp>
      <p:sp>
        <p:nvSpPr>
          <p:cNvPr id="3" name="Notes Placeholder 2"/>
          <p:cNvSpPr>
            <a:spLocks noGrp="1"/>
          </p:cNvSpPr>
          <p:nvPr>
            <p:ph type="body" idx="1"/>
          </p:nvPr>
        </p:nvSpPr>
        <p:spPr/>
        <p:txBody>
          <a:bodyPr/>
          <a:lstStyle/>
          <a:p>
            <a:r>
              <a:rPr lang="en-US"/>
              <a:t>Chỉ số Đơn đăng ký sáng chế và GPHI có sự sụt giảm mạnh (37 </a:t>
            </a:r>
            <a:r>
              <a:rPr lang="en-US">
                <a:sym typeface="Wingdings" panose="05000000000000000000" pitchFamily="2" charset="2"/>
              </a:rPr>
              <a:t> 53). Mục tiêu của Nghị quyết 57-NQ/TW </a:t>
            </a:r>
            <a:r>
              <a:rPr lang="en-US" b="1">
                <a:sym typeface="Wingdings" panose="05000000000000000000" pitchFamily="2" charset="2"/>
              </a:rPr>
              <a:t>tăng </a:t>
            </a:r>
            <a:r>
              <a:rPr lang="en-US" b="1"/>
              <a:t>số lượng </a:t>
            </a:r>
            <a:r>
              <a:rPr lang="en-US" b="1" i="0">
                <a:solidFill>
                  <a:srgbClr val="000000"/>
                </a:solidFill>
                <a:effectLst/>
                <a:latin typeface="Arial" panose="020B0604020202020204" pitchFamily="34" charset="0"/>
              </a:rPr>
              <a:t>đ</a:t>
            </a:r>
            <a:r>
              <a:rPr lang="vi-VN" b="1" i="0">
                <a:solidFill>
                  <a:srgbClr val="000000"/>
                </a:solidFill>
                <a:effectLst/>
                <a:latin typeface="Arial" panose="020B0604020202020204" pitchFamily="34" charset="0"/>
              </a:rPr>
              <a:t>ơn đăng ký sáng chế, văn bằng bảo hộ sáng chế tăng trung bình 16 - 18%/năm, tỉ lệ khai thác thương mại đạt 8 - 10%</a:t>
            </a:r>
            <a:r>
              <a:rPr lang="en-US" b="1" i="0">
                <a:solidFill>
                  <a:srgbClr val="000000"/>
                </a:solidFill>
                <a:effectLst/>
                <a:latin typeface="Arial" panose="020B0604020202020204" pitchFamily="34" charset="0"/>
              </a:rPr>
              <a:t> </a:t>
            </a:r>
            <a:r>
              <a:rPr lang="en-US">
                <a:sym typeface="Wingdings" panose="05000000000000000000" pitchFamily="2" charset="2"/>
              </a:rPr>
              <a:t> </a:t>
            </a:r>
            <a:r>
              <a:rPr lang="en-US" b="1" dirty="0" err="1"/>
              <a:t>Tiếp</a:t>
            </a:r>
            <a:r>
              <a:rPr lang="en-US" b="1" dirty="0"/>
              <a:t> </a:t>
            </a:r>
            <a:r>
              <a:rPr lang="en-US" b="1" dirty="0" err="1"/>
              <a:t>tục</a:t>
            </a:r>
            <a:r>
              <a:rPr lang="en-US" b="1" dirty="0"/>
              <a:t> </a:t>
            </a:r>
            <a:r>
              <a:rPr lang="en-US" b="1" dirty="0" err="1"/>
              <a:t>khuyến</a:t>
            </a:r>
            <a:r>
              <a:rPr lang="en-US" b="1" dirty="0"/>
              <a:t> </a:t>
            </a:r>
            <a:r>
              <a:rPr lang="en-US" b="1" dirty="0" err="1"/>
              <a:t>khích</a:t>
            </a:r>
            <a:r>
              <a:rPr lang="en-US" b="1" dirty="0"/>
              <a:t>, </a:t>
            </a:r>
            <a:r>
              <a:rPr lang="en-US" b="1" dirty="0" err="1"/>
              <a:t>hỗ</a:t>
            </a:r>
            <a:r>
              <a:rPr lang="en-US" b="1" dirty="0"/>
              <a:t> </a:t>
            </a:r>
            <a:r>
              <a:rPr lang="en-US" b="1" dirty="0" err="1"/>
              <a:t>trợ</a:t>
            </a:r>
            <a:r>
              <a:rPr lang="en-US" b="1" dirty="0"/>
              <a:t> </a:t>
            </a:r>
            <a:r>
              <a:rPr lang="en-US" b="1" dirty="0" err="1"/>
              <a:t>đăng</a:t>
            </a:r>
            <a:r>
              <a:rPr lang="en-US" b="1" dirty="0"/>
              <a:t> </a:t>
            </a:r>
            <a:r>
              <a:rPr lang="en-US" b="1" dirty="0" err="1"/>
              <a:t>ký</a:t>
            </a:r>
            <a:r>
              <a:rPr lang="en-US" b="1" dirty="0"/>
              <a:t> </a:t>
            </a:r>
            <a:r>
              <a:rPr lang="en-US" b="1" dirty="0" err="1"/>
              <a:t>sáng</a:t>
            </a:r>
            <a:r>
              <a:rPr lang="en-US" b="1" dirty="0"/>
              <a:t> </a:t>
            </a:r>
            <a:r>
              <a:rPr lang="en-US" b="1" dirty="0" err="1"/>
              <a:t>chế</a:t>
            </a:r>
            <a:r>
              <a:rPr lang="en-US" b="1" dirty="0"/>
              <a:t> </a:t>
            </a:r>
            <a:r>
              <a:rPr lang="en-US" b="1" dirty="0" err="1"/>
              <a:t>và</a:t>
            </a:r>
            <a:r>
              <a:rPr lang="en-US" b="1" dirty="0"/>
              <a:t> GPHI </a:t>
            </a:r>
            <a:r>
              <a:rPr lang="en-US" dirty="0"/>
              <a:t>(</a:t>
            </a:r>
            <a:r>
              <a:rPr lang="en-US" b="1" dirty="0" err="1"/>
              <a:t>Cục</a:t>
            </a:r>
            <a:r>
              <a:rPr lang="en-US" b="1" dirty="0"/>
              <a:t> SHTT </a:t>
            </a:r>
            <a:r>
              <a:rPr lang="en-US" b="1" dirty="0" err="1"/>
              <a:t>đã</a:t>
            </a:r>
            <a:r>
              <a:rPr lang="en-US" b="1" dirty="0"/>
              <a:t> </a:t>
            </a:r>
            <a:r>
              <a:rPr lang="en-US" b="1" dirty="0" err="1"/>
              <a:t>có</a:t>
            </a:r>
            <a:r>
              <a:rPr lang="en-US" b="1" dirty="0"/>
              <a:t> </a:t>
            </a:r>
            <a:r>
              <a:rPr lang="en-US" b="1" dirty="0" err="1"/>
              <a:t>lễ</a:t>
            </a:r>
            <a:r>
              <a:rPr lang="en-US" b="1" dirty="0"/>
              <a:t> </a:t>
            </a:r>
            <a:r>
              <a:rPr lang="en-US" b="1" dirty="0" err="1"/>
              <a:t>ra</a:t>
            </a:r>
            <a:r>
              <a:rPr lang="en-US" b="1" dirty="0"/>
              <a:t> </a:t>
            </a:r>
            <a:r>
              <a:rPr lang="en-US" b="1" dirty="0" err="1"/>
              <a:t>quân</a:t>
            </a:r>
            <a:r>
              <a:rPr lang="en-US" b="1" dirty="0"/>
              <a:t> </a:t>
            </a:r>
            <a:r>
              <a:rPr lang="en-US" b="1" dirty="0" err="1"/>
              <a:t>giải</a:t>
            </a:r>
            <a:r>
              <a:rPr lang="en-US" b="1" dirty="0"/>
              <a:t> </a:t>
            </a:r>
            <a:r>
              <a:rPr lang="en-US" b="1" dirty="0" err="1"/>
              <a:t>quyết</a:t>
            </a:r>
            <a:r>
              <a:rPr lang="en-US" b="1" dirty="0"/>
              <a:t> </a:t>
            </a:r>
            <a:r>
              <a:rPr lang="en-US" b="1" dirty="0" err="1"/>
              <a:t>đơn</a:t>
            </a:r>
            <a:r>
              <a:rPr lang="en-US" b="1" dirty="0"/>
              <a:t> </a:t>
            </a:r>
            <a:r>
              <a:rPr lang="en-US" b="1" dirty="0" err="1"/>
              <a:t>tồn</a:t>
            </a:r>
            <a:r>
              <a:rPr lang="en-US" b="1" dirty="0"/>
              <a:t> </a:t>
            </a:r>
            <a:r>
              <a:rPr lang="en-US" b="1" dirty="0" err="1"/>
              <a:t>đọng</a:t>
            </a:r>
            <a:r>
              <a:rPr lang="en-US" b="1" dirty="0"/>
              <a:t> qua </a:t>
            </a:r>
            <a:r>
              <a:rPr lang="en-US" b="1" dirty="0" err="1"/>
              <a:t>các</a:t>
            </a:r>
            <a:r>
              <a:rPr lang="en-US" b="1" dirty="0"/>
              <a:t> </a:t>
            </a:r>
            <a:r>
              <a:rPr lang="en-US" b="1" dirty="0" err="1"/>
              <a:t>năm</a:t>
            </a:r>
            <a:r>
              <a:rPr lang="en-US" b="1" dirty="0"/>
              <a:t> </a:t>
            </a:r>
            <a:r>
              <a:rPr lang="en-US" b="1" dirty="0">
                <a:sym typeface="Wingdings" panose="05000000000000000000" pitchFamily="2" charset="2"/>
              </a:rPr>
              <a:t> </a:t>
            </a:r>
            <a:r>
              <a:rPr lang="en-US" b="1" dirty="0" err="1">
                <a:sym typeface="Wingdings" panose="05000000000000000000" pitchFamily="2" charset="2"/>
              </a:rPr>
              <a:t>hy</a:t>
            </a:r>
            <a:r>
              <a:rPr lang="en-US" b="1" dirty="0">
                <a:sym typeface="Wingdings" panose="05000000000000000000" pitchFamily="2" charset="2"/>
              </a:rPr>
              <a:t> </a:t>
            </a:r>
            <a:r>
              <a:rPr lang="en-US" b="1" dirty="0" err="1">
                <a:sym typeface="Wingdings" panose="05000000000000000000" pitchFamily="2" charset="2"/>
              </a:rPr>
              <a:t>vọng</a:t>
            </a:r>
            <a:r>
              <a:rPr lang="en-US" b="1" dirty="0">
                <a:sym typeface="Wingdings" panose="05000000000000000000" pitchFamily="2" charset="2"/>
              </a:rPr>
              <a:t> </a:t>
            </a:r>
            <a:r>
              <a:rPr lang="en-US" b="1" dirty="0" err="1">
                <a:sym typeface="Wingdings" panose="05000000000000000000" pitchFamily="2" charset="2"/>
              </a:rPr>
              <a:t>tình</a:t>
            </a:r>
            <a:r>
              <a:rPr lang="en-US" b="1" dirty="0">
                <a:sym typeface="Wingdings" panose="05000000000000000000" pitchFamily="2" charset="2"/>
              </a:rPr>
              <a:t> </a:t>
            </a:r>
            <a:r>
              <a:rPr lang="en-US" b="1" dirty="0" err="1">
                <a:sym typeface="Wingdings" panose="05000000000000000000" pitchFamily="2" charset="2"/>
              </a:rPr>
              <a:t>hình</a:t>
            </a:r>
            <a:r>
              <a:rPr lang="en-US" b="1" dirty="0">
                <a:sym typeface="Wingdings" panose="05000000000000000000" pitchFamily="2" charset="2"/>
              </a:rPr>
              <a:t> </a:t>
            </a:r>
            <a:r>
              <a:rPr lang="en-US" b="1" dirty="0" err="1">
                <a:sym typeface="Wingdings" panose="05000000000000000000" pitchFamily="2" charset="2"/>
              </a:rPr>
              <a:t>sẽ</a:t>
            </a:r>
            <a:r>
              <a:rPr lang="en-US" b="1" dirty="0">
                <a:sym typeface="Wingdings" panose="05000000000000000000" pitchFamily="2" charset="2"/>
              </a:rPr>
              <a:t> </a:t>
            </a:r>
            <a:r>
              <a:rPr lang="en-US" b="1" dirty="0" err="1">
                <a:sym typeface="Wingdings" panose="05000000000000000000" pitchFamily="2" charset="2"/>
              </a:rPr>
              <a:t>được</a:t>
            </a:r>
            <a:r>
              <a:rPr lang="en-US" b="1" dirty="0">
                <a:sym typeface="Wingdings" panose="05000000000000000000" pitchFamily="2" charset="2"/>
              </a:rPr>
              <a:t> </a:t>
            </a:r>
            <a:r>
              <a:rPr lang="en-US" b="1" dirty="0" err="1">
                <a:sym typeface="Wingdings" panose="05000000000000000000" pitchFamily="2" charset="2"/>
              </a:rPr>
              <a:t>cải</a:t>
            </a:r>
            <a:r>
              <a:rPr lang="en-US" b="1" dirty="0">
                <a:sym typeface="Wingdings" panose="05000000000000000000" pitchFamily="2" charset="2"/>
              </a:rPr>
              <a:t> </a:t>
            </a:r>
            <a:r>
              <a:rPr lang="en-US" b="1" err="1">
                <a:sym typeface="Wingdings" panose="05000000000000000000" pitchFamily="2" charset="2"/>
              </a:rPr>
              <a:t>thiện</a:t>
            </a:r>
            <a:r>
              <a:rPr lang="en-US">
                <a:sym typeface="Wingdings" panose="05000000000000000000" pitchFamily="2" charset="2"/>
              </a:rPr>
              <a:t>)</a:t>
            </a:r>
            <a:r>
              <a:rPr lang="en-US"/>
              <a:t>.</a:t>
            </a:r>
            <a:endParaRPr lang="vi-VN" dirty="0"/>
          </a:p>
        </p:txBody>
      </p:sp>
    </p:spTree>
    <p:extLst>
      <p:ext uri="{BB962C8B-B14F-4D97-AF65-F5344CB8AC3E}">
        <p14:creationId xmlns:p14="http://schemas.microsoft.com/office/powerpoint/2010/main" val="331208231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863" y="739775"/>
            <a:ext cx="6583362" cy="3703638"/>
          </a:xfrm>
        </p:spPr>
      </p:sp>
      <p:sp>
        <p:nvSpPr>
          <p:cNvPr id="3" name="Notes Placeholder 2"/>
          <p:cNvSpPr>
            <a:spLocks noGrp="1"/>
          </p:cNvSpPr>
          <p:nvPr>
            <p:ph type="body" idx="1"/>
          </p:nvPr>
        </p:nvSpPr>
        <p:spPr/>
        <p:txBody>
          <a:bodyPr/>
          <a:lstStyle/>
          <a:p>
            <a:r>
              <a:rPr lang="en-US" dirty="0" err="1"/>
              <a:t>Cùng</a:t>
            </a:r>
            <a:r>
              <a:rPr lang="en-US" dirty="0"/>
              <a:t> </a:t>
            </a:r>
            <a:r>
              <a:rPr lang="en-US" dirty="0" err="1"/>
              <a:t>với</a:t>
            </a:r>
            <a:r>
              <a:rPr lang="en-US" dirty="0"/>
              <a:t> </a:t>
            </a:r>
            <a:r>
              <a:rPr lang="en-US" dirty="0" err="1"/>
              <a:t>nhóm</a:t>
            </a:r>
            <a:r>
              <a:rPr lang="en-US" dirty="0"/>
              <a:t> </a:t>
            </a:r>
            <a:r>
              <a:rPr lang="en-US" dirty="0" err="1"/>
              <a:t>chỉ</a:t>
            </a:r>
            <a:r>
              <a:rPr lang="en-US" dirty="0"/>
              <a:t> </a:t>
            </a:r>
            <a:r>
              <a:rPr lang="en-US" dirty="0" err="1"/>
              <a:t>số</a:t>
            </a:r>
            <a:r>
              <a:rPr lang="en-US" dirty="0"/>
              <a:t> </a:t>
            </a:r>
            <a:r>
              <a:rPr lang="en-US" dirty="0" err="1"/>
              <a:t>Sáng</a:t>
            </a:r>
            <a:r>
              <a:rPr lang="en-US" dirty="0"/>
              <a:t> </a:t>
            </a:r>
            <a:r>
              <a:rPr lang="en-US" dirty="0" err="1"/>
              <a:t>tạo</a:t>
            </a:r>
            <a:r>
              <a:rPr lang="en-US" dirty="0"/>
              <a:t> tri </a:t>
            </a:r>
            <a:r>
              <a:rPr lang="en-US" dirty="0" err="1"/>
              <a:t>thức</a:t>
            </a:r>
            <a:r>
              <a:rPr lang="en-US" dirty="0"/>
              <a:t> ở </a:t>
            </a:r>
            <a:r>
              <a:rPr lang="en-US" dirty="0" err="1"/>
              <a:t>trên</a:t>
            </a:r>
            <a:r>
              <a:rPr lang="en-US" dirty="0"/>
              <a:t>, </a:t>
            </a:r>
            <a:r>
              <a:rPr lang="en-US" dirty="0" err="1"/>
              <a:t>nhóm</a:t>
            </a:r>
            <a:r>
              <a:rPr lang="en-US" dirty="0"/>
              <a:t> </a:t>
            </a:r>
            <a:r>
              <a:rPr lang="en-US" dirty="0" err="1"/>
              <a:t>chỉ</a:t>
            </a:r>
            <a:r>
              <a:rPr lang="en-US" dirty="0"/>
              <a:t> </a:t>
            </a:r>
            <a:r>
              <a:rPr lang="en-US" dirty="0" err="1"/>
              <a:t>số</a:t>
            </a:r>
            <a:r>
              <a:rPr lang="en-US" dirty="0"/>
              <a:t> </a:t>
            </a:r>
            <a:r>
              <a:rPr lang="en-US" dirty="0" err="1"/>
              <a:t>Tài</a:t>
            </a:r>
            <a:r>
              <a:rPr lang="en-US" dirty="0"/>
              <a:t> </a:t>
            </a:r>
            <a:r>
              <a:rPr lang="en-US" dirty="0" err="1"/>
              <a:t>sản</a:t>
            </a:r>
            <a:r>
              <a:rPr lang="en-US" dirty="0"/>
              <a:t> </a:t>
            </a:r>
            <a:r>
              <a:rPr lang="en-US" dirty="0" err="1"/>
              <a:t>vô</a:t>
            </a:r>
            <a:r>
              <a:rPr lang="en-US" dirty="0"/>
              <a:t> </a:t>
            </a:r>
            <a:r>
              <a:rPr lang="en-US" dirty="0" err="1"/>
              <a:t>hình</a:t>
            </a:r>
            <a:r>
              <a:rPr lang="en-US" dirty="0"/>
              <a:t> </a:t>
            </a:r>
            <a:r>
              <a:rPr lang="en-US" dirty="0" err="1"/>
              <a:t>cũng</a:t>
            </a:r>
            <a:r>
              <a:rPr lang="en-US" dirty="0"/>
              <a:t> </a:t>
            </a:r>
            <a:r>
              <a:rPr lang="en-US" dirty="0" err="1"/>
              <a:t>là</a:t>
            </a:r>
            <a:r>
              <a:rPr lang="en-US" dirty="0"/>
              <a:t> </a:t>
            </a:r>
            <a:r>
              <a:rPr lang="en-US" dirty="0" err="1"/>
              <a:t>một</a:t>
            </a:r>
            <a:r>
              <a:rPr lang="en-US" dirty="0"/>
              <a:t> </a:t>
            </a:r>
            <a:r>
              <a:rPr lang="en-US" dirty="0" err="1"/>
              <a:t>trong</a:t>
            </a:r>
            <a:r>
              <a:rPr lang="en-US" dirty="0"/>
              <a:t> </a:t>
            </a:r>
            <a:r>
              <a:rPr lang="en-US" dirty="0" err="1"/>
              <a:t>các</a:t>
            </a:r>
            <a:r>
              <a:rPr lang="en-US" dirty="0"/>
              <a:t> </a:t>
            </a:r>
            <a:r>
              <a:rPr lang="en-US" dirty="0" err="1"/>
              <a:t>yếu</a:t>
            </a:r>
            <a:r>
              <a:rPr lang="en-US" dirty="0"/>
              <a:t> </a:t>
            </a:r>
            <a:r>
              <a:rPr lang="en-US" dirty="0" err="1"/>
              <a:t>điểm</a:t>
            </a:r>
            <a:r>
              <a:rPr lang="en-US" dirty="0"/>
              <a:t> </a:t>
            </a:r>
            <a:r>
              <a:rPr lang="en-US" err="1"/>
              <a:t>mà</a:t>
            </a:r>
            <a:r>
              <a:rPr lang="en-US"/>
              <a:t> Quảng Bình </a:t>
            </a:r>
            <a:r>
              <a:rPr lang="en-US" dirty="0" err="1"/>
              <a:t>sẽ</a:t>
            </a:r>
            <a:r>
              <a:rPr lang="en-US" dirty="0"/>
              <a:t> </a:t>
            </a:r>
            <a:r>
              <a:rPr lang="en-US" dirty="0" err="1"/>
              <a:t>cần</a:t>
            </a:r>
            <a:r>
              <a:rPr lang="en-US" dirty="0"/>
              <a:t> </a:t>
            </a:r>
            <a:r>
              <a:rPr lang="en-US" dirty="0" err="1"/>
              <a:t>quan</a:t>
            </a:r>
            <a:r>
              <a:rPr lang="en-US" dirty="0"/>
              <a:t> </a:t>
            </a:r>
            <a:r>
              <a:rPr lang="en-US" dirty="0" err="1"/>
              <a:t>tâm</a:t>
            </a:r>
            <a:r>
              <a:rPr lang="en-US" dirty="0"/>
              <a:t> </a:t>
            </a:r>
            <a:r>
              <a:rPr lang="en-US" dirty="0" err="1"/>
              <a:t>cải</a:t>
            </a:r>
            <a:r>
              <a:rPr lang="en-US" dirty="0"/>
              <a:t> </a:t>
            </a:r>
            <a:r>
              <a:rPr lang="en-US" dirty="0" err="1"/>
              <a:t>thiện</a:t>
            </a:r>
            <a:r>
              <a:rPr lang="en-US" dirty="0"/>
              <a:t> </a:t>
            </a:r>
            <a:r>
              <a:rPr lang="en-US" dirty="0" err="1"/>
              <a:t>nhiều</a:t>
            </a:r>
            <a:r>
              <a:rPr lang="en-US" dirty="0"/>
              <a:t> </a:t>
            </a:r>
            <a:r>
              <a:rPr lang="en-US" dirty="0" err="1"/>
              <a:t>hơn</a:t>
            </a:r>
            <a:r>
              <a:rPr lang="en-US" dirty="0"/>
              <a:t> (2 </a:t>
            </a:r>
            <a:r>
              <a:rPr lang="en-US" dirty="0" err="1"/>
              <a:t>Trụ</a:t>
            </a:r>
            <a:r>
              <a:rPr lang="en-US" dirty="0"/>
              <a:t> </a:t>
            </a:r>
            <a:r>
              <a:rPr lang="en-US" dirty="0" err="1"/>
              <a:t>cột</a:t>
            </a:r>
            <a:r>
              <a:rPr lang="en-US" dirty="0"/>
              <a:t> </a:t>
            </a:r>
            <a:r>
              <a:rPr lang="en-US" dirty="0" err="1"/>
              <a:t>Đầu</a:t>
            </a:r>
            <a:r>
              <a:rPr lang="en-US" dirty="0"/>
              <a:t> </a:t>
            </a:r>
            <a:r>
              <a:rPr lang="en-US" dirty="0" err="1"/>
              <a:t>ra</a:t>
            </a:r>
            <a:r>
              <a:rPr lang="en-US" dirty="0"/>
              <a:t> ĐMST </a:t>
            </a:r>
            <a:r>
              <a:rPr lang="en-US" dirty="0" err="1"/>
              <a:t>có</a:t>
            </a:r>
            <a:r>
              <a:rPr lang="en-US" dirty="0"/>
              <a:t> </a:t>
            </a:r>
            <a:r>
              <a:rPr lang="en-US" dirty="0" err="1"/>
              <a:t>trọng</a:t>
            </a:r>
            <a:r>
              <a:rPr lang="en-US" dirty="0"/>
              <a:t> </a:t>
            </a:r>
            <a:r>
              <a:rPr lang="en-US" dirty="0" err="1"/>
              <a:t>số</a:t>
            </a:r>
            <a:r>
              <a:rPr lang="en-US" dirty="0"/>
              <a:t> </a:t>
            </a:r>
            <a:r>
              <a:rPr lang="en-US" dirty="0" err="1"/>
              <a:t>lớn</a:t>
            </a:r>
            <a:r>
              <a:rPr lang="en-US" dirty="0"/>
              <a:t> </a:t>
            </a:r>
            <a:r>
              <a:rPr lang="en-US" dirty="0" err="1"/>
              <a:t>hơn</a:t>
            </a:r>
            <a:r>
              <a:rPr lang="en-US" dirty="0"/>
              <a:t> </a:t>
            </a:r>
            <a:r>
              <a:rPr lang="en-US" dirty="0" err="1"/>
              <a:t>các</a:t>
            </a:r>
            <a:r>
              <a:rPr lang="en-US" dirty="0"/>
              <a:t> </a:t>
            </a:r>
            <a:r>
              <a:rPr lang="en-US" dirty="0" err="1"/>
              <a:t>trụ</a:t>
            </a:r>
            <a:r>
              <a:rPr lang="en-US" dirty="0"/>
              <a:t> </a:t>
            </a:r>
            <a:r>
              <a:rPr lang="en-US" dirty="0" err="1"/>
              <a:t>cột</a:t>
            </a:r>
            <a:r>
              <a:rPr lang="en-US" dirty="0"/>
              <a:t> </a:t>
            </a:r>
            <a:r>
              <a:rPr lang="en-US" dirty="0" err="1"/>
              <a:t>đầu</a:t>
            </a:r>
            <a:r>
              <a:rPr lang="en-US" dirty="0"/>
              <a:t> </a:t>
            </a:r>
            <a:r>
              <a:rPr lang="en-US" dirty="0" err="1"/>
              <a:t>vào</a:t>
            </a:r>
            <a:r>
              <a:rPr lang="en-US" dirty="0"/>
              <a:t>)</a:t>
            </a:r>
          </a:p>
          <a:p>
            <a:r>
              <a:rPr lang="en-US" dirty="0" err="1"/>
              <a:t>Đơn</a:t>
            </a:r>
            <a:r>
              <a:rPr lang="en-US" dirty="0"/>
              <a:t> </a:t>
            </a:r>
            <a:r>
              <a:rPr lang="en-US" dirty="0" err="1"/>
              <a:t>đăng</a:t>
            </a:r>
            <a:r>
              <a:rPr lang="en-US" dirty="0"/>
              <a:t> </a:t>
            </a:r>
            <a:r>
              <a:rPr lang="en-US" dirty="0" err="1"/>
              <a:t>kí</a:t>
            </a:r>
            <a:r>
              <a:rPr lang="en-US" dirty="0"/>
              <a:t> </a:t>
            </a:r>
            <a:r>
              <a:rPr lang="en-US" dirty="0" err="1"/>
              <a:t>nhãn</a:t>
            </a:r>
            <a:r>
              <a:rPr lang="en-US" dirty="0"/>
              <a:t> </a:t>
            </a:r>
            <a:r>
              <a:rPr lang="en-US" dirty="0" err="1"/>
              <a:t>hiệu</a:t>
            </a:r>
            <a:r>
              <a:rPr lang="en-US" dirty="0"/>
              <a:t> (</a:t>
            </a:r>
            <a:r>
              <a:rPr lang="en-US" dirty="0" err="1"/>
              <a:t>của</a:t>
            </a:r>
            <a:r>
              <a:rPr lang="en-US" dirty="0"/>
              <a:t> </a:t>
            </a:r>
            <a:r>
              <a:rPr lang="en-US" dirty="0" err="1"/>
              <a:t>doanh</a:t>
            </a:r>
            <a:r>
              <a:rPr lang="en-US" dirty="0"/>
              <a:t> </a:t>
            </a:r>
            <a:r>
              <a:rPr lang="en-US" dirty="0" err="1"/>
              <a:t>nghiệp</a:t>
            </a:r>
            <a:r>
              <a:rPr lang="en-US" dirty="0"/>
              <a:t>) </a:t>
            </a:r>
            <a:r>
              <a:rPr lang="en-US" err="1"/>
              <a:t>còn</a:t>
            </a:r>
            <a:r>
              <a:rPr lang="en-US"/>
              <a:t> thấp (năm 2023 chỉ có 59 nhãn hiệu đăng ký mới) </a:t>
            </a:r>
          </a:p>
          <a:p>
            <a:r>
              <a:rPr lang="en-US"/>
              <a:t>Đơn </a:t>
            </a:r>
            <a:r>
              <a:rPr lang="en-US" dirty="0" err="1"/>
              <a:t>đăng</a:t>
            </a:r>
            <a:r>
              <a:rPr lang="en-US" dirty="0"/>
              <a:t> </a:t>
            </a:r>
            <a:r>
              <a:rPr lang="en-US" dirty="0" err="1"/>
              <a:t>ký</a:t>
            </a:r>
            <a:r>
              <a:rPr lang="en-US" dirty="0"/>
              <a:t> </a:t>
            </a:r>
            <a:r>
              <a:rPr lang="en-US" dirty="0" err="1"/>
              <a:t>chỉ</a:t>
            </a:r>
            <a:r>
              <a:rPr lang="en-US" dirty="0"/>
              <a:t> </a:t>
            </a:r>
            <a:r>
              <a:rPr lang="en-US" dirty="0" err="1"/>
              <a:t>dẫn</a:t>
            </a:r>
            <a:r>
              <a:rPr lang="en-US" dirty="0"/>
              <a:t> </a:t>
            </a:r>
            <a:r>
              <a:rPr lang="en-US" dirty="0" err="1"/>
              <a:t>địa</a:t>
            </a:r>
            <a:r>
              <a:rPr lang="en-US" dirty="0"/>
              <a:t> </a:t>
            </a:r>
            <a:r>
              <a:rPr lang="en-US" dirty="0" err="1"/>
              <a:t>lý</a:t>
            </a:r>
            <a:r>
              <a:rPr lang="en-US" dirty="0"/>
              <a:t>/ </a:t>
            </a:r>
            <a:r>
              <a:rPr lang="en-US" dirty="0" err="1"/>
              <a:t>tổng</a:t>
            </a:r>
            <a:r>
              <a:rPr lang="en-US" dirty="0"/>
              <a:t> </a:t>
            </a:r>
            <a:r>
              <a:rPr lang="en-US" dirty="0" err="1"/>
              <a:t>số</a:t>
            </a:r>
            <a:r>
              <a:rPr lang="en-US" dirty="0"/>
              <a:t> </a:t>
            </a:r>
            <a:r>
              <a:rPr lang="en-US" dirty="0" err="1"/>
              <a:t>xã</a:t>
            </a:r>
            <a:r>
              <a:rPr lang="en-US" dirty="0"/>
              <a:t> </a:t>
            </a:r>
            <a:r>
              <a:rPr lang="en-US" dirty="0" err="1"/>
              <a:t>hiện</a:t>
            </a:r>
            <a:r>
              <a:rPr lang="en-US" dirty="0"/>
              <a:t> </a:t>
            </a:r>
            <a:r>
              <a:rPr lang="en-US" dirty="0" err="1"/>
              <a:t>tại</a:t>
            </a:r>
            <a:r>
              <a:rPr lang="en-US" dirty="0"/>
              <a:t> </a:t>
            </a:r>
            <a:r>
              <a:rPr lang="en-US" dirty="0" err="1"/>
              <a:t>đang</a:t>
            </a:r>
            <a:r>
              <a:rPr lang="en-US" dirty="0"/>
              <a:t> </a:t>
            </a:r>
            <a:r>
              <a:rPr lang="en-US" dirty="0" err="1"/>
              <a:t>là</a:t>
            </a:r>
            <a:r>
              <a:rPr lang="en-US" dirty="0"/>
              <a:t> </a:t>
            </a:r>
            <a:r>
              <a:rPr lang="en-US" dirty="0" err="1"/>
              <a:t>quá</a:t>
            </a:r>
            <a:r>
              <a:rPr lang="en-US" dirty="0"/>
              <a:t> </a:t>
            </a:r>
            <a:r>
              <a:rPr lang="en-US" err="1"/>
              <a:t>thấp</a:t>
            </a:r>
            <a:r>
              <a:rPr lang="en-US"/>
              <a:t> (</a:t>
            </a:r>
            <a:r>
              <a:rPr lang="en-US" b="1"/>
              <a:t>bất ngờ là QB không có sản phẩm nào có chỉ dẫn địa lý </a:t>
            </a:r>
            <a:r>
              <a:rPr lang="en-US" b="1">
                <a:sym typeface="Wingdings" panose="05000000000000000000" pitchFamily="2" charset="2"/>
              </a:rPr>
              <a:t> ?? Khoai deo Quảng Bình ???</a:t>
            </a:r>
            <a:r>
              <a:rPr lang="en-US" b="1"/>
              <a:t>) </a:t>
            </a:r>
            <a:r>
              <a:rPr lang="en-US" dirty="0">
                <a:sym typeface="Wingdings" panose="05000000000000000000" pitchFamily="2" charset="2"/>
              </a:rPr>
              <a:t> </a:t>
            </a:r>
            <a:r>
              <a:rPr lang="en-US" dirty="0" err="1">
                <a:sym typeface="Wingdings" panose="05000000000000000000" pitchFamily="2" charset="2"/>
              </a:rPr>
              <a:t>cần</a:t>
            </a:r>
            <a:r>
              <a:rPr lang="en-US" dirty="0">
                <a:sym typeface="Wingdings" panose="05000000000000000000" pitchFamily="2" charset="2"/>
              </a:rPr>
              <a:t> </a:t>
            </a:r>
            <a:r>
              <a:rPr lang="en-US" dirty="0" err="1">
                <a:sym typeface="Wingdings" panose="05000000000000000000" pitchFamily="2" charset="2"/>
              </a:rPr>
              <a:t>lưu</a:t>
            </a:r>
            <a:r>
              <a:rPr lang="en-US" dirty="0">
                <a:sym typeface="Wingdings" panose="05000000000000000000" pitchFamily="2" charset="2"/>
              </a:rPr>
              <a:t> </a:t>
            </a:r>
            <a:r>
              <a:rPr lang="en-US" dirty="0" err="1">
                <a:sym typeface="Wingdings" panose="05000000000000000000" pitchFamily="2" charset="2"/>
              </a:rPr>
              <a:t>tâm</a:t>
            </a:r>
            <a:r>
              <a:rPr lang="en-US" dirty="0">
                <a:sym typeface="Wingdings" panose="05000000000000000000" pitchFamily="2" charset="2"/>
              </a:rPr>
              <a:t> </a:t>
            </a:r>
            <a:r>
              <a:rPr lang="en-US" dirty="0" err="1">
                <a:sym typeface="Wingdings" panose="05000000000000000000" pitchFamily="2" charset="2"/>
              </a:rPr>
              <a:t>và</a:t>
            </a:r>
            <a:r>
              <a:rPr lang="en-US" dirty="0">
                <a:sym typeface="Wingdings" panose="05000000000000000000" pitchFamily="2" charset="2"/>
              </a:rPr>
              <a:t> </a:t>
            </a:r>
            <a:r>
              <a:rPr lang="en-US" dirty="0" err="1">
                <a:sym typeface="Wingdings" panose="05000000000000000000" pitchFamily="2" charset="2"/>
              </a:rPr>
              <a:t>có</a:t>
            </a:r>
            <a:r>
              <a:rPr lang="en-US" dirty="0">
                <a:sym typeface="Wingdings" panose="05000000000000000000" pitchFamily="2" charset="2"/>
              </a:rPr>
              <a:t> </a:t>
            </a:r>
            <a:r>
              <a:rPr lang="en-US" dirty="0" err="1">
                <a:sym typeface="Wingdings" panose="05000000000000000000" pitchFamily="2" charset="2"/>
              </a:rPr>
              <a:t>giải</a:t>
            </a:r>
            <a:r>
              <a:rPr lang="en-US" dirty="0">
                <a:sym typeface="Wingdings" panose="05000000000000000000" pitchFamily="2" charset="2"/>
              </a:rPr>
              <a:t> </a:t>
            </a:r>
            <a:r>
              <a:rPr lang="en-US" dirty="0" err="1">
                <a:sym typeface="Wingdings" panose="05000000000000000000" pitchFamily="2" charset="2"/>
              </a:rPr>
              <a:t>pháp</a:t>
            </a:r>
            <a:r>
              <a:rPr lang="en-US" dirty="0">
                <a:sym typeface="Wingdings" panose="05000000000000000000" pitchFamily="2" charset="2"/>
              </a:rPr>
              <a:t> </a:t>
            </a:r>
            <a:r>
              <a:rPr lang="en-US" dirty="0" err="1">
                <a:sym typeface="Wingdings" panose="05000000000000000000" pitchFamily="2" charset="2"/>
              </a:rPr>
              <a:t>khuyến</a:t>
            </a:r>
            <a:r>
              <a:rPr lang="en-US" dirty="0">
                <a:sym typeface="Wingdings" panose="05000000000000000000" pitchFamily="2" charset="2"/>
              </a:rPr>
              <a:t> </a:t>
            </a:r>
            <a:r>
              <a:rPr lang="en-US" dirty="0" err="1">
                <a:sym typeface="Wingdings" panose="05000000000000000000" pitchFamily="2" charset="2"/>
              </a:rPr>
              <a:t>khích</a:t>
            </a:r>
            <a:r>
              <a:rPr lang="en-US" dirty="0">
                <a:sym typeface="Wingdings" panose="05000000000000000000" pitchFamily="2" charset="2"/>
              </a:rPr>
              <a:t> </a:t>
            </a:r>
            <a:r>
              <a:rPr lang="en-US" dirty="0" err="1">
                <a:sym typeface="Wingdings" panose="05000000000000000000" pitchFamily="2" charset="2"/>
              </a:rPr>
              <a:t>đăng</a:t>
            </a:r>
            <a:r>
              <a:rPr lang="en-US" dirty="0">
                <a:sym typeface="Wingdings" panose="05000000000000000000" pitchFamily="2" charset="2"/>
              </a:rPr>
              <a:t> </a:t>
            </a:r>
            <a:r>
              <a:rPr lang="en-US" dirty="0" err="1">
                <a:sym typeface="Wingdings" panose="05000000000000000000" pitchFamily="2" charset="2"/>
              </a:rPr>
              <a:t>ký</a:t>
            </a:r>
            <a:r>
              <a:rPr lang="en-US" dirty="0">
                <a:sym typeface="Wingdings" panose="05000000000000000000" pitchFamily="2" charset="2"/>
              </a:rPr>
              <a:t> </a:t>
            </a:r>
            <a:r>
              <a:rPr lang="en-US" dirty="0" err="1">
                <a:sym typeface="Wingdings" panose="05000000000000000000" pitchFamily="2" charset="2"/>
              </a:rPr>
              <a:t>đối</a:t>
            </a:r>
            <a:r>
              <a:rPr lang="en-US" dirty="0">
                <a:sym typeface="Wingdings" panose="05000000000000000000" pitchFamily="2" charset="2"/>
              </a:rPr>
              <a:t> </a:t>
            </a:r>
            <a:r>
              <a:rPr lang="en-US" dirty="0" err="1">
                <a:sym typeface="Wingdings" panose="05000000000000000000" pitchFamily="2" charset="2"/>
              </a:rPr>
              <a:t>với</a:t>
            </a:r>
            <a:r>
              <a:rPr lang="en-US" dirty="0">
                <a:sym typeface="Wingdings" panose="05000000000000000000" pitchFamily="2" charset="2"/>
              </a:rPr>
              <a:t> </a:t>
            </a:r>
            <a:r>
              <a:rPr lang="en-US" dirty="0" err="1">
                <a:sym typeface="Wingdings" panose="05000000000000000000" pitchFamily="2" charset="2"/>
              </a:rPr>
              <a:t>các</a:t>
            </a:r>
            <a:r>
              <a:rPr lang="en-US" dirty="0">
                <a:sym typeface="Wingdings" panose="05000000000000000000" pitchFamily="2" charset="2"/>
              </a:rPr>
              <a:t> </a:t>
            </a:r>
            <a:r>
              <a:rPr lang="en-US" dirty="0" err="1">
                <a:sym typeface="Wingdings" panose="05000000000000000000" pitchFamily="2" charset="2"/>
              </a:rPr>
              <a:t>sản</a:t>
            </a:r>
            <a:r>
              <a:rPr lang="en-US" dirty="0">
                <a:sym typeface="Wingdings" panose="05000000000000000000" pitchFamily="2" charset="2"/>
              </a:rPr>
              <a:t> </a:t>
            </a:r>
            <a:r>
              <a:rPr lang="en-US" dirty="0" err="1">
                <a:sym typeface="Wingdings" panose="05000000000000000000" pitchFamily="2" charset="2"/>
              </a:rPr>
              <a:t>phẩm</a:t>
            </a:r>
            <a:r>
              <a:rPr lang="en-US" dirty="0">
                <a:sym typeface="Wingdings" panose="05000000000000000000" pitchFamily="2" charset="2"/>
              </a:rPr>
              <a:t> </a:t>
            </a:r>
            <a:r>
              <a:rPr lang="en-US" dirty="0" err="1">
                <a:sym typeface="Wingdings" panose="05000000000000000000" pitchFamily="2" charset="2"/>
              </a:rPr>
              <a:t>đặc</a:t>
            </a:r>
            <a:r>
              <a:rPr lang="en-US" dirty="0">
                <a:sym typeface="Wingdings" panose="05000000000000000000" pitchFamily="2" charset="2"/>
              </a:rPr>
              <a:t> </a:t>
            </a:r>
            <a:r>
              <a:rPr lang="en-US" dirty="0" err="1">
                <a:sym typeface="Wingdings" panose="05000000000000000000" pitchFamily="2" charset="2"/>
              </a:rPr>
              <a:t>thù</a:t>
            </a:r>
            <a:r>
              <a:rPr lang="en-US" dirty="0">
                <a:sym typeface="Wingdings" panose="05000000000000000000" pitchFamily="2" charset="2"/>
              </a:rPr>
              <a:t> </a:t>
            </a:r>
            <a:r>
              <a:rPr lang="en-US" dirty="0" err="1">
                <a:sym typeface="Wingdings" panose="05000000000000000000" pitchFamily="2" charset="2"/>
              </a:rPr>
              <a:t>của</a:t>
            </a:r>
            <a:r>
              <a:rPr lang="en-US" dirty="0">
                <a:sym typeface="Wingdings" panose="05000000000000000000" pitchFamily="2" charset="2"/>
              </a:rPr>
              <a:t> </a:t>
            </a:r>
            <a:r>
              <a:rPr lang="en-US" dirty="0" err="1">
                <a:sym typeface="Wingdings" panose="05000000000000000000" pitchFamily="2" charset="2"/>
              </a:rPr>
              <a:t>địa</a:t>
            </a:r>
            <a:r>
              <a:rPr lang="en-US" dirty="0">
                <a:sym typeface="Wingdings" panose="05000000000000000000" pitchFamily="2" charset="2"/>
              </a:rPr>
              <a:t> </a:t>
            </a:r>
            <a:r>
              <a:rPr lang="en-US" dirty="0" err="1">
                <a:sym typeface="Wingdings" panose="05000000000000000000" pitchFamily="2" charset="2"/>
              </a:rPr>
              <a:t>phương</a:t>
            </a:r>
            <a:r>
              <a:rPr lang="en-US" dirty="0">
                <a:sym typeface="Wingdings" panose="05000000000000000000" pitchFamily="2" charset="2"/>
              </a:rPr>
              <a:t>  </a:t>
            </a:r>
            <a:r>
              <a:rPr lang="en-US" dirty="0" err="1">
                <a:sym typeface="Wingdings" panose="05000000000000000000" pitchFamily="2" charset="2"/>
              </a:rPr>
              <a:t>chỉ</a:t>
            </a:r>
            <a:r>
              <a:rPr lang="en-US" dirty="0">
                <a:sym typeface="Wingdings" panose="05000000000000000000" pitchFamily="2" charset="2"/>
              </a:rPr>
              <a:t> </a:t>
            </a:r>
            <a:r>
              <a:rPr lang="en-US" dirty="0" err="1">
                <a:sym typeface="Wingdings" panose="05000000000000000000" pitchFamily="2" charset="2"/>
              </a:rPr>
              <a:t>số</a:t>
            </a:r>
            <a:r>
              <a:rPr lang="en-US" dirty="0">
                <a:sym typeface="Wingdings" panose="05000000000000000000" pitchFamily="2" charset="2"/>
              </a:rPr>
              <a:t> </a:t>
            </a:r>
            <a:r>
              <a:rPr lang="en-US" dirty="0" err="1">
                <a:sym typeface="Wingdings" panose="05000000000000000000" pitchFamily="2" charset="2"/>
              </a:rPr>
              <a:t>này</a:t>
            </a:r>
            <a:r>
              <a:rPr lang="en-US" dirty="0">
                <a:sym typeface="Wingdings" panose="05000000000000000000" pitchFamily="2" charset="2"/>
              </a:rPr>
              <a:t> </a:t>
            </a:r>
            <a:r>
              <a:rPr lang="en-US" dirty="0" err="1">
                <a:sym typeface="Wingdings" panose="05000000000000000000" pitchFamily="2" charset="2"/>
              </a:rPr>
              <a:t>năm</a:t>
            </a:r>
            <a:r>
              <a:rPr lang="en-US" dirty="0">
                <a:sym typeface="Wingdings" panose="05000000000000000000" pitchFamily="2" charset="2"/>
              </a:rPr>
              <a:t> 2025 </a:t>
            </a:r>
            <a:r>
              <a:rPr lang="en-US" dirty="0" err="1">
                <a:sym typeface="Wingdings" panose="05000000000000000000" pitchFamily="2" charset="2"/>
              </a:rPr>
              <a:t>thay</a:t>
            </a:r>
            <a:r>
              <a:rPr lang="en-US" dirty="0">
                <a:sym typeface="Wingdings" panose="05000000000000000000" pitchFamily="2" charset="2"/>
              </a:rPr>
              <a:t> </a:t>
            </a:r>
            <a:r>
              <a:rPr lang="en-US" dirty="0" err="1">
                <a:sym typeface="Wingdings" panose="05000000000000000000" pitchFamily="2" charset="2"/>
              </a:rPr>
              <a:t>đổi</a:t>
            </a:r>
            <a:r>
              <a:rPr lang="en-US" dirty="0">
                <a:sym typeface="Wingdings" panose="05000000000000000000" pitchFamily="2" charset="2"/>
              </a:rPr>
              <a:t> </a:t>
            </a:r>
            <a:r>
              <a:rPr lang="en-US" dirty="0" err="1">
                <a:sym typeface="Wingdings" panose="05000000000000000000" pitchFamily="2" charset="2"/>
              </a:rPr>
              <a:t>cách</a:t>
            </a:r>
            <a:r>
              <a:rPr lang="en-US" dirty="0">
                <a:sym typeface="Wingdings" panose="05000000000000000000" pitchFamily="2" charset="2"/>
              </a:rPr>
              <a:t> </a:t>
            </a:r>
            <a:r>
              <a:rPr lang="en-US" dirty="0" err="1">
                <a:sym typeface="Wingdings" panose="05000000000000000000" pitchFamily="2" charset="2"/>
              </a:rPr>
              <a:t>tính</a:t>
            </a:r>
            <a:r>
              <a:rPr lang="en-US" dirty="0">
                <a:sym typeface="Wingdings" panose="05000000000000000000" pitchFamily="2" charset="2"/>
              </a:rPr>
              <a:t> (</a:t>
            </a:r>
            <a:r>
              <a:rPr lang="en-US" dirty="0" err="1">
                <a:sym typeface="Wingdings" panose="05000000000000000000" pitchFamily="2" charset="2"/>
              </a:rPr>
              <a:t>đổi</a:t>
            </a:r>
            <a:r>
              <a:rPr lang="en-US" dirty="0">
                <a:sym typeface="Wingdings" panose="05000000000000000000" pitchFamily="2" charset="2"/>
              </a:rPr>
              <a:t> </a:t>
            </a:r>
            <a:r>
              <a:rPr lang="en-US" dirty="0" err="1">
                <a:sym typeface="Wingdings" panose="05000000000000000000" pitchFamily="2" charset="2"/>
              </a:rPr>
              <a:t>mẫu</a:t>
            </a:r>
            <a:r>
              <a:rPr lang="en-US" dirty="0">
                <a:sym typeface="Wingdings" panose="05000000000000000000" pitchFamily="2" charset="2"/>
              </a:rPr>
              <a:t> </a:t>
            </a:r>
            <a:r>
              <a:rPr lang="en-US" dirty="0" err="1">
                <a:sym typeface="Wingdings" panose="05000000000000000000" pitchFamily="2" charset="2"/>
              </a:rPr>
              <a:t>số</a:t>
            </a:r>
            <a:r>
              <a:rPr lang="en-US" dirty="0">
                <a:sym typeface="Wingdings" panose="05000000000000000000" pitchFamily="2" charset="2"/>
              </a:rPr>
              <a:t>)</a:t>
            </a:r>
            <a:endParaRPr lang="vi-VN" dirty="0"/>
          </a:p>
        </p:txBody>
      </p:sp>
    </p:spTree>
    <p:extLst>
      <p:ext uri="{BB962C8B-B14F-4D97-AF65-F5344CB8AC3E}">
        <p14:creationId xmlns:p14="http://schemas.microsoft.com/office/powerpoint/2010/main" val="367716141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863" y="739775"/>
            <a:ext cx="6583362" cy="3703638"/>
          </a:xfrm>
        </p:spPr>
      </p:sp>
      <p:sp>
        <p:nvSpPr>
          <p:cNvPr id="3" name="Notes Placeholder 2"/>
          <p:cNvSpPr>
            <a:spLocks noGrp="1"/>
          </p:cNvSpPr>
          <p:nvPr>
            <p:ph type="body" idx="1"/>
          </p:nvPr>
        </p:nvSpPr>
        <p:spPr/>
        <p:txBody>
          <a:bodyPr/>
          <a:lstStyle/>
          <a:p>
            <a:r>
              <a:rPr lang="en-US"/>
              <a:t>Chỉ số </a:t>
            </a:r>
            <a:r>
              <a:rPr lang="en-US" b="1"/>
              <a:t>Tỷ lệ DN mới thành lập</a:t>
            </a:r>
            <a:r>
              <a:rPr lang="en-US"/>
              <a:t>/ 10,000 dân và Tỷ lệ </a:t>
            </a:r>
            <a:r>
              <a:rPr lang="en-US" b="1"/>
              <a:t>DN</a:t>
            </a:r>
            <a:r>
              <a:rPr lang="en-US"/>
              <a:t> </a:t>
            </a:r>
            <a:r>
              <a:rPr lang="en-US" b="1"/>
              <a:t>khởi nghiệp sáng tạo</a:t>
            </a:r>
            <a:r>
              <a:rPr lang="en-US"/>
              <a:t>/ </a:t>
            </a:r>
            <a:r>
              <a:rPr lang="en-US" b="1"/>
              <a:t>DN mới thành lập </a:t>
            </a:r>
            <a:r>
              <a:rPr lang="en-US"/>
              <a:t>có mối liên hệ với nhau </a:t>
            </a:r>
            <a:r>
              <a:rPr lang="en-US">
                <a:sym typeface="Wingdings" panose="05000000000000000000" pitchFamily="2" charset="2"/>
              </a:rPr>
              <a:t></a:t>
            </a:r>
            <a:r>
              <a:rPr lang="en-US"/>
              <a:t> </a:t>
            </a:r>
            <a:r>
              <a:rPr lang="en-US" b="1">
                <a:sym typeface="Wingdings" panose="05000000000000000000" pitchFamily="2" charset="2"/>
              </a:rPr>
              <a:t>Khuyến </a:t>
            </a:r>
            <a:r>
              <a:rPr lang="en-US" b="1" dirty="0" err="1">
                <a:sym typeface="Wingdings" panose="05000000000000000000" pitchFamily="2" charset="2"/>
              </a:rPr>
              <a:t>khích</a:t>
            </a:r>
            <a:r>
              <a:rPr lang="en-US" b="1" dirty="0">
                <a:sym typeface="Wingdings" panose="05000000000000000000" pitchFamily="2" charset="2"/>
              </a:rPr>
              <a:t> </a:t>
            </a:r>
            <a:r>
              <a:rPr lang="en-US" b="1" dirty="0" err="1">
                <a:sym typeface="Wingdings" panose="05000000000000000000" pitchFamily="2" charset="2"/>
              </a:rPr>
              <a:t>tinh</a:t>
            </a:r>
            <a:r>
              <a:rPr lang="en-US" b="1" dirty="0">
                <a:sym typeface="Wingdings" panose="05000000000000000000" pitchFamily="2" charset="2"/>
              </a:rPr>
              <a:t> </a:t>
            </a:r>
            <a:r>
              <a:rPr lang="en-US" b="1" dirty="0" err="1">
                <a:sym typeface="Wingdings" panose="05000000000000000000" pitchFamily="2" charset="2"/>
              </a:rPr>
              <a:t>thần</a:t>
            </a:r>
            <a:r>
              <a:rPr lang="en-US" b="1" dirty="0">
                <a:sym typeface="Wingdings" panose="05000000000000000000" pitchFamily="2" charset="2"/>
              </a:rPr>
              <a:t> </a:t>
            </a:r>
            <a:r>
              <a:rPr lang="en-US" b="1" err="1">
                <a:sym typeface="Wingdings" panose="05000000000000000000" pitchFamily="2" charset="2"/>
              </a:rPr>
              <a:t>khởi</a:t>
            </a:r>
            <a:r>
              <a:rPr lang="en-US" b="1">
                <a:sym typeface="Wingdings" panose="05000000000000000000" pitchFamily="2" charset="2"/>
              </a:rPr>
              <a:t> nghiệp thông qua các cuộc thi </a:t>
            </a:r>
            <a:r>
              <a:rPr lang="en-US" b="1" dirty="0" err="1">
                <a:sym typeface="Wingdings" panose="05000000000000000000" pitchFamily="2" charset="2"/>
              </a:rPr>
              <a:t>khởi</a:t>
            </a:r>
            <a:r>
              <a:rPr lang="en-US" b="1" dirty="0">
                <a:sym typeface="Wingdings" panose="05000000000000000000" pitchFamily="2" charset="2"/>
              </a:rPr>
              <a:t> </a:t>
            </a:r>
            <a:r>
              <a:rPr lang="en-US" b="1" dirty="0" err="1">
                <a:sym typeface="Wingdings" panose="05000000000000000000" pitchFamily="2" charset="2"/>
              </a:rPr>
              <a:t>nghiệp</a:t>
            </a:r>
            <a:r>
              <a:rPr lang="en-US" b="1" dirty="0">
                <a:sym typeface="Wingdings" panose="05000000000000000000" pitchFamily="2" charset="2"/>
              </a:rPr>
              <a:t> </a:t>
            </a:r>
            <a:r>
              <a:rPr lang="en-US" b="1" dirty="0" err="1">
                <a:sym typeface="Wingdings" panose="05000000000000000000" pitchFamily="2" charset="2"/>
              </a:rPr>
              <a:t>sáng</a:t>
            </a:r>
            <a:r>
              <a:rPr lang="en-US" b="1" dirty="0">
                <a:sym typeface="Wingdings" panose="05000000000000000000" pitchFamily="2" charset="2"/>
              </a:rPr>
              <a:t> </a:t>
            </a:r>
            <a:r>
              <a:rPr lang="en-US" b="1" dirty="0" err="1">
                <a:sym typeface="Wingdings" panose="05000000000000000000" pitchFamily="2" charset="2"/>
              </a:rPr>
              <a:t>tạo</a:t>
            </a:r>
            <a:r>
              <a:rPr lang="en-US" b="1" dirty="0">
                <a:sym typeface="Wingdings" panose="05000000000000000000" pitchFamily="2" charset="2"/>
              </a:rPr>
              <a:t> ở </a:t>
            </a:r>
            <a:r>
              <a:rPr lang="en-US" b="1" dirty="0" err="1">
                <a:sym typeface="Wingdings" panose="05000000000000000000" pitchFamily="2" charset="2"/>
              </a:rPr>
              <a:t>địa</a:t>
            </a:r>
            <a:r>
              <a:rPr lang="en-US" b="1" dirty="0">
                <a:sym typeface="Wingdings" panose="05000000000000000000" pitchFamily="2" charset="2"/>
              </a:rPr>
              <a:t> </a:t>
            </a:r>
            <a:r>
              <a:rPr lang="en-US" b="1" dirty="0" err="1">
                <a:sym typeface="Wingdings" panose="05000000000000000000" pitchFamily="2" charset="2"/>
              </a:rPr>
              <a:t>phương</a:t>
            </a:r>
            <a:endParaRPr lang="en-US" b="1" dirty="0"/>
          </a:p>
          <a:p>
            <a:endParaRPr lang="vi-VN" dirty="0"/>
          </a:p>
        </p:txBody>
      </p:sp>
    </p:spTree>
    <p:extLst>
      <p:ext uri="{BB962C8B-B14F-4D97-AF65-F5344CB8AC3E}">
        <p14:creationId xmlns:p14="http://schemas.microsoft.com/office/powerpoint/2010/main" val="405730550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863" y="739775"/>
            <a:ext cx="6583362" cy="3703638"/>
          </a:xfrm>
        </p:spPr>
      </p:sp>
      <p:sp>
        <p:nvSpPr>
          <p:cNvPr id="3" name="Notes Placeholder 2"/>
          <p:cNvSpPr>
            <a:spLocks noGrp="1"/>
          </p:cNvSpPr>
          <p:nvPr>
            <p:ph type="body" idx="1"/>
          </p:nvPr>
        </p:nvSpPr>
        <p:spPr/>
        <p:txBody>
          <a:bodyPr/>
          <a:lstStyle/>
          <a:p>
            <a:pPr marL="457200" marR="0" lvl="0"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lang="en-US"/>
              <a:t>Chỉ số cần quan tâm ở đây là Giá trị xuất khẩu/ GRDP của Quảng Bình còn thấp </a:t>
            </a:r>
            <a:r>
              <a:rPr lang="en-US">
                <a:sym typeface="Wingdings" panose="05000000000000000000" pitchFamily="2" charset="2"/>
              </a:rPr>
              <a:t> giải pháp nhanh nhất là kêu gọi đầu tư nước ngoài vào QB  </a:t>
            </a:r>
            <a:r>
              <a:rPr lang="en-US" b="1">
                <a:sym typeface="Wingdings" panose="05000000000000000000" pitchFamily="2" charset="2"/>
              </a:rPr>
              <a:t>đầu tư thêm vào cơ sở hạ tầng</a:t>
            </a:r>
            <a:r>
              <a:rPr lang="en-US">
                <a:sym typeface="Wingdings" panose="05000000000000000000" pitchFamily="2" charset="2"/>
              </a:rPr>
              <a:t> (đường cao tốc sắp hoàn thành) nối Quảng Bình với cảng Vũng Áng Hà Tĩnh trong khi chờ đợi cảng Hòn La hoàn thiện.</a:t>
            </a:r>
            <a:endParaRPr lang="vi-VN" b="1" dirty="0"/>
          </a:p>
        </p:txBody>
      </p:sp>
    </p:spTree>
    <p:extLst>
      <p:ext uri="{BB962C8B-B14F-4D97-AF65-F5344CB8AC3E}">
        <p14:creationId xmlns:p14="http://schemas.microsoft.com/office/powerpoint/2010/main" val="251066584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863" y="739775"/>
            <a:ext cx="6583362" cy="3703638"/>
          </a:xfrm>
        </p:spPr>
      </p:sp>
      <p:sp>
        <p:nvSpPr>
          <p:cNvPr id="3" name="Notes Placeholder 2"/>
          <p:cNvSpPr>
            <a:spLocks noGrp="1"/>
          </p:cNvSpPr>
          <p:nvPr>
            <p:ph type="body" idx="1"/>
          </p:nvPr>
        </p:nvSpPr>
        <p:spPr/>
        <p:txBody>
          <a:bodyPr/>
          <a:lstStyle/>
          <a:p>
            <a:r>
              <a:rPr lang="en-US"/>
              <a:t>Nhóm chỉ số Tác động đến KT-XH có kết quả xếp hạng còn thấp =&gt; cần chú ý đến các hoạt động xóa đói giảm nghèo, phát triển con người và tạo thêm công ăn việc làm cho người dân.</a:t>
            </a:r>
            <a:endParaRPr lang="vi-VN" dirty="0"/>
          </a:p>
        </p:txBody>
      </p:sp>
    </p:spTree>
    <p:extLst>
      <p:ext uri="{BB962C8B-B14F-4D97-AF65-F5344CB8AC3E}">
        <p14:creationId xmlns:p14="http://schemas.microsoft.com/office/powerpoint/2010/main" val="180546467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Google Shape;400;g35ed75ccf_022:notes"/>
          <p:cNvSpPr>
            <a:spLocks noGrp="1" noRot="1" noChangeAspect="1"/>
          </p:cNvSpPr>
          <p:nvPr>
            <p:ph type="sldImg" idx="2"/>
          </p:nvPr>
        </p:nvSpPr>
        <p:spPr>
          <a:xfrm>
            <a:off x="42863" y="739775"/>
            <a:ext cx="6583362" cy="370363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1" name="Google Shape;401;g35ed75ccf_022:notes"/>
          <p:cNvSpPr txBox="1">
            <a:spLocks noGrp="1"/>
          </p:cNvSpPr>
          <p:nvPr>
            <p:ph type="body" idx="1"/>
          </p:nvPr>
        </p:nvSpPr>
        <p:spPr>
          <a:xfrm>
            <a:off x="666909" y="4689516"/>
            <a:ext cx="5335270" cy="444269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4169BB01-8499-96C4-158D-95201EF6594A}"/>
            </a:ext>
          </a:extLst>
        </p:cNvPr>
        <p:cNvGrpSpPr/>
        <p:nvPr/>
      </p:nvGrpSpPr>
      <p:grpSpPr>
        <a:xfrm>
          <a:off x="0" y="0"/>
          <a:ext cx="0" cy="0"/>
          <a:chOff x="0" y="0"/>
          <a:chExt cx="0" cy="0"/>
        </a:xfrm>
      </p:grpSpPr>
      <p:sp>
        <p:nvSpPr>
          <p:cNvPr id="107" name="Google Shape;107;p:notes">
            <a:extLst>
              <a:ext uri="{FF2B5EF4-FFF2-40B4-BE49-F238E27FC236}">
                <a16:creationId xmlns:a16="http://schemas.microsoft.com/office/drawing/2014/main" id="{96BFD14C-648F-C9C6-4FE0-7A24E2F53312}"/>
              </a:ext>
            </a:extLst>
          </p:cNvPr>
          <p:cNvSpPr>
            <a:spLocks noGrp="1" noRot="1" noChangeAspect="1"/>
          </p:cNvSpPr>
          <p:nvPr>
            <p:ph type="sldImg" idx="2"/>
          </p:nvPr>
        </p:nvSpPr>
        <p:spPr>
          <a:xfrm>
            <a:off x="42863" y="739775"/>
            <a:ext cx="6583362" cy="370363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 name="Google Shape;108;p:notes">
            <a:extLst>
              <a:ext uri="{FF2B5EF4-FFF2-40B4-BE49-F238E27FC236}">
                <a16:creationId xmlns:a16="http://schemas.microsoft.com/office/drawing/2014/main" id="{7E5BC422-4079-986C-AB45-E4AB5063947E}"/>
              </a:ext>
            </a:extLst>
          </p:cNvPr>
          <p:cNvSpPr txBox="1">
            <a:spLocks noGrp="1"/>
          </p:cNvSpPr>
          <p:nvPr>
            <p:ph type="body" idx="1"/>
          </p:nvPr>
        </p:nvSpPr>
        <p:spPr>
          <a:xfrm>
            <a:off x="666909" y="4689516"/>
            <a:ext cx="5335270" cy="444269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4431629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a:extLst>
            <a:ext uri="{FF2B5EF4-FFF2-40B4-BE49-F238E27FC236}">
              <a16:creationId xmlns:a16="http://schemas.microsoft.com/office/drawing/2014/main" id="{2FF4AC6B-7A6B-8898-EF3A-B7EA973EB620}"/>
            </a:ext>
          </a:extLst>
        </p:cNvPr>
        <p:cNvGrpSpPr/>
        <p:nvPr/>
      </p:nvGrpSpPr>
      <p:grpSpPr>
        <a:xfrm>
          <a:off x="0" y="0"/>
          <a:ext cx="0" cy="0"/>
          <a:chOff x="0" y="0"/>
          <a:chExt cx="0" cy="0"/>
        </a:xfrm>
      </p:grpSpPr>
      <p:sp>
        <p:nvSpPr>
          <p:cNvPr id="72" name="Google Shape;72;g3606f1c2d_30:notes">
            <a:extLst>
              <a:ext uri="{FF2B5EF4-FFF2-40B4-BE49-F238E27FC236}">
                <a16:creationId xmlns:a16="http://schemas.microsoft.com/office/drawing/2014/main" id="{D8708081-CF91-FEE3-960A-4BAC90B1EF47}"/>
              </a:ext>
            </a:extLst>
          </p:cNvPr>
          <p:cNvSpPr>
            <a:spLocks noGrp="1" noRot="1" noChangeAspect="1"/>
          </p:cNvSpPr>
          <p:nvPr>
            <p:ph type="sldImg" idx="2"/>
          </p:nvPr>
        </p:nvSpPr>
        <p:spPr>
          <a:xfrm>
            <a:off x="42863" y="739775"/>
            <a:ext cx="6583362" cy="370363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 name="Google Shape;73;g3606f1c2d_30:notes">
            <a:extLst>
              <a:ext uri="{FF2B5EF4-FFF2-40B4-BE49-F238E27FC236}">
                <a16:creationId xmlns:a16="http://schemas.microsoft.com/office/drawing/2014/main" id="{E9E2193C-5186-0A85-D84D-454E46F96C07}"/>
              </a:ext>
            </a:extLst>
          </p:cNvPr>
          <p:cNvSpPr txBox="1">
            <a:spLocks noGrp="1"/>
          </p:cNvSpPr>
          <p:nvPr>
            <p:ph type="body" idx="1"/>
          </p:nvPr>
        </p:nvSpPr>
        <p:spPr>
          <a:xfrm>
            <a:off x="666909" y="4689516"/>
            <a:ext cx="5335270" cy="444269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530520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00DC74E6-B387-AF7E-8EA2-A18822324873}"/>
            </a:ext>
          </a:extLst>
        </p:cNvPr>
        <p:cNvGrpSpPr/>
        <p:nvPr/>
      </p:nvGrpSpPr>
      <p:grpSpPr>
        <a:xfrm>
          <a:off x="0" y="0"/>
          <a:ext cx="0" cy="0"/>
          <a:chOff x="0" y="0"/>
          <a:chExt cx="0" cy="0"/>
        </a:xfrm>
      </p:grpSpPr>
      <p:sp>
        <p:nvSpPr>
          <p:cNvPr id="107" name="Google Shape;107;p:notes">
            <a:extLst>
              <a:ext uri="{FF2B5EF4-FFF2-40B4-BE49-F238E27FC236}">
                <a16:creationId xmlns:a16="http://schemas.microsoft.com/office/drawing/2014/main" id="{77CE086B-1699-FD93-AD88-1F30002F171B}"/>
              </a:ext>
            </a:extLst>
          </p:cNvPr>
          <p:cNvSpPr>
            <a:spLocks noGrp="1" noRot="1" noChangeAspect="1"/>
          </p:cNvSpPr>
          <p:nvPr>
            <p:ph type="sldImg" idx="2"/>
          </p:nvPr>
        </p:nvSpPr>
        <p:spPr>
          <a:xfrm>
            <a:off x="42863" y="739775"/>
            <a:ext cx="6583362" cy="370363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 name="Google Shape;108;p:notes">
            <a:extLst>
              <a:ext uri="{FF2B5EF4-FFF2-40B4-BE49-F238E27FC236}">
                <a16:creationId xmlns:a16="http://schemas.microsoft.com/office/drawing/2014/main" id="{8E9E4A5C-131C-27D5-9F8C-6F6B33E5706F}"/>
              </a:ext>
            </a:extLst>
          </p:cNvPr>
          <p:cNvSpPr txBox="1">
            <a:spLocks noGrp="1"/>
          </p:cNvSpPr>
          <p:nvPr>
            <p:ph type="body" idx="1"/>
          </p:nvPr>
        </p:nvSpPr>
        <p:spPr>
          <a:xfrm>
            <a:off x="666909" y="4689516"/>
            <a:ext cx="5335270" cy="444269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555808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34F35438-9B6E-56BA-0D05-43673C0987A7}"/>
            </a:ext>
          </a:extLst>
        </p:cNvPr>
        <p:cNvGrpSpPr/>
        <p:nvPr/>
      </p:nvGrpSpPr>
      <p:grpSpPr>
        <a:xfrm>
          <a:off x="0" y="0"/>
          <a:ext cx="0" cy="0"/>
          <a:chOff x="0" y="0"/>
          <a:chExt cx="0" cy="0"/>
        </a:xfrm>
      </p:grpSpPr>
      <p:sp>
        <p:nvSpPr>
          <p:cNvPr id="107" name="Google Shape;107;p:notes">
            <a:extLst>
              <a:ext uri="{FF2B5EF4-FFF2-40B4-BE49-F238E27FC236}">
                <a16:creationId xmlns:a16="http://schemas.microsoft.com/office/drawing/2014/main" id="{96D5F642-0CA9-2136-86CE-C77B9378BF3B}"/>
              </a:ext>
            </a:extLst>
          </p:cNvPr>
          <p:cNvSpPr>
            <a:spLocks noGrp="1" noRot="1" noChangeAspect="1"/>
          </p:cNvSpPr>
          <p:nvPr>
            <p:ph type="sldImg" idx="2"/>
          </p:nvPr>
        </p:nvSpPr>
        <p:spPr>
          <a:xfrm>
            <a:off x="42863" y="739775"/>
            <a:ext cx="6583362" cy="370363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 name="Google Shape;108;p:notes">
            <a:extLst>
              <a:ext uri="{FF2B5EF4-FFF2-40B4-BE49-F238E27FC236}">
                <a16:creationId xmlns:a16="http://schemas.microsoft.com/office/drawing/2014/main" id="{C90D7992-5ACB-BF82-D6FD-BB1FF01133D0}"/>
              </a:ext>
            </a:extLst>
          </p:cNvPr>
          <p:cNvSpPr txBox="1">
            <a:spLocks noGrp="1"/>
          </p:cNvSpPr>
          <p:nvPr>
            <p:ph type="body" idx="1"/>
          </p:nvPr>
        </p:nvSpPr>
        <p:spPr>
          <a:xfrm>
            <a:off x="666909" y="4689516"/>
            <a:ext cx="5335270" cy="444269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530850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a:extLst>
            <a:ext uri="{FF2B5EF4-FFF2-40B4-BE49-F238E27FC236}">
              <a16:creationId xmlns:a16="http://schemas.microsoft.com/office/drawing/2014/main" id="{062580E7-1103-9408-E2CB-DA156626EAB2}"/>
            </a:ext>
          </a:extLst>
        </p:cNvPr>
        <p:cNvGrpSpPr/>
        <p:nvPr/>
      </p:nvGrpSpPr>
      <p:grpSpPr>
        <a:xfrm>
          <a:off x="0" y="0"/>
          <a:ext cx="0" cy="0"/>
          <a:chOff x="0" y="0"/>
          <a:chExt cx="0" cy="0"/>
        </a:xfrm>
      </p:grpSpPr>
      <p:sp>
        <p:nvSpPr>
          <p:cNvPr id="137" name="Google Shape;137;g35f391192_045:notes">
            <a:extLst>
              <a:ext uri="{FF2B5EF4-FFF2-40B4-BE49-F238E27FC236}">
                <a16:creationId xmlns:a16="http://schemas.microsoft.com/office/drawing/2014/main" id="{9615B532-67C8-D6CF-3720-FA1CBA90D941}"/>
              </a:ext>
            </a:extLst>
          </p:cNvPr>
          <p:cNvSpPr>
            <a:spLocks noGrp="1" noRot="1" noChangeAspect="1"/>
          </p:cNvSpPr>
          <p:nvPr>
            <p:ph type="sldImg" idx="2"/>
          </p:nvPr>
        </p:nvSpPr>
        <p:spPr>
          <a:xfrm>
            <a:off x="42863" y="739775"/>
            <a:ext cx="6583362" cy="370363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 name="Google Shape;138;g35f391192_045:notes">
            <a:extLst>
              <a:ext uri="{FF2B5EF4-FFF2-40B4-BE49-F238E27FC236}">
                <a16:creationId xmlns:a16="http://schemas.microsoft.com/office/drawing/2014/main" id="{91309542-5AA0-7201-EB14-A2EAEDDD1F23}"/>
              </a:ext>
            </a:extLst>
          </p:cNvPr>
          <p:cNvSpPr txBox="1">
            <a:spLocks noGrp="1"/>
          </p:cNvSpPr>
          <p:nvPr>
            <p:ph type="body" idx="1"/>
          </p:nvPr>
        </p:nvSpPr>
        <p:spPr>
          <a:xfrm>
            <a:off x="666909" y="4689516"/>
            <a:ext cx="5335270" cy="4442697"/>
          </a:xfrm>
          <a:prstGeom prst="rect">
            <a:avLst/>
          </a:prstGeom>
        </p:spPr>
        <p:txBody>
          <a:bodyPr spcFirstLastPara="1" wrap="square" lIns="91425" tIns="91425" rIns="91425" bIns="91425" anchor="t" anchorCtr="0">
            <a:noAutofit/>
          </a:bodyPr>
          <a:lstStyle/>
          <a:p>
            <a:pPr lvl="0"/>
            <a:r>
              <a:rPr lang="it-IT" sz="1100" dirty="0">
                <a:effectLst/>
                <a:latin typeface="+mn-lt"/>
                <a:ea typeface="Calibri" panose="020F0502020204030204" pitchFamily="34" charset="0"/>
                <a:cs typeface="Times New Roman" panose="02020603050405020304" pitchFamily="18" charset="0"/>
              </a:rPr>
              <a:t>Tháng 11/2021, Bộ trưởng Huỳnh Thành Đạt làm việc với WIPO và đề nghị WIPO hỗ trợ Việt Nam xây dựng PII</a:t>
            </a:r>
            <a:endParaRPr lang="en-US" sz="1100" dirty="0">
              <a:latin typeface="+mn-lt"/>
            </a:endParaRPr>
          </a:p>
          <a:p>
            <a:pPr lvl="0"/>
            <a:r>
              <a:rPr lang="it-IT" sz="1100" dirty="0">
                <a:effectLst/>
                <a:latin typeface="+mn-lt"/>
                <a:ea typeface="Calibri" panose="020F0502020204030204" pitchFamily="34" charset="0"/>
                <a:cs typeface="Times New Roman" panose="02020603050405020304" pitchFamily="18" charset="0"/>
              </a:rPr>
              <a:t>Tổng giám đốc WIPO cam kết hỗ trợ Việt Nam xây dựng PII dựa trên GII.</a:t>
            </a:r>
            <a:endParaRPr lang="en-US" sz="1100" dirty="0">
              <a:latin typeface="+mn-lt"/>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4983719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a:extLst>
            <a:ext uri="{FF2B5EF4-FFF2-40B4-BE49-F238E27FC236}">
              <a16:creationId xmlns:a16="http://schemas.microsoft.com/office/drawing/2014/main" id="{5C241139-106B-9224-8452-E3BE31F16556}"/>
            </a:ext>
          </a:extLst>
        </p:cNvPr>
        <p:cNvGrpSpPr/>
        <p:nvPr/>
      </p:nvGrpSpPr>
      <p:grpSpPr>
        <a:xfrm>
          <a:off x="0" y="0"/>
          <a:ext cx="0" cy="0"/>
          <a:chOff x="0" y="0"/>
          <a:chExt cx="0" cy="0"/>
        </a:xfrm>
      </p:grpSpPr>
      <p:sp>
        <p:nvSpPr>
          <p:cNvPr id="101" name="Google Shape;101;g35f391192_09:notes">
            <a:extLst>
              <a:ext uri="{FF2B5EF4-FFF2-40B4-BE49-F238E27FC236}">
                <a16:creationId xmlns:a16="http://schemas.microsoft.com/office/drawing/2014/main" id="{9414978C-D444-B974-C94B-0BE2E9414D21}"/>
              </a:ext>
            </a:extLst>
          </p:cNvPr>
          <p:cNvSpPr>
            <a:spLocks noGrp="1" noRot="1" noChangeAspect="1"/>
          </p:cNvSpPr>
          <p:nvPr>
            <p:ph type="sldImg" idx="2"/>
          </p:nvPr>
        </p:nvSpPr>
        <p:spPr>
          <a:xfrm>
            <a:off x="42863" y="739775"/>
            <a:ext cx="6583362" cy="370363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 name="Google Shape;102;g35f391192_09:notes">
            <a:extLst>
              <a:ext uri="{FF2B5EF4-FFF2-40B4-BE49-F238E27FC236}">
                <a16:creationId xmlns:a16="http://schemas.microsoft.com/office/drawing/2014/main" id="{128CF914-A29A-35CC-CBCA-DFAD0F703DB0}"/>
              </a:ext>
            </a:extLst>
          </p:cNvPr>
          <p:cNvSpPr txBox="1">
            <a:spLocks noGrp="1"/>
          </p:cNvSpPr>
          <p:nvPr>
            <p:ph type="body" idx="1"/>
          </p:nvPr>
        </p:nvSpPr>
        <p:spPr>
          <a:xfrm>
            <a:off x="666909" y="4689516"/>
            <a:ext cx="5335270" cy="444269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061349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bg>
      <p:bgPr>
        <a:blipFill>
          <a:blip r:embed="rId2">
            <a:alphaModFix/>
          </a:blip>
          <a:stretch>
            <a:fillRect/>
          </a:stretch>
        </a:blipFill>
        <a:effectLst/>
      </p:bgPr>
    </p:bg>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1700185" y="1991850"/>
            <a:ext cx="5807400" cy="1159800"/>
          </a:xfrm>
          <a:prstGeom prst="rect">
            <a:avLst/>
          </a:prstGeom>
        </p:spPr>
        <p:txBody>
          <a:bodyPr spcFirstLastPara="1" wrap="square" lIns="91425" tIns="91425" rIns="91425" bIns="91425" anchor="ctr" anchorCtr="0">
            <a:noAutofit/>
          </a:bodyPr>
          <a:lstStyle>
            <a:lvl1pPr lvl="0">
              <a:spcBef>
                <a:spcPts val="0"/>
              </a:spcBef>
              <a:spcAft>
                <a:spcPts val="0"/>
              </a:spcAft>
              <a:buSzPts val="5800"/>
              <a:buNone/>
              <a:defRPr sz="5800" b="1"/>
            </a:lvl1pPr>
            <a:lvl2pPr lvl="1">
              <a:spcBef>
                <a:spcPts val="0"/>
              </a:spcBef>
              <a:spcAft>
                <a:spcPts val="0"/>
              </a:spcAft>
              <a:buSzPts val="5800"/>
              <a:buNone/>
              <a:defRPr sz="5800" b="1"/>
            </a:lvl2pPr>
            <a:lvl3pPr lvl="2">
              <a:spcBef>
                <a:spcPts val="0"/>
              </a:spcBef>
              <a:spcAft>
                <a:spcPts val="0"/>
              </a:spcAft>
              <a:buSzPts val="5800"/>
              <a:buNone/>
              <a:defRPr sz="5800" b="1"/>
            </a:lvl3pPr>
            <a:lvl4pPr lvl="3">
              <a:spcBef>
                <a:spcPts val="0"/>
              </a:spcBef>
              <a:spcAft>
                <a:spcPts val="0"/>
              </a:spcAft>
              <a:buSzPts val="5800"/>
              <a:buNone/>
              <a:defRPr sz="5800" b="1"/>
            </a:lvl4pPr>
            <a:lvl5pPr lvl="4">
              <a:spcBef>
                <a:spcPts val="0"/>
              </a:spcBef>
              <a:spcAft>
                <a:spcPts val="0"/>
              </a:spcAft>
              <a:buSzPts val="5800"/>
              <a:buNone/>
              <a:defRPr sz="5800" b="1"/>
            </a:lvl5pPr>
            <a:lvl6pPr lvl="5">
              <a:spcBef>
                <a:spcPts val="0"/>
              </a:spcBef>
              <a:spcAft>
                <a:spcPts val="0"/>
              </a:spcAft>
              <a:buSzPts val="5800"/>
              <a:buNone/>
              <a:defRPr sz="5800" b="1"/>
            </a:lvl6pPr>
            <a:lvl7pPr lvl="6">
              <a:spcBef>
                <a:spcPts val="0"/>
              </a:spcBef>
              <a:spcAft>
                <a:spcPts val="0"/>
              </a:spcAft>
              <a:buSzPts val="5800"/>
              <a:buNone/>
              <a:defRPr sz="5800" b="1"/>
            </a:lvl7pPr>
            <a:lvl8pPr lvl="7">
              <a:spcBef>
                <a:spcPts val="0"/>
              </a:spcBef>
              <a:spcAft>
                <a:spcPts val="0"/>
              </a:spcAft>
              <a:buSzPts val="5800"/>
              <a:buNone/>
              <a:defRPr sz="5800" b="1"/>
            </a:lvl8pPr>
            <a:lvl9pPr lvl="8">
              <a:spcBef>
                <a:spcPts val="0"/>
              </a:spcBef>
              <a:spcAft>
                <a:spcPts val="0"/>
              </a:spcAft>
              <a:buSzPts val="5800"/>
              <a:buNone/>
              <a:defRPr sz="5800" b="1"/>
            </a:lvl9pPr>
          </a:lstStyle>
          <a:p>
            <a:endParaRPr/>
          </a:p>
        </p:txBody>
      </p:sp>
      <p:sp>
        <p:nvSpPr>
          <p:cNvPr id="11" name="Google Shape;11;p2"/>
          <p:cNvSpPr/>
          <p:nvPr/>
        </p:nvSpPr>
        <p:spPr>
          <a:xfrm>
            <a:off x="7337531" y="4630074"/>
            <a:ext cx="96300" cy="96000"/>
          </a:xfrm>
          <a:prstGeom prst="ellipse">
            <a:avLst/>
          </a:prstGeom>
          <a:solidFill>
            <a:schemeClr val="accent1"/>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p:nvPr/>
        </p:nvSpPr>
        <p:spPr>
          <a:xfrm>
            <a:off x="7790243" y="4182401"/>
            <a:ext cx="96300" cy="96000"/>
          </a:xfrm>
          <a:prstGeom prst="ellipse">
            <a:avLst/>
          </a:prstGeom>
          <a:solidFill>
            <a:schemeClr val="accent1"/>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a:off x="8893253" y="3333348"/>
            <a:ext cx="57600" cy="57600"/>
          </a:xfrm>
          <a:prstGeom prst="ellipse">
            <a:avLst/>
          </a:prstGeom>
          <a:solidFill>
            <a:schemeClr val="accent1"/>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2"/>
          <p:cNvSpPr/>
          <p:nvPr/>
        </p:nvSpPr>
        <p:spPr>
          <a:xfrm>
            <a:off x="8771302" y="4923775"/>
            <a:ext cx="96300" cy="96000"/>
          </a:xfrm>
          <a:prstGeom prst="ellipse">
            <a:avLst/>
          </a:prstGeom>
          <a:solidFill>
            <a:schemeClr val="accent1"/>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a:off x="2386266" y="508134"/>
            <a:ext cx="96300" cy="96000"/>
          </a:xfrm>
          <a:prstGeom prst="ellipse">
            <a:avLst/>
          </a:prstGeom>
          <a:solidFill>
            <a:schemeClr val="accent1"/>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a:off x="479460" y="2703980"/>
            <a:ext cx="96300" cy="96000"/>
          </a:xfrm>
          <a:prstGeom prst="ellipse">
            <a:avLst/>
          </a:prstGeom>
          <a:solidFill>
            <a:schemeClr val="accent1"/>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a:off x="261540" y="643097"/>
            <a:ext cx="96300" cy="96000"/>
          </a:xfrm>
          <a:prstGeom prst="ellipse">
            <a:avLst/>
          </a:prstGeom>
          <a:solidFill>
            <a:schemeClr val="accent1"/>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a:off x="507235" y="1080863"/>
            <a:ext cx="192600" cy="192300"/>
          </a:xfrm>
          <a:prstGeom prst="ellipse">
            <a:avLst/>
          </a:prstGeom>
          <a:no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a:off x="8314019" y="3625322"/>
            <a:ext cx="144300" cy="144000"/>
          </a:xfrm>
          <a:prstGeom prst="ellipse">
            <a:avLst/>
          </a:prstGeom>
          <a:no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a:off x="8882858" y="4186761"/>
            <a:ext cx="144300" cy="144000"/>
          </a:xfrm>
          <a:prstGeom prst="ellipse">
            <a:avLst/>
          </a:prstGeom>
          <a:no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p:cNvSpPr/>
          <p:nvPr/>
        </p:nvSpPr>
        <p:spPr>
          <a:xfrm>
            <a:off x="158313" y="1596559"/>
            <a:ext cx="57600" cy="57600"/>
          </a:xfrm>
          <a:prstGeom prst="ellipse">
            <a:avLst/>
          </a:prstGeom>
          <a:solidFill>
            <a:schemeClr val="accent1"/>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2"/>
          <p:cNvSpPr/>
          <p:nvPr/>
        </p:nvSpPr>
        <p:spPr>
          <a:xfrm>
            <a:off x="1396483" y="226428"/>
            <a:ext cx="192600" cy="192300"/>
          </a:xfrm>
          <a:prstGeom prst="ellipse">
            <a:avLst/>
          </a:prstGeom>
          <a:no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2"/>
          <p:cNvSpPr/>
          <p:nvPr/>
        </p:nvSpPr>
        <p:spPr>
          <a:xfrm>
            <a:off x="617492" y="2000594"/>
            <a:ext cx="57600" cy="57600"/>
          </a:xfrm>
          <a:prstGeom prst="ellipse">
            <a:avLst/>
          </a:prstGeom>
          <a:solidFill>
            <a:schemeClr val="accent1"/>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2"/>
          <p:cNvSpPr/>
          <p:nvPr/>
        </p:nvSpPr>
        <p:spPr>
          <a:xfrm>
            <a:off x="3425273" y="387880"/>
            <a:ext cx="57600" cy="57600"/>
          </a:xfrm>
          <a:prstGeom prst="ellipse">
            <a:avLst/>
          </a:prstGeom>
          <a:solidFill>
            <a:schemeClr val="accent1"/>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2"/>
          <p:cNvSpPr/>
          <p:nvPr/>
        </p:nvSpPr>
        <p:spPr>
          <a:xfrm>
            <a:off x="8014029" y="4567546"/>
            <a:ext cx="192600" cy="192300"/>
          </a:xfrm>
          <a:prstGeom prst="ellipse">
            <a:avLst/>
          </a:prstGeom>
          <a:no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ubtitle">
  <p:cSld name="TITLE_1">
    <p:bg>
      <p:bgPr>
        <a:blipFill>
          <a:blip r:embed="rId2">
            <a:alphaModFix/>
          </a:blip>
          <a:stretch>
            <a:fillRect/>
          </a:stretch>
        </a:blipFill>
        <a:effectLst/>
      </p:bgPr>
    </p:bg>
    <p:spTree>
      <p:nvGrpSpPr>
        <p:cNvPr id="1" name="Shape 26"/>
        <p:cNvGrpSpPr/>
        <p:nvPr/>
      </p:nvGrpSpPr>
      <p:grpSpPr>
        <a:xfrm>
          <a:off x="0" y="0"/>
          <a:ext cx="0" cy="0"/>
          <a:chOff x="0" y="0"/>
          <a:chExt cx="0" cy="0"/>
        </a:xfrm>
      </p:grpSpPr>
      <p:sp>
        <p:nvSpPr>
          <p:cNvPr id="27" name="Google Shape;27;p3"/>
          <p:cNvSpPr txBox="1">
            <a:spLocks noGrp="1"/>
          </p:cNvSpPr>
          <p:nvPr>
            <p:ph type="ctrTitle"/>
          </p:nvPr>
        </p:nvSpPr>
        <p:spPr>
          <a:xfrm>
            <a:off x="1546025" y="1754794"/>
            <a:ext cx="5832600" cy="1159800"/>
          </a:xfrm>
          <a:prstGeom prst="rect">
            <a:avLst/>
          </a:prstGeom>
        </p:spPr>
        <p:txBody>
          <a:bodyPr spcFirstLastPara="1" wrap="square" lIns="91425" tIns="91425" rIns="91425" bIns="91425" anchor="b" anchorCtr="0">
            <a:noAutofit/>
          </a:bodyPr>
          <a:lstStyle>
            <a:lvl1pPr lvl="0" rtl="0">
              <a:spcBef>
                <a:spcPts val="0"/>
              </a:spcBef>
              <a:spcAft>
                <a:spcPts val="0"/>
              </a:spcAft>
              <a:buSzPts val="4400"/>
              <a:buNone/>
              <a:defRPr sz="4400" b="1"/>
            </a:lvl1pPr>
            <a:lvl2pPr lvl="1" rtl="0">
              <a:spcBef>
                <a:spcPts val="0"/>
              </a:spcBef>
              <a:spcAft>
                <a:spcPts val="0"/>
              </a:spcAft>
              <a:buSzPts val="4400"/>
              <a:buNone/>
              <a:defRPr sz="4400" b="1"/>
            </a:lvl2pPr>
            <a:lvl3pPr lvl="2" rtl="0">
              <a:spcBef>
                <a:spcPts val="0"/>
              </a:spcBef>
              <a:spcAft>
                <a:spcPts val="0"/>
              </a:spcAft>
              <a:buSzPts val="4400"/>
              <a:buNone/>
              <a:defRPr sz="4400" b="1"/>
            </a:lvl3pPr>
            <a:lvl4pPr lvl="3" rtl="0">
              <a:spcBef>
                <a:spcPts val="0"/>
              </a:spcBef>
              <a:spcAft>
                <a:spcPts val="0"/>
              </a:spcAft>
              <a:buSzPts val="4400"/>
              <a:buNone/>
              <a:defRPr sz="4400" b="1"/>
            </a:lvl4pPr>
            <a:lvl5pPr lvl="4" rtl="0">
              <a:spcBef>
                <a:spcPts val="0"/>
              </a:spcBef>
              <a:spcAft>
                <a:spcPts val="0"/>
              </a:spcAft>
              <a:buSzPts val="4400"/>
              <a:buNone/>
              <a:defRPr sz="4400" b="1"/>
            </a:lvl5pPr>
            <a:lvl6pPr lvl="5" rtl="0">
              <a:spcBef>
                <a:spcPts val="0"/>
              </a:spcBef>
              <a:spcAft>
                <a:spcPts val="0"/>
              </a:spcAft>
              <a:buSzPts val="4400"/>
              <a:buNone/>
              <a:defRPr sz="4400" b="1"/>
            </a:lvl6pPr>
            <a:lvl7pPr lvl="6" rtl="0">
              <a:spcBef>
                <a:spcPts val="0"/>
              </a:spcBef>
              <a:spcAft>
                <a:spcPts val="0"/>
              </a:spcAft>
              <a:buSzPts val="4400"/>
              <a:buNone/>
              <a:defRPr sz="4400" b="1"/>
            </a:lvl7pPr>
            <a:lvl8pPr lvl="7" rtl="0">
              <a:spcBef>
                <a:spcPts val="0"/>
              </a:spcBef>
              <a:spcAft>
                <a:spcPts val="0"/>
              </a:spcAft>
              <a:buSzPts val="4400"/>
              <a:buNone/>
              <a:defRPr sz="4400" b="1"/>
            </a:lvl8pPr>
            <a:lvl9pPr lvl="8" rtl="0">
              <a:spcBef>
                <a:spcPts val="0"/>
              </a:spcBef>
              <a:spcAft>
                <a:spcPts val="0"/>
              </a:spcAft>
              <a:buSzPts val="4400"/>
              <a:buNone/>
              <a:defRPr sz="4400" b="1"/>
            </a:lvl9pPr>
          </a:lstStyle>
          <a:p>
            <a:endParaRPr/>
          </a:p>
        </p:txBody>
      </p:sp>
      <p:sp>
        <p:nvSpPr>
          <p:cNvPr id="28" name="Google Shape;28;p3"/>
          <p:cNvSpPr txBox="1">
            <a:spLocks noGrp="1"/>
          </p:cNvSpPr>
          <p:nvPr>
            <p:ph type="subTitle" idx="1"/>
          </p:nvPr>
        </p:nvSpPr>
        <p:spPr>
          <a:xfrm>
            <a:off x="1546025" y="3011511"/>
            <a:ext cx="5832600" cy="7848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3"/>
              </a:buClr>
              <a:buSzPts val="3000"/>
              <a:buNone/>
              <a:defRPr>
                <a:solidFill>
                  <a:schemeClr val="accent3"/>
                </a:solidFill>
              </a:defRPr>
            </a:lvl1pPr>
            <a:lvl2pPr lvl="1" rtl="0">
              <a:spcBef>
                <a:spcPts val="0"/>
              </a:spcBef>
              <a:spcAft>
                <a:spcPts val="0"/>
              </a:spcAft>
              <a:buClr>
                <a:schemeClr val="accent3"/>
              </a:buClr>
              <a:buSzPts val="3000"/>
              <a:buNone/>
              <a:defRPr sz="3000">
                <a:solidFill>
                  <a:schemeClr val="accent3"/>
                </a:solidFill>
              </a:defRPr>
            </a:lvl2pPr>
            <a:lvl3pPr lvl="2" rtl="0">
              <a:spcBef>
                <a:spcPts val="0"/>
              </a:spcBef>
              <a:spcAft>
                <a:spcPts val="0"/>
              </a:spcAft>
              <a:buClr>
                <a:schemeClr val="accent3"/>
              </a:buClr>
              <a:buSzPts val="3000"/>
              <a:buNone/>
              <a:defRPr sz="3000">
                <a:solidFill>
                  <a:schemeClr val="accent3"/>
                </a:solidFill>
              </a:defRPr>
            </a:lvl3pPr>
            <a:lvl4pPr lvl="3" rtl="0">
              <a:spcBef>
                <a:spcPts val="0"/>
              </a:spcBef>
              <a:spcAft>
                <a:spcPts val="0"/>
              </a:spcAft>
              <a:buClr>
                <a:schemeClr val="accent3"/>
              </a:buClr>
              <a:buSzPts val="3000"/>
              <a:buNone/>
              <a:defRPr sz="3000">
                <a:solidFill>
                  <a:schemeClr val="accent3"/>
                </a:solidFill>
              </a:defRPr>
            </a:lvl4pPr>
            <a:lvl5pPr lvl="4" rtl="0">
              <a:spcBef>
                <a:spcPts val="0"/>
              </a:spcBef>
              <a:spcAft>
                <a:spcPts val="0"/>
              </a:spcAft>
              <a:buClr>
                <a:schemeClr val="accent3"/>
              </a:buClr>
              <a:buSzPts val="3000"/>
              <a:buNone/>
              <a:defRPr sz="3000">
                <a:solidFill>
                  <a:schemeClr val="accent3"/>
                </a:solidFill>
              </a:defRPr>
            </a:lvl5pPr>
            <a:lvl6pPr lvl="5" rtl="0">
              <a:spcBef>
                <a:spcPts val="0"/>
              </a:spcBef>
              <a:spcAft>
                <a:spcPts val="0"/>
              </a:spcAft>
              <a:buClr>
                <a:schemeClr val="accent3"/>
              </a:buClr>
              <a:buSzPts val="3000"/>
              <a:buNone/>
              <a:defRPr sz="3000">
                <a:solidFill>
                  <a:schemeClr val="accent3"/>
                </a:solidFill>
              </a:defRPr>
            </a:lvl6pPr>
            <a:lvl7pPr lvl="6" rtl="0">
              <a:spcBef>
                <a:spcPts val="0"/>
              </a:spcBef>
              <a:spcAft>
                <a:spcPts val="0"/>
              </a:spcAft>
              <a:buClr>
                <a:schemeClr val="accent3"/>
              </a:buClr>
              <a:buSzPts val="3000"/>
              <a:buNone/>
              <a:defRPr sz="3000">
                <a:solidFill>
                  <a:schemeClr val="accent3"/>
                </a:solidFill>
              </a:defRPr>
            </a:lvl7pPr>
            <a:lvl8pPr lvl="7" rtl="0">
              <a:spcBef>
                <a:spcPts val="0"/>
              </a:spcBef>
              <a:spcAft>
                <a:spcPts val="0"/>
              </a:spcAft>
              <a:buClr>
                <a:schemeClr val="accent3"/>
              </a:buClr>
              <a:buSzPts val="3000"/>
              <a:buNone/>
              <a:defRPr sz="3000">
                <a:solidFill>
                  <a:schemeClr val="accent3"/>
                </a:solidFill>
              </a:defRPr>
            </a:lvl8pPr>
            <a:lvl9pPr lvl="8" rtl="0">
              <a:spcBef>
                <a:spcPts val="0"/>
              </a:spcBef>
              <a:spcAft>
                <a:spcPts val="0"/>
              </a:spcAft>
              <a:buClr>
                <a:schemeClr val="accent3"/>
              </a:buClr>
              <a:buSzPts val="3000"/>
              <a:buNone/>
              <a:defRPr sz="3000">
                <a:solidFill>
                  <a:schemeClr val="accent3"/>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Quote">
  <p:cSld name="TITLE_1_1">
    <p:spTree>
      <p:nvGrpSpPr>
        <p:cNvPr id="1" name="Shape 29"/>
        <p:cNvGrpSpPr/>
        <p:nvPr/>
      </p:nvGrpSpPr>
      <p:grpSpPr>
        <a:xfrm>
          <a:off x="0" y="0"/>
          <a:ext cx="0" cy="0"/>
          <a:chOff x="0" y="0"/>
          <a:chExt cx="0" cy="0"/>
        </a:xfrm>
      </p:grpSpPr>
      <p:pic>
        <p:nvPicPr>
          <p:cNvPr id="30" name="Google Shape;30;p4"/>
          <p:cNvPicPr preferRelativeResize="0"/>
          <p:nvPr/>
        </p:nvPicPr>
        <p:blipFill rotWithShape="1">
          <a:blip r:embed="rId2">
            <a:alphaModFix/>
          </a:blip>
          <a:srcRect l="19" r="19"/>
          <a:stretch/>
        </p:blipFill>
        <p:spPr>
          <a:xfrm rot="10800000" flipH="1">
            <a:off x="5952" y="0"/>
            <a:ext cx="9140602" cy="5143500"/>
          </a:xfrm>
          <a:prstGeom prst="rect">
            <a:avLst/>
          </a:prstGeom>
          <a:noFill/>
          <a:ln>
            <a:noFill/>
          </a:ln>
        </p:spPr>
      </p:pic>
      <p:sp>
        <p:nvSpPr>
          <p:cNvPr id="31" name="Google Shape;31;p4"/>
          <p:cNvSpPr txBox="1">
            <a:spLocks noGrp="1"/>
          </p:cNvSpPr>
          <p:nvPr>
            <p:ph type="body" idx="1"/>
          </p:nvPr>
        </p:nvSpPr>
        <p:spPr>
          <a:xfrm>
            <a:off x="1215300" y="1723650"/>
            <a:ext cx="6713400" cy="819900"/>
          </a:xfrm>
          <a:prstGeom prst="rect">
            <a:avLst/>
          </a:prstGeom>
        </p:spPr>
        <p:txBody>
          <a:bodyPr spcFirstLastPara="1" wrap="square" lIns="91425" tIns="91425" rIns="91425" bIns="91425" anchor="t" anchorCtr="0">
            <a:noAutofit/>
          </a:bodyPr>
          <a:lstStyle>
            <a:lvl1pPr marL="457200" lvl="0" indent="-457200" algn="ctr" rtl="0">
              <a:spcBef>
                <a:spcPts val="600"/>
              </a:spcBef>
              <a:spcAft>
                <a:spcPts val="0"/>
              </a:spcAft>
              <a:buClr>
                <a:schemeClr val="dk1"/>
              </a:buClr>
              <a:buSzPts val="3600"/>
              <a:buChar char="◎"/>
              <a:defRPr sz="3600" i="1"/>
            </a:lvl1pPr>
            <a:lvl2pPr marL="914400" lvl="1" indent="-457200" algn="ctr" rtl="0">
              <a:spcBef>
                <a:spcPts val="0"/>
              </a:spcBef>
              <a:spcAft>
                <a:spcPts val="0"/>
              </a:spcAft>
              <a:buClr>
                <a:schemeClr val="dk1"/>
              </a:buClr>
              <a:buSzPts val="3600"/>
              <a:buChar char="○"/>
              <a:defRPr sz="3600" i="1"/>
            </a:lvl2pPr>
            <a:lvl3pPr marL="1371600" lvl="2" indent="-457200" algn="ctr" rtl="0">
              <a:spcBef>
                <a:spcPts val="0"/>
              </a:spcBef>
              <a:spcAft>
                <a:spcPts val="0"/>
              </a:spcAft>
              <a:buClr>
                <a:schemeClr val="dk1"/>
              </a:buClr>
              <a:buSzPts val="3600"/>
              <a:buChar char="◉"/>
              <a:defRPr sz="3600" i="1"/>
            </a:lvl3pPr>
            <a:lvl4pPr marL="1828800" lvl="3" indent="-457200" algn="ctr" rtl="0">
              <a:spcBef>
                <a:spcPts val="0"/>
              </a:spcBef>
              <a:spcAft>
                <a:spcPts val="0"/>
              </a:spcAft>
              <a:buSzPts val="3600"/>
              <a:buChar char="●"/>
              <a:defRPr sz="3600" i="1"/>
            </a:lvl4pPr>
            <a:lvl5pPr marL="2286000" lvl="4" indent="-457200" algn="ctr" rtl="0">
              <a:spcBef>
                <a:spcPts val="0"/>
              </a:spcBef>
              <a:spcAft>
                <a:spcPts val="0"/>
              </a:spcAft>
              <a:buSzPts val="3600"/>
              <a:buChar char="○"/>
              <a:defRPr sz="3600" i="1"/>
            </a:lvl5pPr>
            <a:lvl6pPr marL="2743200" lvl="5" indent="-457200" algn="ctr" rtl="0">
              <a:spcBef>
                <a:spcPts val="0"/>
              </a:spcBef>
              <a:spcAft>
                <a:spcPts val="0"/>
              </a:spcAft>
              <a:buSzPts val="3600"/>
              <a:buChar char="■"/>
              <a:defRPr sz="3600" i="1"/>
            </a:lvl6pPr>
            <a:lvl7pPr marL="3200400" lvl="6" indent="-457200" algn="ctr" rtl="0">
              <a:spcBef>
                <a:spcPts val="0"/>
              </a:spcBef>
              <a:spcAft>
                <a:spcPts val="0"/>
              </a:spcAft>
              <a:buSzPts val="3600"/>
              <a:buChar char="●"/>
              <a:defRPr sz="3600" i="1"/>
            </a:lvl7pPr>
            <a:lvl8pPr marL="3657600" lvl="7" indent="-457200" algn="ctr" rtl="0">
              <a:spcBef>
                <a:spcPts val="0"/>
              </a:spcBef>
              <a:spcAft>
                <a:spcPts val="0"/>
              </a:spcAft>
              <a:buSzPts val="3600"/>
              <a:buChar char="○"/>
              <a:defRPr sz="3600" i="1"/>
            </a:lvl8pPr>
            <a:lvl9pPr marL="4114800" lvl="8" indent="-457200" algn="ctr">
              <a:spcBef>
                <a:spcPts val="0"/>
              </a:spcBef>
              <a:spcAft>
                <a:spcPts val="0"/>
              </a:spcAft>
              <a:buSzPts val="3600"/>
              <a:buChar char="■"/>
              <a:defRPr sz="3600" i="1"/>
            </a:lvl9pPr>
          </a:lstStyle>
          <a:p>
            <a:endParaRPr/>
          </a:p>
        </p:txBody>
      </p:sp>
      <p:grpSp>
        <p:nvGrpSpPr>
          <p:cNvPr id="32" name="Google Shape;32;p4"/>
          <p:cNvGrpSpPr/>
          <p:nvPr/>
        </p:nvGrpSpPr>
        <p:grpSpPr>
          <a:xfrm>
            <a:off x="3839646" y="782918"/>
            <a:ext cx="1464573" cy="842707"/>
            <a:chOff x="3593400" y="1729675"/>
            <a:chExt cx="1957200" cy="1123610"/>
          </a:xfrm>
        </p:grpSpPr>
        <p:sp>
          <p:nvSpPr>
            <p:cNvPr id="33" name="Google Shape;33;p4"/>
            <p:cNvSpPr txBox="1"/>
            <p:nvPr/>
          </p:nvSpPr>
          <p:spPr>
            <a:xfrm>
              <a:off x="3593400" y="1729675"/>
              <a:ext cx="1957200" cy="87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6000" b="1">
                  <a:solidFill>
                    <a:schemeClr val="accent1"/>
                  </a:solidFill>
                  <a:latin typeface="Source Sans Pro"/>
                  <a:ea typeface="Source Sans Pro"/>
                  <a:cs typeface="Source Sans Pro"/>
                  <a:sym typeface="Source Sans Pro"/>
                </a:rPr>
                <a:t>“</a:t>
              </a:r>
              <a:endParaRPr sz="6000" b="1">
                <a:solidFill>
                  <a:schemeClr val="accent1"/>
                </a:solidFill>
                <a:latin typeface="Source Sans Pro"/>
                <a:ea typeface="Source Sans Pro"/>
                <a:cs typeface="Source Sans Pro"/>
                <a:sym typeface="Source Sans Pro"/>
              </a:endParaRPr>
            </a:p>
          </p:txBody>
        </p:sp>
        <p:sp>
          <p:nvSpPr>
            <p:cNvPr id="34" name="Google Shape;34;p4"/>
            <p:cNvSpPr/>
            <p:nvPr/>
          </p:nvSpPr>
          <p:spPr>
            <a:xfrm>
              <a:off x="4025400" y="1760085"/>
              <a:ext cx="1093200" cy="1093200"/>
            </a:xfrm>
            <a:prstGeom prst="ellipse">
              <a:avLst/>
            </a:prstGeom>
            <a:noFill/>
            <a:ln w="9525" cap="flat" cmpd="sng">
              <a:solidFill>
                <a:srgbClr val="CFD8DC"/>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4"/>
            <p:cNvSpPr/>
            <p:nvPr/>
          </p:nvSpPr>
          <p:spPr>
            <a:xfrm>
              <a:off x="4190700" y="1925385"/>
              <a:ext cx="762600" cy="762600"/>
            </a:xfrm>
            <a:prstGeom prst="ellipse">
              <a:avLst/>
            </a:prstGeom>
            <a:noFill/>
            <a:ln w="19050" cap="flat" cmpd="sng">
              <a:solidFill>
                <a:srgbClr val="CFD8D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cxnSp>
        <p:nvCxnSpPr>
          <p:cNvPr id="36" name="Google Shape;36;p4"/>
          <p:cNvCxnSpPr>
            <a:endCxn id="34" idx="1"/>
          </p:cNvCxnSpPr>
          <p:nvPr/>
        </p:nvCxnSpPr>
        <p:spPr>
          <a:xfrm>
            <a:off x="3750511" y="390297"/>
            <a:ext cx="532200" cy="535500"/>
          </a:xfrm>
          <a:prstGeom prst="straightConnector1">
            <a:avLst/>
          </a:prstGeom>
          <a:noFill/>
          <a:ln w="9525" cap="flat" cmpd="sng">
            <a:solidFill>
              <a:srgbClr val="CFD8DC"/>
            </a:solidFill>
            <a:prstDash val="solid"/>
            <a:round/>
            <a:headEnd type="none" w="med" len="med"/>
            <a:tailEnd type="none" w="med" len="med"/>
          </a:ln>
        </p:spPr>
      </p:cxnSp>
      <p:cxnSp>
        <p:nvCxnSpPr>
          <p:cNvPr id="37" name="Google Shape;37;p4"/>
          <p:cNvCxnSpPr/>
          <p:nvPr/>
        </p:nvCxnSpPr>
        <p:spPr>
          <a:xfrm rot="10800000">
            <a:off x="4362902" y="436125"/>
            <a:ext cx="209100" cy="369600"/>
          </a:xfrm>
          <a:prstGeom prst="straightConnector1">
            <a:avLst/>
          </a:prstGeom>
          <a:noFill/>
          <a:ln w="9525" cap="flat" cmpd="sng">
            <a:solidFill>
              <a:srgbClr val="CFD8DC"/>
            </a:solidFill>
            <a:prstDash val="solid"/>
            <a:round/>
            <a:headEnd type="none" w="med" len="med"/>
            <a:tailEnd type="none" w="med" len="med"/>
          </a:ln>
        </p:spPr>
      </p:cxnSp>
      <p:cxnSp>
        <p:nvCxnSpPr>
          <p:cNvPr id="38" name="Google Shape;38;p4"/>
          <p:cNvCxnSpPr/>
          <p:nvPr/>
        </p:nvCxnSpPr>
        <p:spPr>
          <a:xfrm rot="10800000" flipH="1">
            <a:off x="4704510" y="351930"/>
            <a:ext cx="347100" cy="474600"/>
          </a:xfrm>
          <a:prstGeom prst="straightConnector1">
            <a:avLst/>
          </a:prstGeom>
          <a:noFill/>
          <a:ln w="9525" cap="flat" cmpd="sng">
            <a:solidFill>
              <a:srgbClr val="CFD8DC"/>
            </a:solidFill>
            <a:prstDash val="solid"/>
            <a:round/>
            <a:headEnd type="none" w="med" len="med"/>
            <a:tailEnd type="none" w="med" len="med"/>
          </a:ln>
        </p:spPr>
      </p:cxnSp>
      <p:sp>
        <p:nvSpPr>
          <p:cNvPr id="39" name="Google Shape;39;p4"/>
          <p:cNvSpPr txBox="1">
            <a:spLocks noGrp="1"/>
          </p:cNvSpPr>
          <p:nvPr>
            <p:ph type="sldNum" idx="12"/>
          </p:nvPr>
        </p:nvSpPr>
        <p:spPr>
          <a:xfrm>
            <a:off x="-87" y="4749844"/>
            <a:ext cx="9144000" cy="393600"/>
          </a:xfrm>
          <a:prstGeom prst="rect">
            <a:avLst/>
          </a:prstGeom>
        </p:spPr>
        <p:txBody>
          <a:bodyPr spcFirstLastPara="1" wrap="square" lIns="91425" tIns="91425" rIns="91425" bIns="91425" anchor="t" anchorCtr="0">
            <a:noAutofit/>
          </a:bodyPr>
          <a:lstStyle>
            <a:lvl1pPr lvl="0" algn="ctr">
              <a:buNone/>
              <a:defRPr/>
            </a:lvl1pPr>
            <a:lvl2pPr lvl="1" algn="ctr">
              <a:buNone/>
              <a:defRPr/>
            </a:lvl2pPr>
            <a:lvl3pPr lvl="2" algn="ctr">
              <a:buNone/>
              <a:defRPr/>
            </a:lvl3pPr>
            <a:lvl4pPr lvl="3" algn="ctr">
              <a:buNone/>
              <a:defRPr/>
            </a:lvl4pPr>
            <a:lvl5pPr lvl="4" algn="ctr">
              <a:buNone/>
              <a:defRPr/>
            </a:lvl5pPr>
            <a:lvl6pPr lvl="5" algn="ctr">
              <a:buNone/>
              <a:defRPr/>
            </a:lvl6pPr>
            <a:lvl7pPr lvl="6" algn="ctr">
              <a:buNone/>
              <a:defRPr/>
            </a:lvl7pPr>
            <a:lvl8pPr lvl="7" algn="ctr">
              <a:buNone/>
              <a:defRPr/>
            </a:lvl8pPr>
            <a:lvl9pPr lvl="8" algn="ctr">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1 column" type="tx">
  <p:cSld name="TITLE_AND_BODY">
    <p:spTree>
      <p:nvGrpSpPr>
        <p:cNvPr id="1" name="Shape 40"/>
        <p:cNvGrpSpPr/>
        <p:nvPr/>
      </p:nvGrpSpPr>
      <p:grpSpPr>
        <a:xfrm>
          <a:off x="0" y="0"/>
          <a:ext cx="0" cy="0"/>
          <a:chOff x="0" y="0"/>
          <a:chExt cx="0" cy="0"/>
        </a:xfrm>
      </p:grpSpPr>
      <p:sp>
        <p:nvSpPr>
          <p:cNvPr id="41" name="Google Shape;41;p5"/>
          <p:cNvSpPr txBox="1">
            <a:spLocks noGrp="1"/>
          </p:cNvSpPr>
          <p:nvPr>
            <p:ph type="title"/>
          </p:nvPr>
        </p:nvSpPr>
        <p:spPr>
          <a:xfrm>
            <a:off x="786150" y="308120"/>
            <a:ext cx="7571700" cy="702600"/>
          </a:xfrm>
          <a:prstGeom prst="rect">
            <a:avLst/>
          </a:prstGeom>
        </p:spPr>
        <p:txBody>
          <a:bodyPr spcFirstLastPara="1" wrap="square" lIns="91425" tIns="91425" rIns="91425" bIns="91425" anchor="b" anchorCtr="0">
            <a:noAutofit/>
          </a:bodyPr>
          <a:lstStyle>
            <a:lvl1pPr lvl="0">
              <a:spcBef>
                <a:spcPts val="0"/>
              </a:spcBef>
              <a:spcAft>
                <a:spcPts val="0"/>
              </a:spcAft>
              <a:buSzPts val="2000"/>
              <a:buNone/>
              <a:defRPr/>
            </a:lvl1pPr>
            <a:lvl2pPr lvl="1">
              <a:spcBef>
                <a:spcPts val="0"/>
              </a:spcBef>
              <a:spcAft>
                <a:spcPts val="0"/>
              </a:spcAft>
              <a:buSzPts val="2000"/>
              <a:buNone/>
              <a:defRPr/>
            </a:lvl2pPr>
            <a:lvl3pPr lvl="2">
              <a:spcBef>
                <a:spcPts val="0"/>
              </a:spcBef>
              <a:spcAft>
                <a:spcPts val="0"/>
              </a:spcAft>
              <a:buSzPts val="2000"/>
              <a:buNone/>
              <a:defRPr/>
            </a:lvl3pPr>
            <a:lvl4pPr lvl="3">
              <a:spcBef>
                <a:spcPts val="0"/>
              </a:spcBef>
              <a:spcAft>
                <a:spcPts val="0"/>
              </a:spcAft>
              <a:buSzPts val="2000"/>
              <a:buNone/>
              <a:defRPr/>
            </a:lvl4pPr>
            <a:lvl5pPr lvl="4">
              <a:spcBef>
                <a:spcPts val="0"/>
              </a:spcBef>
              <a:spcAft>
                <a:spcPts val="0"/>
              </a:spcAft>
              <a:buSzPts val="2000"/>
              <a:buNone/>
              <a:defRPr/>
            </a:lvl5pPr>
            <a:lvl6pPr lvl="5">
              <a:spcBef>
                <a:spcPts val="0"/>
              </a:spcBef>
              <a:spcAft>
                <a:spcPts val="0"/>
              </a:spcAft>
              <a:buSzPts val="2000"/>
              <a:buNone/>
              <a:defRPr/>
            </a:lvl6pPr>
            <a:lvl7pPr lvl="6">
              <a:spcBef>
                <a:spcPts val="0"/>
              </a:spcBef>
              <a:spcAft>
                <a:spcPts val="0"/>
              </a:spcAft>
              <a:buSzPts val="2000"/>
              <a:buNone/>
              <a:defRPr/>
            </a:lvl7pPr>
            <a:lvl8pPr lvl="7">
              <a:spcBef>
                <a:spcPts val="0"/>
              </a:spcBef>
              <a:spcAft>
                <a:spcPts val="0"/>
              </a:spcAft>
              <a:buSzPts val="2000"/>
              <a:buNone/>
              <a:defRPr/>
            </a:lvl8pPr>
            <a:lvl9pPr lvl="8">
              <a:spcBef>
                <a:spcPts val="0"/>
              </a:spcBef>
              <a:spcAft>
                <a:spcPts val="0"/>
              </a:spcAft>
              <a:buSzPts val="2000"/>
              <a:buNone/>
              <a:defRPr/>
            </a:lvl9pPr>
          </a:lstStyle>
          <a:p>
            <a:endParaRPr/>
          </a:p>
        </p:txBody>
      </p:sp>
      <p:sp>
        <p:nvSpPr>
          <p:cNvPr id="42" name="Google Shape;42;p5"/>
          <p:cNvSpPr txBox="1">
            <a:spLocks noGrp="1"/>
          </p:cNvSpPr>
          <p:nvPr>
            <p:ph type="body" idx="1"/>
          </p:nvPr>
        </p:nvSpPr>
        <p:spPr>
          <a:xfrm>
            <a:off x="786150" y="1261700"/>
            <a:ext cx="7571700" cy="3573600"/>
          </a:xfrm>
          <a:prstGeom prst="rect">
            <a:avLst/>
          </a:prstGeom>
        </p:spPr>
        <p:txBody>
          <a:bodyPr spcFirstLastPara="1" wrap="square" lIns="91425" tIns="91425" rIns="91425" bIns="91425" anchor="t" anchorCtr="0">
            <a:noAutofit/>
          </a:bodyPr>
          <a:lstStyle>
            <a:lvl1pPr marL="457200" lvl="0" indent="-381000">
              <a:spcBef>
                <a:spcPts val="600"/>
              </a:spcBef>
              <a:spcAft>
                <a:spcPts val="0"/>
              </a:spcAft>
              <a:buSzPts val="2400"/>
              <a:buChar char="◎"/>
              <a:defRPr sz="2400"/>
            </a:lvl1pPr>
            <a:lvl2pPr marL="914400" lvl="1" indent="-381000">
              <a:spcBef>
                <a:spcPts val="0"/>
              </a:spcBef>
              <a:spcAft>
                <a:spcPts val="0"/>
              </a:spcAft>
              <a:buSzPts val="2400"/>
              <a:buChar char="○"/>
              <a:defRPr/>
            </a:lvl2pPr>
            <a:lvl3pPr marL="1371600" lvl="2" indent="-381000">
              <a:spcBef>
                <a:spcPts val="0"/>
              </a:spcBef>
              <a:spcAft>
                <a:spcPts val="0"/>
              </a:spcAft>
              <a:buSzPts val="2400"/>
              <a:buChar char="◉"/>
              <a:defRPr/>
            </a:lvl3pPr>
            <a:lvl4pPr marL="1828800" lvl="3" indent="-381000">
              <a:spcBef>
                <a:spcPts val="0"/>
              </a:spcBef>
              <a:spcAft>
                <a:spcPts val="0"/>
              </a:spcAft>
              <a:buSzPts val="2400"/>
              <a:buChar char="●"/>
              <a:defRPr sz="2400"/>
            </a:lvl4pPr>
            <a:lvl5pPr marL="2286000" lvl="4" indent="-381000">
              <a:spcBef>
                <a:spcPts val="0"/>
              </a:spcBef>
              <a:spcAft>
                <a:spcPts val="0"/>
              </a:spcAft>
              <a:buSzPts val="2400"/>
              <a:buChar char="○"/>
              <a:defRPr sz="2400"/>
            </a:lvl5pPr>
            <a:lvl6pPr marL="2743200" lvl="5" indent="-381000">
              <a:spcBef>
                <a:spcPts val="0"/>
              </a:spcBef>
              <a:spcAft>
                <a:spcPts val="0"/>
              </a:spcAft>
              <a:buSzPts val="2400"/>
              <a:buChar char="■"/>
              <a:defRPr sz="2400"/>
            </a:lvl6pPr>
            <a:lvl7pPr marL="3200400" lvl="6" indent="-381000">
              <a:spcBef>
                <a:spcPts val="0"/>
              </a:spcBef>
              <a:spcAft>
                <a:spcPts val="0"/>
              </a:spcAft>
              <a:buSzPts val="2400"/>
              <a:buChar char="●"/>
              <a:defRPr sz="2400"/>
            </a:lvl7pPr>
            <a:lvl8pPr marL="3657600" lvl="7" indent="-381000">
              <a:spcBef>
                <a:spcPts val="0"/>
              </a:spcBef>
              <a:spcAft>
                <a:spcPts val="0"/>
              </a:spcAft>
              <a:buSzPts val="2400"/>
              <a:buChar char="○"/>
              <a:defRPr sz="2400"/>
            </a:lvl8pPr>
            <a:lvl9pPr marL="4114800" lvl="8" indent="-381000">
              <a:spcBef>
                <a:spcPts val="0"/>
              </a:spcBef>
              <a:spcAft>
                <a:spcPts val="0"/>
              </a:spcAft>
              <a:buSzPts val="2400"/>
              <a:buChar char="■"/>
              <a:defRPr sz="2400"/>
            </a:lvl9pPr>
          </a:lstStyle>
          <a:p>
            <a:endParaRPr/>
          </a:p>
        </p:txBody>
      </p:sp>
      <p:sp>
        <p:nvSpPr>
          <p:cNvPr id="43" name="Google Shape;43;p5"/>
          <p:cNvSpPr txBox="1">
            <a:spLocks noGrp="1"/>
          </p:cNvSpPr>
          <p:nvPr>
            <p:ph type="sldNum" idx="12"/>
          </p:nvPr>
        </p:nvSpPr>
        <p:spPr>
          <a:xfrm>
            <a:off x="8404384" y="47498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 2 columns" type="twoColTx">
  <p:cSld name="TITLE_AND_TWO_COLUMNS">
    <p:spTree>
      <p:nvGrpSpPr>
        <p:cNvPr id="1" name="Shape 44"/>
        <p:cNvGrpSpPr/>
        <p:nvPr/>
      </p:nvGrpSpPr>
      <p:grpSpPr>
        <a:xfrm>
          <a:off x="0" y="0"/>
          <a:ext cx="0" cy="0"/>
          <a:chOff x="0" y="0"/>
          <a:chExt cx="0" cy="0"/>
        </a:xfrm>
      </p:grpSpPr>
      <p:sp>
        <p:nvSpPr>
          <p:cNvPr id="45" name="Google Shape;45;p6"/>
          <p:cNvSpPr txBox="1">
            <a:spLocks noGrp="1"/>
          </p:cNvSpPr>
          <p:nvPr>
            <p:ph type="title"/>
          </p:nvPr>
        </p:nvSpPr>
        <p:spPr>
          <a:xfrm>
            <a:off x="786150" y="308120"/>
            <a:ext cx="7571700" cy="702600"/>
          </a:xfrm>
          <a:prstGeom prst="rect">
            <a:avLst/>
          </a:prstGeom>
        </p:spPr>
        <p:txBody>
          <a:bodyPr spcFirstLastPara="1" wrap="square" lIns="91425" tIns="91425" rIns="91425" bIns="91425" anchor="b" anchorCtr="0">
            <a:noAutofit/>
          </a:bodyPr>
          <a:lstStyle>
            <a:lvl1pPr lvl="0">
              <a:spcBef>
                <a:spcPts val="0"/>
              </a:spcBef>
              <a:spcAft>
                <a:spcPts val="0"/>
              </a:spcAft>
              <a:buSzPts val="2000"/>
              <a:buNone/>
              <a:defRPr/>
            </a:lvl1pPr>
            <a:lvl2pPr lvl="1">
              <a:spcBef>
                <a:spcPts val="0"/>
              </a:spcBef>
              <a:spcAft>
                <a:spcPts val="0"/>
              </a:spcAft>
              <a:buSzPts val="2000"/>
              <a:buNone/>
              <a:defRPr/>
            </a:lvl2pPr>
            <a:lvl3pPr lvl="2">
              <a:spcBef>
                <a:spcPts val="0"/>
              </a:spcBef>
              <a:spcAft>
                <a:spcPts val="0"/>
              </a:spcAft>
              <a:buSzPts val="2000"/>
              <a:buNone/>
              <a:defRPr/>
            </a:lvl3pPr>
            <a:lvl4pPr lvl="3">
              <a:spcBef>
                <a:spcPts val="0"/>
              </a:spcBef>
              <a:spcAft>
                <a:spcPts val="0"/>
              </a:spcAft>
              <a:buSzPts val="2000"/>
              <a:buNone/>
              <a:defRPr/>
            </a:lvl4pPr>
            <a:lvl5pPr lvl="4">
              <a:spcBef>
                <a:spcPts val="0"/>
              </a:spcBef>
              <a:spcAft>
                <a:spcPts val="0"/>
              </a:spcAft>
              <a:buSzPts val="2000"/>
              <a:buNone/>
              <a:defRPr/>
            </a:lvl5pPr>
            <a:lvl6pPr lvl="5">
              <a:spcBef>
                <a:spcPts val="0"/>
              </a:spcBef>
              <a:spcAft>
                <a:spcPts val="0"/>
              </a:spcAft>
              <a:buSzPts val="2000"/>
              <a:buNone/>
              <a:defRPr/>
            </a:lvl6pPr>
            <a:lvl7pPr lvl="6">
              <a:spcBef>
                <a:spcPts val="0"/>
              </a:spcBef>
              <a:spcAft>
                <a:spcPts val="0"/>
              </a:spcAft>
              <a:buSzPts val="2000"/>
              <a:buNone/>
              <a:defRPr/>
            </a:lvl7pPr>
            <a:lvl8pPr lvl="7">
              <a:spcBef>
                <a:spcPts val="0"/>
              </a:spcBef>
              <a:spcAft>
                <a:spcPts val="0"/>
              </a:spcAft>
              <a:buSzPts val="2000"/>
              <a:buNone/>
              <a:defRPr/>
            </a:lvl8pPr>
            <a:lvl9pPr lvl="8">
              <a:spcBef>
                <a:spcPts val="0"/>
              </a:spcBef>
              <a:spcAft>
                <a:spcPts val="0"/>
              </a:spcAft>
              <a:buSzPts val="2000"/>
              <a:buNone/>
              <a:defRPr/>
            </a:lvl9pPr>
          </a:lstStyle>
          <a:p>
            <a:endParaRPr/>
          </a:p>
        </p:txBody>
      </p:sp>
      <p:sp>
        <p:nvSpPr>
          <p:cNvPr id="46" name="Google Shape;46;p6"/>
          <p:cNvSpPr txBox="1">
            <a:spLocks noGrp="1"/>
          </p:cNvSpPr>
          <p:nvPr>
            <p:ph type="body" idx="1"/>
          </p:nvPr>
        </p:nvSpPr>
        <p:spPr>
          <a:xfrm>
            <a:off x="786137" y="1200150"/>
            <a:ext cx="3675300" cy="3725700"/>
          </a:xfrm>
          <a:prstGeom prst="rect">
            <a:avLst/>
          </a:prstGeom>
        </p:spPr>
        <p:txBody>
          <a:bodyPr spcFirstLastPara="1" wrap="square" lIns="91425" tIns="91425" rIns="91425" bIns="91425" anchor="t" anchorCtr="0">
            <a:noAutofit/>
          </a:bodyPr>
          <a:lstStyle>
            <a:lvl1pPr marL="457200" lvl="0" indent="-355600">
              <a:spcBef>
                <a:spcPts val="600"/>
              </a:spcBef>
              <a:spcAft>
                <a:spcPts val="0"/>
              </a:spcAft>
              <a:buSzPts val="2000"/>
              <a:buChar char="◎"/>
              <a:defRPr sz="2000"/>
            </a:lvl1pPr>
            <a:lvl2pPr marL="914400" lvl="1" indent="-355600">
              <a:spcBef>
                <a:spcPts val="0"/>
              </a:spcBef>
              <a:spcAft>
                <a:spcPts val="0"/>
              </a:spcAft>
              <a:buSzPts val="2000"/>
              <a:buChar char="○"/>
              <a:defRPr sz="2000"/>
            </a:lvl2pPr>
            <a:lvl3pPr marL="1371600" lvl="2" indent="-355600">
              <a:spcBef>
                <a:spcPts val="0"/>
              </a:spcBef>
              <a:spcAft>
                <a:spcPts val="0"/>
              </a:spcAft>
              <a:buSzPts val="2000"/>
              <a:buChar char="◉"/>
              <a:defRPr sz="2000"/>
            </a:lvl3pPr>
            <a:lvl4pPr marL="1828800" lvl="3" indent="-355600">
              <a:spcBef>
                <a:spcPts val="0"/>
              </a:spcBef>
              <a:spcAft>
                <a:spcPts val="0"/>
              </a:spcAft>
              <a:buSzPts val="2000"/>
              <a:buChar char="●"/>
              <a:defRPr sz="2000"/>
            </a:lvl4pPr>
            <a:lvl5pPr marL="2286000" lvl="4" indent="-355600">
              <a:spcBef>
                <a:spcPts val="0"/>
              </a:spcBef>
              <a:spcAft>
                <a:spcPts val="0"/>
              </a:spcAft>
              <a:buSzPts val="2000"/>
              <a:buChar char="○"/>
              <a:defRPr sz="2000"/>
            </a:lvl5pPr>
            <a:lvl6pPr marL="2743200" lvl="5" indent="-355600">
              <a:spcBef>
                <a:spcPts val="0"/>
              </a:spcBef>
              <a:spcAft>
                <a:spcPts val="0"/>
              </a:spcAft>
              <a:buSzPts val="2000"/>
              <a:buChar char="■"/>
              <a:defRPr sz="2000"/>
            </a:lvl6pPr>
            <a:lvl7pPr marL="3200400" lvl="6" indent="-355600">
              <a:spcBef>
                <a:spcPts val="0"/>
              </a:spcBef>
              <a:spcAft>
                <a:spcPts val="0"/>
              </a:spcAft>
              <a:buSzPts val="2000"/>
              <a:buChar char="●"/>
              <a:defRPr sz="2000"/>
            </a:lvl7pPr>
            <a:lvl8pPr marL="3657600" lvl="7" indent="-355600">
              <a:spcBef>
                <a:spcPts val="0"/>
              </a:spcBef>
              <a:spcAft>
                <a:spcPts val="0"/>
              </a:spcAft>
              <a:buSzPts val="2000"/>
              <a:buChar char="○"/>
              <a:defRPr sz="2000"/>
            </a:lvl8pPr>
            <a:lvl9pPr marL="4114800" lvl="8" indent="-355600">
              <a:spcBef>
                <a:spcPts val="0"/>
              </a:spcBef>
              <a:spcAft>
                <a:spcPts val="0"/>
              </a:spcAft>
              <a:buSzPts val="2000"/>
              <a:buChar char="■"/>
              <a:defRPr sz="2000"/>
            </a:lvl9pPr>
          </a:lstStyle>
          <a:p>
            <a:endParaRPr/>
          </a:p>
        </p:txBody>
      </p:sp>
      <p:sp>
        <p:nvSpPr>
          <p:cNvPr id="47" name="Google Shape;47;p6"/>
          <p:cNvSpPr txBox="1">
            <a:spLocks noGrp="1"/>
          </p:cNvSpPr>
          <p:nvPr>
            <p:ph type="body" idx="2"/>
          </p:nvPr>
        </p:nvSpPr>
        <p:spPr>
          <a:xfrm>
            <a:off x="4682659" y="1200150"/>
            <a:ext cx="3675300" cy="3725700"/>
          </a:xfrm>
          <a:prstGeom prst="rect">
            <a:avLst/>
          </a:prstGeom>
        </p:spPr>
        <p:txBody>
          <a:bodyPr spcFirstLastPara="1" wrap="square" lIns="91425" tIns="91425" rIns="91425" bIns="91425" anchor="t" anchorCtr="0">
            <a:noAutofit/>
          </a:bodyPr>
          <a:lstStyle>
            <a:lvl1pPr marL="457200" lvl="0" indent="-355600">
              <a:spcBef>
                <a:spcPts val="600"/>
              </a:spcBef>
              <a:spcAft>
                <a:spcPts val="0"/>
              </a:spcAft>
              <a:buSzPts val="2000"/>
              <a:buChar char="◎"/>
              <a:defRPr sz="2000"/>
            </a:lvl1pPr>
            <a:lvl2pPr marL="914400" lvl="1" indent="-355600">
              <a:spcBef>
                <a:spcPts val="0"/>
              </a:spcBef>
              <a:spcAft>
                <a:spcPts val="0"/>
              </a:spcAft>
              <a:buSzPts val="2000"/>
              <a:buChar char="○"/>
              <a:defRPr sz="2000"/>
            </a:lvl2pPr>
            <a:lvl3pPr marL="1371600" lvl="2" indent="-355600">
              <a:spcBef>
                <a:spcPts val="0"/>
              </a:spcBef>
              <a:spcAft>
                <a:spcPts val="0"/>
              </a:spcAft>
              <a:buSzPts val="2000"/>
              <a:buChar char="◉"/>
              <a:defRPr sz="2000"/>
            </a:lvl3pPr>
            <a:lvl4pPr marL="1828800" lvl="3" indent="-355600">
              <a:spcBef>
                <a:spcPts val="0"/>
              </a:spcBef>
              <a:spcAft>
                <a:spcPts val="0"/>
              </a:spcAft>
              <a:buSzPts val="2000"/>
              <a:buChar char="●"/>
              <a:defRPr sz="2000"/>
            </a:lvl4pPr>
            <a:lvl5pPr marL="2286000" lvl="4" indent="-355600">
              <a:spcBef>
                <a:spcPts val="0"/>
              </a:spcBef>
              <a:spcAft>
                <a:spcPts val="0"/>
              </a:spcAft>
              <a:buSzPts val="2000"/>
              <a:buChar char="○"/>
              <a:defRPr sz="2000"/>
            </a:lvl5pPr>
            <a:lvl6pPr marL="2743200" lvl="5" indent="-355600">
              <a:spcBef>
                <a:spcPts val="0"/>
              </a:spcBef>
              <a:spcAft>
                <a:spcPts val="0"/>
              </a:spcAft>
              <a:buSzPts val="2000"/>
              <a:buChar char="■"/>
              <a:defRPr sz="2000"/>
            </a:lvl6pPr>
            <a:lvl7pPr marL="3200400" lvl="6" indent="-355600">
              <a:spcBef>
                <a:spcPts val="0"/>
              </a:spcBef>
              <a:spcAft>
                <a:spcPts val="0"/>
              </a:spcAft>
              <a:buSzPts val="2000"/>
              <a:buChar char="●"/>
              <a:defRPr sz="2000"/>
            </a:lvl7pPr>
            <a:lvl8pPr marL="3657600" lvl="7" indent="-355600">
              <a:spcBef>
                <a:spcPts val="0"/>
              </a:spcBef>
              <a:spcAft>
                <a:spcPts val="0"/>
              </a:spcAft>
              <a:buSzPts val="2000"/>
              <a:buChar char="○"/>
              <a:defRPr sz="2000"/>
            </a:lvl8pPr>
            <a:lvl9pPr marL="4114800" lvl="8" indent="-355600">
              <a:spcBef>
                <a:spcPts val="0"/>
              </a:spcBef>
              <a:spcAft>
                <a:spcPts val="0"/>
              </a:spcAft>
              <a:buSzPts val="2000"/>
              <a:buChar char="■"/>
              <a:defRPr sz="2000"/>
            </a:lvl9pPr>
          </a:lstStyle>
          <a:p>
            <a:endParaRPr/>
          </a:p>
        </p:txBody>
      </p:sp>
      <p:sp>
        <p:nvSpPr>
          <p:cNvPr id="48" name="Google Shape;48;p6"/>
          <p:cNvSpPr txBox="1">
            <a:spLocks noGrp="1"/>
          </p:cNvSpPr>
          <p:nvPr>
            <p:ph type="sldNum" idx="12"/>
          </p:nvPr>
        </p:nvSpPr>
        <p:spPr>
          <a:xfrm>
            <a:off x="8404384" y="47498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 3 columns">
  <p:cSld name="TITLE_AND_TWO_COLUMNS_1">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786150" y="308120"/>
            <a:ext cx="7571700" cy="702600"/>
          </a:xfrm>
          <a:prstGeom prst="rect">
            <a:avLst/>
          </a:prstGeom>
        </p:spPr>
        <p:txBody>
          <a:bodyPr spcFirstLastPara="1" wrap="square" lIns="91425" tIns="91425" rIns="91425" bIns="91425" anchor="b" anchorCtr="0">
            <a:noAutofit/>
          </a:bodyPr>
          <a:lstStyle>
            <a:lvl1pPr lvl="0" rtl="0">
              <a:spcBef>
                <a:spcPts val="0"/>
              </a:spcBef>
              <a:spcAft>
                <a:spcPts val="0"/>
              </a:spcAft>
              <a:buSzPts val="2000"/>
              <a:buNone/>
              <a:defRPr/>
            </a:lvl1pPr>
            <a:lvl2pPr lvl="1" rtl="0">
              <a:spcBef>
                <a:spcPts val="0"/>
              </a:spcBef>
              <a:spcAft>
                <a:spcPts val="0"/>
              </a:spcAft>
              <a:buSzPts val="2000"/>
              <a:buNone/>
              <a:defRPr/>
            </a:lvl2pPr>
            <a:lvl3pPr lvl="2" rtl="0">
              <a:spcBef>
                <a:spcPts val="0"/>
              </a:spcBef>
              <a:spcAft>
                <a:spcPts val="0"/>
              </a:spcAft>
              <a:buSzPts val="2000"/>
              <a:buNone/>
              <a:defRPr/>
            </a:lvl3pPr>
            <a:lvl4pPr lvl="3" rtl="0">
              <a:spcBef>
                <a:spcPts val="0"/>
              </a:spcBef>
              <a:spcAft>
                <a:spcPts val="0"/>
              </a:spcAft>
              <a:buSzPts val="2000"/>
              <a:buNone/>
              <a:defRPr/>
            </a:lvl4pPr>
            <a:lvl5pPr lvl="4" rtl="0">
              <a:spcBef>
                <a:spcPts val="0"/>
              </a:spcBef>
              <a:spcAft>
                <a:spcPts val="0"/>
              </a:spcAft>
              <a:buSzPts val="2000"/>
              <a:buNone/>
              <a:defRPr/>
            </a:lvl5pPr>
            <a:lvl6pPr lvl="5" rtl="0">
              <a:spcBef>
                <a:spcPts val="0"/>
              </a:spcBef>
              <a:spcAft>
                <a:spcPts val="0"/>
              </a:spcAft>
              <a:buSzPts val="2000"/>
              <a:buNone/>
              <a:defRPr/>
            </a:lvl6pPr>
            <a:lvl7pPr lvl="6" rtl="0">
              <a:spcBef>
                <a:spcPts val="0"/>
              </a:spcBef>
              <a:spcAft>
                <a:spcPts val="0"/>
              </a:spcAft>
              <a:buSzPts val="2000"/>
              <a:buNone/>
              <a:defRPr/>
            </a:lvl7pPr>
            <a:lvl8pPr lvl="7" rtl="0">
              <a:spcBef>
                <a:spcPts val="0"/>
              </a:spcBef>
              <a:spcAft>
                <a:spcPts val="0"/>
              </a:spcAft>
              <a:buSzPts val="2000"/>
              <a:buNone/>
              <a:defRPr/>
            </a:lvl8pPr>
            <a:lvl9pPr lvl="8" rtl="0">
              <a:spcBef>
                <a:spcPts val="0"/>
              </a:spcBef>
              <a:spcAft>
                <a:spcPts val="0"/>
              </a:spcAft>
              <a:buSzPts val="2000"/>
              <a:buNone/>
              <a:defRPr/>
            </a:lvl9pPr>
          </a:lstStyle>
          <a:p>
            <a:endParaRPr/>
          </a:p>
        </p:txBody>
      </p:sp>
      <p:sp>
        <p:nvSpPr>
          <p:cNvPr id="51" name="Google Shape;51;p7"/>
          <p:cNvSpPr txBox="1">
            <a:spLocks noGrp="1"/>
          </p:cNvSpPr>
          <p:nvPr>
            <p:ph type="body" idx="1"/>
          </p:nvPr>
        </p:nvSpPr>
        <p:spPr>
          <a:xfrm>
            <a:off x="786150" y="1200150"/>
            <a:ext cx="2419800" cy="3725700"/>
          </a:xfrm>
          <a:prstGeom prst="rect">
            <a:avLst/>
          </a:prstGeom>
        </p:spPr>
        <p:txBody>
          <a:bodyPr spcFirstLastPara="1" wrap="square" lIns="91425" tIns="91425" rIns="91425" bIns="91425" anchor="t" anchorCtr="0">
            <a:noAutofit/>
          </a:bodyPr>
          <a:lstStyle>
            <a:lvl1pPr marL="457200" lvl="0" indent="-342900" rtl="0">
              <a:spcBef>
                <a:spcPts val="600"/>
              </a:spcBef>
              <a:spcAft>
                <a:spcPts val="0"/>
              </a:spcAft>
              <a:buSzPts val="1800"/>
              <a:buChar char="◎"/>
              <a:defRPr sz="1800"/>
            </a:lvl1pPr>
            <a:lvl2pPr marL="914400" lvl="1" indent="-342900" rtl="0">
              <a:spcBef>
                <a:spcPts val="0"/>
              </a:spcBef>
              <a:spcAft>
                <a:spcPts val="0"/>
              </a:spcAft>
              <a:buSzPts val="1800"/>
              <a:buChar char="○"/>
              <a:defRPr sz="1800"/>
            </a:lvl2pPr>
            <a:lvl3pPr marL="1371600" lvl="2" indent="-342900" rtl="0">
              <a:spcBef>
                <a:spcPts val="0"/>
              </a:spcBef>
              <a:spcAft>
                <a:spcPts val="0"/>
              </a:spcAft>
              <a:buSzPts val="1800"/>
              <a:buChar char="◉"/>
              <a:defRPr sz="1800"/>
            </a:lvl3pPr>
            <a:lvl4pPr marL="1828800" lvl="3" indent="-342900" rtl="0">
              <a:spcBef>
                <a:spcPts val="0"/>
              </a:spcBef>
              <a:spcAft>
                <a:spcPts val="0"/>
              </a:spcAft>
              <a:buSzPts val="1800"/>
              <a:buChar char="●"/>
              <a:defRPr/>
            </a:lvl4pPr>
            <a:lvl5pPr marL="2286000" lvl="4" indent="-342900" rtl="0">
              <a:spcBef>
                <a:spcPts val="0"/>
              </a:spcBef>
              <a:spcAft>
                <a:spcPts val="0"/>
              </a:spcAft>
              <a:buSzPts val="1800"/>
              <a:buChar char="○"/>
              <a:defRPr/>
            </a:lvl5pPr>
            <a:lvl6pPr marL="2743200" lvl="5" indent="-342900" rtl="0">
              <a:spcBef>
                <a:spcPts val="0"/>
              </a:spcBef>
              <a:spcAft>
                <a:spcPts val="0"/>
              </a:spcAft>
              <a:buSzPts val="1800"/>
              <a:buChar char="■"/>
              <a:defRPr/>
            </a:lvl6pPr>
            <a:lvl7pPr marL="3200400" lvl="6" indent="-342900" rtl="0">
              <a:spcBef>
                <a:spcPts val="0"/>
              </a:spcBef>
              <a:spcAft>
                <a:spcPts val="0"/>
              </a:spcAft>
              <a:buSzPts val="1800"/>
              <a:buChar char="●"/>
              <a:defRPr/>
            </a:lvl7pPr>
            <a:lvl8pPr marL="3657600" lvl="7" indent="-342900" rtl="0">
              <a:spcBef>
                <a:spcPts val="0"/>
              </a:spcBef>
              <a:spcAft>
                <a:spcPts val="0"/>
              </a:spcAft>
              <a:buSzPts val="1800"/>
              <a:buChar char="○"/>
              <a:defRPr/>
            </a:lvl8pPr>
            <a:lvl9pPr marL="4114800" lvl="8" indent="-342900" rtl="0">
              <a:spcBef>
                <a:spcPts val="0"/>
              </a:spcBef>
              <a:spcAft>
                <a:spcPts val="0"/>
              </a:spcAft>
              <a:buSzPts val="1800"/>
              <a:buChar char="■"/>
              <a:defRPr/>
            </a:lvl9pPr>
          </a:lstStyle>
          <a:p>
            <a:endParaRPr/>
          </a:p>
        </p:txBody>
      </p:sp>
      <p:sp>
        <p:nvSpPr>
          <p:cNvPr id="52" name="Google Shape;52;p7"/>
          <p:cNvSpPr txBox="1">
            <a:spLocks noGrp="1"/>
          </p:cNvSpPr>
          <p:nvPr>
            <p:ph type="body" idx="2"/>
          </p:nvPr>
        </p:nvSpPr>
        <p:spPr>
          <a:xfrm>
            <a:off x="3329992" y="1200150"/>
            <a:ext cx="2419800" cy="3725700"/>
          </a:xfrm>
          <a:prstGeom prst="rect">
            <a:avLst/>
          </a:prstGeom>
        </p:spPr>
        <p:txBody>
          <a:bodyPr spcFirstLastPara="1" wrap="square" lIns="91425" tIns="91425" rIns="91425" bIns="91425" anchor="t" anchorCtr="0">
            <a:noAutofit/>
          </a:bodyPr>
          <a:lstStyle>
            <a:lvl1pPr marL="457200" lvl="0" indent="-342900" rtl="0">
              <a:spcBef>
                <a:spcPts val="600"/>
              </a:spcBef>
              <a:spcAft>
                <a:spcPts val="0"/>
              </a:spcAft>
              <a:buSzPts val="1800"/>
              <a:buChar char="◎"/>
              <a:defRPr sz="1800"/>
            </a:lvl1pPr>
            <a:lvl2pPr marL="914400" lvl="1" indent="-342900" rtl="0">
              <a:spcBef>
                <a:spcPts val="0"/>
              </a:spcBef>
              <a:spcAft>
                <a:spcPts val="0"/>
              </a:spcAft>
              <a:buSzPts val="1800"/>
              <a:buChar char="○"/>
              <a:defRPr sz="1800"/>
            </a:lvl2pPr>
            <a:lvl3pPr marL="1371600" lvl="2" indent="-342900" rtl="0">
              <a:spcBef>
                <a:spcPts val="0"/>
              </a:spcBef>
              <a:spcAft>
                <a:spcPts val="0"/>
              </a:spcAft>
              <a:buSzPts val="1800"/>
              <a:buChar char="◉"/>
              <a:defRPr sz="1800"/>
            </a:lvl3pPr>
            <a:lvl4pPr marL="1828800" lvl="3" indent="-342900" rtl="0">
              <a:spcBef>
                <a:spcPts val="0"/>
              </a:spcBef>
              <a:spcAft>
                <a:spcPts val="0"/>
              </a:spcAft>
              <a:buSzPts val="1800"/>
              <a:buChar char="●"/>
              <a:defRPr/>
            </a:lvl4pPr>
            <a:lvl5pPr marL="2286000" lvl="4" indent="-342900" rtl="0">
              <a:spcBef>
                <a:spcPts val="0"/>
              </a:spcBef>
              <a:spcAft>
                <a:spcPts val="0"/>
              </a:spcAft>
              <a:buSzPts val="1800"/>
              <a:buChar char="○"/>
              <a:defRPr/>
            </a:lvl5pPr>
            <a:lvl6pPr marL="2743200" lvl="5" indent="-342900" rtl="0">
              <a:spcBef>
                <a:spcPts val="0"/>
              </a:spcBef>
              <a:spcAft>
                <a:spcPts val="0"/>
              </a:spcAft>
              <a:buSzPts val="1800"/>
              <a:buChar char="■"/>
              <a:defRPr/>
            </a:lvl6pPr>
            <a:lvl7pPr marL="3200400" lvl="6" indent="-342900" rtl="0">
              <a:spcBef>
                <a:spcPts val="0"/>
              </a:spcBef>
              <a:spcAft>
                <a:spcPts val="0"/>
              </a:spcAft>
              <a:buSzPts val="1800"/>
              <a:buChar char="●"/>
              <a:defRPr/>
            </a:lvl7pPr>
            <a:lvl8pPr marL="3657600" lvl="7" indent="-342900" rtl="0">
              <a:spcBef>
                <a:spcPts val="0"/>
              </a:spcBef>
              <a:spcAft>
                <a:spcPts val="0"/>
              </a:spcAft>
              <a:buSzPts val="1800"/>
              <a:buChar char="○"/>
              <a:defRPr/>
            </a:lvl8pPr>
            <a:lvl9pPr marL="4114800" lvl="8" indent="-342900" rtl="0">
              <a:spcBef>
                <a:spcPts val="0"/>
              </a:spcBef>
              <a:spcAft>
                <a:spcPts val="0"/>
              </a:spcAft>
              <a:buSzPts val="1800"/>
              <a:buChar char="■"/>
              <a:defRPr/>
            </a:lvl9pPr>
          </a:lstStyle>
          <a:p>
            <a:endParaRPr/>
          </a:p>
        </p:txBody>
      </p:sp>
      <p:sp>
        <p:nvSpPr>
          <p:cNvPr id="53" name="Google Shape;53;p7"/>
          <p:cNvSpPr txBox="1">
            <a:spLocks noGrp="1"/>
          </p:cNvSpPr>
          <p:nvPr>
            <p:ph type="body" idx="3"/>
          </p:nvPr>
        </p:nvSpPr>
        <p:spPr>
          <a:xfrm>
            <a:off x="5873834" y="1200150"/>
            <a:ext cx="2419800" cy="3725700"/>
          </a:xfrm>
          <a:prstGeom prst="rect">
            <a:avLst/>
          </a:prstGeom>
        </p:spPr>
        <p:txBody>
          <a:bodyPr spcFirstLastPara="1" wrap="square" lIns="91425" tIns="91425" rIns="91425" bIns="91425" anchor="t" anchorCtr="0">
            <a:noAutofit/>
          </a:bodyPr>
          <a:lstStyle>
            <a:lvl1pPr marL="457200" lvl="0" indent="-342900" rtl="0">
              <a:spcBef>
                <a:spcPts val="600"/>
              </a:spcBef>
              <a:spcAft>
                <a:spcPts val="0"/>
              </a:spcAft>
              <a:buSzPts val="1800"/>
              <a:buChar char="◎"/>
              <a:defRPr sz="1800"/>
            </a:lvl1pPr>
            <a:lvl2pPr marL="914400" lvl="1" indent="-342900" rtl="0">
              <a:spcBef>
                <a:spcPts val="0"/>
              </a:spcBef>
              <a:spcAft>
                <a:spcPts val="0"/>
              </a:spcAft>
              <a:buSzPts val="1800"/>
              <a:buChar char="○"/>
              <a:defRPr sz="1800"/>
            </a:lvl2pPr>
            <a:lvl3pPr marL="1371600" lvl="2" indent="-342900" rtl="0">
              <a:spcBef>
                <a:spcPts val="0"/>
              </a:spcBef>
              <a:spcAft>
                <a:spcPts val="0"/>
              </a:spcAft>
              <a:buSzPts val="1800"/>
              <a:buChar char="◉"/>
              <a:defRPr sz="1800"/>
            </a:lvl3pPr>
            <a:lvl4pPr marL="1828800" lvl="3" indent="-342900" rtl="0">
              <a:spcBef>
                <a:spcPts val="0"/>
              </a:spcBef>
              <a:spcAft>
                <a:spcPts val="0"/>
              </a:spcAft>
              <a:buSzPts val="1800"/>
              <a:buChar char="●"/>
              <a:defRPr/>
            </a:lvl4pPr>
            <a:lvl5pPr marL="2286000" lvl="4" indent="-342900" rtl="0">
              <a:spcBef>
                <a:spcPts val="0"/>
              </a:spcBef>
              <a:spcAft>
                <a:spcPts val="0"/>
              </a:spcAft>
              <a:buSzPts val="1800"/>
              <a:buChar char="○"/>
              <a:defRPr/>
            </a:lvl5pPr>
            <a:lvl6pPr marL="2743200" lvl="5" indent="-342900" rtl="0">
              <a:spcBef>
                <a:spcPts val="0"/>
              </a:spcBef>
              <a:spcAft>
                <a:spcPts val="0"/>
              </a:spcAft>
              <a:buSzPts val="1800"/>
              <a:buChar char="■"/>
              <a:defRPr/>
            </a:lvl6pPr>
            <a:lvl7pPr marL="3200400" lvl="6" indent="-342900" rtl="0">
              <a:spcBef>
                <a:spcPts val="0"/>
              </a:spcBef>
              <a:spcAft>
                <a:spcPts val="0"/>
              </a:spcAft>
              <a:buSzPts val="1800"/>
              <a:buChar char="●"/>
              <a:defRPr/>
            </a:lvl7pPr>
            <a:lvl8pPr marL="3657600" lvl="7" indent="-342900" rtl="0">
              <a:spcBef>
                <a:spcPts val="0"/>
              </a:spcBef>
              <a:spcAft>
                <a:spcPts val="0"/>
              </a:spcAft>
              <a:buSzPts val="1800"/>
              <a:buChar char="○"/>
              <a:defRPr/>
            </a:lvl8pPr>
            <a:lvl9pPr marL="4114800" lvl="8" indent="-342900" rtl="0">
              <a:spcBef>
                <a:spcPts val="0"/>
              </a:spcBef>
              <a:spcAft>
                <a:spcPts val="0"/>
              </a:spcAft>
              <a:buSzPts val="1800"/>
              <a:buChar char="■"/>
              <a:defRPr/>
            </a:lvl9pPr>
          </a:lstStyle>
          <a:p>
            <a:endParaRPr/>
          </a:p>
        </p:txBody>
      </p:sp>
      <p:sp>
        <p:nvSpPr>
          <p:cNvPr id="54" name="Google Shape;54;p7"/>
          <p:cNvSpPr txBox="1">
            <a:spLocks noGrp="1"/>
          </p:cNvSpPr>
          <p:nvPr>
            <p:ph type="sldNum" idx="12"/>
          </p:nvPr>
        </p:nvSpPr>
        <p:spPr>
          <a:xfrm>
            <a:off x="8404384" y="47498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bg>
      <p:bgPr>
        <a:blipFill>
          <a:blip r:embed="rId2">
            <a:alphaModFix/>
          </a:blip>
          <a:stretch>
            <a:fillRect/>
          </a:stretch>
        </a:blipFill>
        <a:effectLst/>
      </p:bgPr>
    </p:bg>
    <p:spTree>
      <p:nvGrpSpPr>
        <p:cNvPr id="1" name="Shape 55"/>
        <p:cNvGrpSpPr/>
        <p:nvPr/>
      </p:nvGrpSpPr>
      <p:grpSpPr>
        <a:xfrm>
          <a:off x="0" y="0"/>
          <a:ext cx="0" cy="0"/>
          <a:chOff x="0" y="0"/>
          <a:chExt cx="0" cy="0"/>
        </a:xfrm>
      </p:grpSpPr>
      <p:sp>
        <p:nvSpPr>
          <p:cNvPr id="56" name="Google Shape;56;p8"/>
          <p:cNvSpPr txBox="1">
            <a:spLocks noGrp="1"/>
          </p:cNvSpPr>
          <p:nvPr>
            <p:ph type="title"/>
          </p:nvPr>
        </p:nvSpPr>
        <p:spPr>
          <a:xfrm>
            <a:off x="786150" y="308120"/>
            <a:ext cx="7571700" cy="702600"/>
          </a:xfrm>
          <a:prstGeom prst="rect">
            <a:avLst/>
          </a:prstGeom>
        </p:spPr>
        <p:txBody>
          <a:bodyPr spcFirstLastPara="1" wrap="square" lIns="91425" tIns="91425" rIns="91425" bIns="91425" anchor="b" anchorCtr="0">
            <a:noAutofit/>
          </a:bodyPr>
          <a:lstStyle>
            <a:lvl1pPr lvl="0">
              <a:spcBef>
                <a:spcPts val="0"/>
              </a:spcBef>
              <a:spcAft>
                <a:spcPts val="0"/>
              </a:spcAft>
              <a:buSzPts val="2000"/>
              <a:buNone/>
              <a:defRPr/>
            </a:lvl1pPr>
            <a:lvl2pPr lvl="1">
              <a:spcBef>
                <a:spcPts val="0"/>
              </a:spcBef>
              <a:spcAft>
                <a:spcPts val="0"/>
              </a:spcAft>
              <a:buSzPts val="2000"/>
              <a:buNone/>
              <a:defRPr/>
            </a:lvl2pPr>
            <a:lvl3pPr lvl="2">
              <a:spcBef>
                <a:spcPts val="0"/>
              </a:spcBef>
              <a:spcAft>
                <a:spcPts val="0"/>
              </a:spcAft>
              <a:buSzPts val="2000"/>
              <a:buNone/>
              <a:defRPr/>
            </a:lvl3pPr>
            <a:lvl4pPr lvl="3">
              <a:spcBef>
                <a:spcPts val="0"/>
              </a:spcBef>
              <a:spcAft>
                <a:spcPts val="0"/>
              </a:spcAft>
              <a:buSzPts val="2000"/>
              <a:buNone/>
              <a:defRPr/>
            </a:lvl4pPr>
            <a:lvl5pPr lvl="4">
              <a:spcBef>
                <a:spcPts val="0"/>
              </a:spcBef>
              <a:spcAft>
                <a:spcPts val="0"/>
              </a:spcAft>
              <a:buSzPts val="2000"/>
              <a:buNone/>
              <a:defRPr/>
            </a:lvl5pPr>
            <a:lvl6pPr lvl="5">
              <a:spcBef>
                <a:spcPts val="0"/>
              </a:spcBef>
              <a:spcAft>
                <a:spcPts val="0"/>
              </a:spcAft>
              <a:buSzPts val="2000"/>
              <a:buNone/>
              <a:defRPr/>
            </a:lvl6pPr>
            <a:lvl7pPr lvl="6">
              <a:spcBef>
                <a:spcPts val="0"/>
              </a:spcBef>
              <a:spcAft>
                <a:spcPts val="0"/>
              </a:spcAft>
              <a:buSzPts val="2000"/>
              <a:buNone/>
              <a:defRPr/>
            </a:lvl7pPr>
            <a:lvl8pPr lvl="7">
              <a:spcBef>
                <a:spcPts val="0"/>
              </a:spcBef>
              <a:spcAft>
                <a:spcPts val="0"/>
              </a:spcAft>
              <a:buSzPts val="2000"/>
              <a:buNone/>
              <a:defRPr/>
            </a:lvl8pPr>
            <a:lvl9pPr lvl="8">
              <a:spcBef>
                <a:spcPts val="0"/>
              </a:spcBef>
              <a:spcAft>
                <a:spcPts val="0"/>
              </a:spcAft>
              <a:buSzPts val="2000"/>
              <a:buNone/>
              <a:defRPr/>
            </a:lvl9pPr>
          </a:lstStyle>
          <a:p>
            <a:endParaRPr/>
          </a:p>
        </p:txBody>
      </p:sp>
      <p:sp>
        <p:nvSpPr>
          <p:cNvPr id="57" name="Google Shape;57;p8"/>
          <p:cNvSpPr txBox="1">
            <a:spLocks noGrp="1"/>
          </p:cNvSpPr>
          <p:nvPr>
            <p:ph type="sldNum" idx="12"/>
          </p:nvPr>
        </p:nvSpPr>
        <p:spPr>
          <a:xfrm>
            <a:off x="8404384" y="47498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type="blank">
  <p:cSld name="BLANK">
    <p:bg>
      <p:bgPr>
        <a:blipFill>
          <a:blip r:embed="rId2">
            <a:alphaModFix/>
          </a:blip>
          <a:stretch>
            <a:fillRect/>
          </a:stretch>
        </a:blipFill>
        <a:effectLst/>
      </p:bgPr>
    </p:bg>
    <p:spTree>
      <p:nvGrpSpPr>
        <p:cNvPr id="1" name="Shape 61"/>
        <p:cNvGrpSpPr/>
        <p:nvPr/>
      </p:nvGrpSpPr>
      <p:grpSpPr>
        <a:xfrm>
          <a:off x="0" y="0"/>
          <a:ext cx="0" cy="0"/>
          <a:chOff x="0" y="0"/>
          <a:chExt cx="0" cy="0"/>
        </a:xfrm>
      </p:grpSpPr>
      <p:sp>
        <p:nvSpPr>
          <p:cNvPr id="62" name="Google Shape;62;p10"/>
          <p:cNvSpPr txBox="1">
            <a:spLocks noGrp="1"/>
          </p:cNvSpPr>
          <p:nvPr>
            <p:ph type="sldNum" idx="12"/>
          </p:nvPr>
        </p:nvSpPr>
        <p:spPr>
          <a:xfrm>
            <a:off x="8404384" y="47498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complete pattern">
  <p:cSld name="BLANK_1">
    <p:bg>
      <p:bgPr>
        <a:blipFill>
          <a:blip r:embed="rId2">
            <a:alphaModFix/>
          </a:blip>
          <a:stretch>
            <a:fillRect/>
          </a:stretch>
        </a:blipFill>
        <a:effectLst/>
      </p:bgPr>
    </p:bg>
    <p:spTree>
      <p:nvGrpSpPr>
        <p:cNvPr id="1" name="Shape 63"/>
        <p:cNvGrpSpPr/>
        <p:nvPr/>
      </p:nvGrpSpPr>
      <p:grpSpPr>
        <a:xfrm>
          <a:off x="0" y="0"/>
          <a:ext cx="0" cy="0"/>
          <a:chOff x="0" y="0"/>
          <a:chExt cx="0" cy="0"/>
        </a:xfrm>
      </p:grpSpPr>
      <p:sp>
        <p:nvSpPr>
          <p:cNvPr id="64" name="Google Shape;64;p11"/>
          <p:cNvSpPr/>
          <p:nvPr/>
        </p:nvSpPr>
        <p:spPr>
          <a:xfrm>
            <a:off x="-26550" y="-14850"/>
            <a:ext cx="9197100" cy="5173200"/>
          </a:xfrm>
          <a:prstGeom prst="rect">
            <a:avLst/>
          </a:prstGeom>
          <a:solidFill>
            <a:srgbClr val="CFD8DC">
              <a:alpha val="49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5;p11"/>
          <p:cNvSpPr txBox="1">
            <a:spLocks noGrp="1"/>
          </p:cNvSpPr>
          <p:nvPr>
            <p:ph type="sldNum" idx="12"/>
          </p:nvPr>
        </p:nvSpPr>
        <p:spPr>
          <a:xfrm>
            <a:off x="8404384" y="47498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blipFill>
          <a:blip r:embed="rId11">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86150" y="308120"/>
            <a:ext cx="7571700" cy="702600"/>
          </a:xfrm>
          <a:prstGeom prst="rect">
            <a:avLst/>
          </a:prstGeom>
          <a:noFill/>
          <a:ln>
            <a:noFill/>
          </a:ln>
        </p:spPr>
        <p:txBody>
          <a:bodyPr spcFirstLastPara="1" wrap="square" lIns="91425" tIns="91425" rIns="91425" bIns="91425" anchor="b" anchorCtr="0">
            <a:noAutofit/>
          </a:bodyPr>
          <a:lstStyle>
            <a:lvl1pPr lvl="0">
              <a:spcBef>
                <a:spcPts val="0"/>
              </a:spcBef>
              <a:spcAft>
                <a:spcPts val="0"/>
              </a:spcAft>
              <a:buClr>
                <a:schemeClr val="accent1"/>
              </a:buClr>
              <a:buSzPts val="2000"/>
              <a:buFont typeface="Roboto Slab"/>
              <a:buNone/>
              <a:defRPr sz="2000">
                <a:solidFill>
                  <a:schemeClr val="accent1"/>
                </a:solidFill>
                <a:latin typeface="Roboto Slab"/>
                <a:ea typeface="Roboto Slab"/>
                <a:cs typeface="Roboto Slab"/>
                <a:sym typeface="Roboto Slab"/>
              </a:defRPr>
            </a:lvl1pPr>
            <a:lvl2pPr lvl="1">
              <a:spcBef>
                <a:spcPts val="0"/>
              </a:spcBef>
              <a:spcAft>
                <a:spcPts val="0"/>
              </a:spcAft>
              <a:buClr>
                <a:schemeClr val="accent1"/>
              </a:buClr>
              <a:buSzPts val="2000"/>
              <a:buFont typeface="Roboto Slab"/>
              <a:buNone/>
              <a:defRPr sz="2000">
                <a:solidFill>
                  <a:schemeClr val="accent1"/>
                </a:solidFill>
                <a:latin typeface="Roboto Slab"/>
                <a:ea typeface="Roboto Slab"/>
                <a:cs typeface="Roboto Slab"/>
                <a:sym typeface="Roboto Slab"/>
              </a:defRPr>
            </a:lvl2pPr>
            <a:lvl3pPr lvl="2">
              <a:spcBef>
                <a:spcPts val="0"/>
              </a:spcBef>
              <a:spcAft>
                <a:spcPts val="0"/>
              </a:spcAft>
              <a:buClr>
                <a:schemeClr val="accent1"/>
              </a:buClr>
              <a:buSzPts val="2000"/>
              <a:buFont typeface="Roboto Slab"/>
              <a:buNone/>
              <a:defRPr sz="2000">
                <a:solidFill>
                  <a:schemeClr val="accent1"/>
                </a:solidFill>
                <a:latin typeface="Roboto Slab"/>
                <a:ea typeface="Roboto Slab"/>
                <a:cs typeface="Roboto Slab"/>
                <a:sym typeface="Roboto Slab"/>
              </a:defRPr>
            </a:lvl3pPr>
            <a:lvl4pPr lvl="3">
              <a:spcBef>
                <a:spcPts val="0"/>
              </a:spcBef>
              <a:spcAft>
                <a:spcPts val="0"/>
              </a:spcAft>
              <a:buClr>
                <a:schemeClr val="accent1"/>
              </a:buClr>
              <a:buSzPts val="2000"/>
              <a:buFont typeface="Roboto Slab"/>
              <a:buNone/>
              <a:defRPr sz="2000">
                <a:solidFill>
                  <a:schemeClr val="accent1"/>
                </a:solidFill>
                <a:latin typeface="Roboto Slab"/>
                <a:ea typeface="Roboto Slab"/>
                <a:cs typeface="Roboto Slab"/>
                <a:sym typeface="Roboto Slab"/>
              </a:defRPr>
            </a:lvl4pPr>
            <a:lvl5pPr lvl="4">
              <a:spcBef>
                <a:spcPts val="0"/>
              </a:spcBef>
              <a:spcAft>
                <a:spcPts val="0"/>
              </a:spcAft>
              <a:buClr>
                <a:schemeClr val="accent1"/>
              </a:buClr>
              <a:buSzPts val="2000"/>
              <a:buFont typeface="Roboto Slab"/>
              <a:buNone/>
              <a:defRPr sz="2000">
                <a:solidFill>
                  <a:schemeClr val="accent1"/>
                </a:solidFill>
                <a:latin typeface="Roboto Slab"/>
                <a:ea typeface="Roboto Slab"/>
                <a:cs typeface="Roboto Slab"/>
                <a:sym typeface="Roboto Slab"/>
              </a:defRPr>
            </a:lvl5pPr>
            <a:lvl6pPr lvl="5">
              <a:spcBef>
                <a:spcPts val="0"/>
              </a:spcBef>
              <a:spcAft>
                <a:spcPts val="0"/>
              </a:spcAft>
              <a:buClr>
                <a:schemeClr val="accent1"/>
              </a:buClr>
              <a:buSzPts val="2000"/>
              <a:buFont typeface="Roboto Slab"/>
              <a:buNone/>
              <a:defRPr sz="2000">
                <a:solidFill>
                  <a:schemeClr val="accent1"/>
                </a:solidFill>
                <a:latin typeface="Roboto Slab"/>
                <a:ea typeface="Roboto Slab"/>
                <a:cs typeface="Roboto Slab"/>
                <a:sym typeface="Roboto Slab"/>
              </a:defRPr>
            </a:lvl6pPr>
            <a:lvl7pPr lvl="6">
              <a:spcBef>
                <a:spcPts val="0"/>
              </a:spcBef>
              <a:spcAft>
                <a:spcPts val="0"/>
              </a:spcAft>
              <a:buClr>
                <a:schemeClr val="accent1"/>
              </a:buClr>
              <a:buSzPts val="2000"/>
              <a:buFont typeface="Roboto Slab"/>
              <a:buNone/>
              <a:defRPr sz="2000">
                <a:solidFill>
                  <a:schemeClr val="accent1"/>
                </a:solidFill>
                <a:latin typeface="Roboto Slab"/>
                <a:ea typeface="Roboto Slab"/>
                <a:cs typeface="Roboto Slab"/>
                <a:sym typeface="Roboto Slab"/>
              </a:defRPr>
            </a:lvl7pPr>
            <a:lvl8pPr lvl="7">
              <a:spcBef>
                <a:spcPts val="0"/>
              </a:spcBef>
              <a:spcAft>
                <a:spcPts val="0"/>
              </a:spcAft>
              <a:buClr>
                <a:schemeClr val="accent1"/>
              </a:buClr>
              <a:buSzPts val="2000"/>
              <a:buFont typeface="Roboto Slab"/>
              <a:buNone/>
              <a:defRPr sz="2000">
                <a:solidFill>
                  <a:schemeClr val="accent1"/>
                </a:solidFill>
                <a:latin typeface="Roboto Slab"/>
                <a:ea typeface="Roboto Slab"/>
                <a:cs typeface="Roboto Slab"/>
                <a:sym typeface="Roboto Slab"/>
              </a:defRPr>
            </a:lvl8pPr>
            <a:lvl9pPr lvl="8">
              <a:spcBef>
                <a:spcPts val="0"/>
              </a:spcBef>
              <a:spcAft>
                <a:spcPts val="0"/>
              </a:spcAft>
              <a:buClr>
                <a:schemeClr val="accent1"/>
              </a:buClr>
              <a:buSzPts val="2000"/>
              <a:buFont typeface="Roboto Slab"/>
              <a:buNone/>
              <a:defRPr sz="2000">
                <a:solidFill>
                  <a:schemeClr val="accent1"/>
                </a:solidFill>
                <a:latin typeface="Roboto Slab"/>
                <a:ea typeface="Roboto Slab"/>
                <a:cs typeface="Roboto Slab"/>
                <a:sym typeface="Roboto Slab"/>
              </a:defRPr>
            </a:lvl9pPr>
          </a:lstStyle>
          <a:p>
            <a:endParaRPr/>
          </a:p>
        </p:txBody>
      </p:sp>
      <p:sp>
        <p:nvSpPr>
          <p:cNvPr id="7" name="Google Shape;7;p1"/>
          <p:cNvSpPr txBox="1">
            <a:spLocks noGrp="1"/>
          </p:cNvSpPr>
          <p:nvPr>
            <p:ph type="body" idx="1"/>
          </p:nvPr>
        </p:nvSpPr>
        <p:spPr>
          <a:xfrm>
            <a:off x="786150" y="1261700"/>
            <a:ext cx="7571700" cy="3573600"/>
          </a:xfrm>
          <a:prstGeom prst="rect">
            <a:avLst/>
          </a:prstGeom>
          <a:noFill/>
          <a:ln>
            <a:noFill/>
          </a:ln>
        </p:spPr>
        <p:txBody>
          <a:bodyPr spcFirstLastPara="1" wrap="square" lIns="91425" tIns="91425" rIns="91425" bIns="91425" anchor="t" anchorCtr="0">
            <a:noAutofit/>
          </a:bodyPr>
          <a:lstStyle>
            <a:lvl1pPr marL="457200" lvl="0" indent="-419100">
              <a:spcBef>
                <a:spcPts val="600"/>
              </a:spcBef>
              <a:spcAft>
                <a:spcPts val="0"/>
              </a:spcAft>
              <a:buClr>
                <a:schemeClr val="accent4"/>
              </a:buClr>
              <a:buSzPts val="3000"/>
              <a:buFont typeface="Source Sans Pro"/>
              <a:buChar char="◎"/>
              <a:defRPr sz="3000">
                <a:solidFill>
                  <a:schemeClr val="dk1"/>
                </a:solidFill>
                <a:latin typeface="Source Sans Pro"/>
                <a:ea typeface="Source Sans Pro"/>
                <a:cs typeface="Source Sans Pro"/>
                <a:sym typeface="Source Sans Pro"/>
              </a:defRPr>
            </a:lvl1pPr>
            <a:lvl2pPr marL="914400" lvl="1" indent="-381000">
              <a:spcBef>
                <a:spcPts val="0"/>
              </a:spcBef>
              <a:spcAft>
                <a:spcPts val="0"/>
              </a:spcAft>
              <a:buClr>
                <a:schemeClr val="accent4"/>
              </a:buClr>
              <a:buSzPts val="2400"/>
              <a:buFont typeface="Source Sans Pro"/>
              <a:buChar char="○"/>
              <a:defRPr sz="2400">
                <a:solidFill>
                  <a:schemeClr val="dk1"/>
                </a:solidFill>
                <a:latin typeface="Source Sans Pro"/>
                <a:ea typeface="Source Sans Pro"/>
                <a:cs typeface="Source Sans Pro"/>
                <a:sym typeface="Source Sans Pro"/>
              </a:defRPr>
            </a:lvl2pPr>
            <a:lvl3pPr marL="1371600" lvl="2" indent="-381000">
              <a:spcBef>
                <a:spcPts val="0"/>
              </a:spcBef>
              <a:spcAft>
                <a:spcPts val="0"/>
              </a:spcAft>
              <a:buClr>
                <a:schemeClr val="accent4"/>
              </a:buClr>
              <a:buSzPts val="2400"/>
              <a:buFont typeface="Source Sans Pro"/>
              <a:buChar char="◉"/>
              <a:defRPr sz="2400">
                <a:solidFill>
                  <a:schemeClr val="dk1"/>
                </a:solidFill>
                <a:latin typeface="Source Sans Pro"/>
                <a:ea typeface="Source Sans Pro"/>
                <a:cs typeface="Source Sans Pro"/>
                <a:sym typeface="Source Sans Pro"/>
              </a:defRPr>
            </a:lvl3pPr>
            <a:lvl4pPr marL="1828800" lvl="3" indent="-342900">
              <a:spcBef>
                <a:spcPts val="0"/>
              </a:spcBef>
              <a:spcAft>
                <a:spcPts val="0"/>
              </a:spcAft>
              <a:buClr>
                <a:schemeClr val="dk1"/>
              </a:buClr>
              <a:buSzPts val="1800"/>
              <a:buFont typeface="Source Sans Pro"/>
              <a:buChar char="●"/>
              <a:defRPr sz="1800">
                <a:solidFill>
                  <a:schemeClr val="dk1"/>
                </a:solidFill>
                <a:latin typeface="Source Sans Pro"/>
                <a:ea typeface="Source Sans Pro"/>
                <a:cs typeface="Source Sans Pro"/>
                <a:sym typeface="Source Sans Pro"/>
              </a:defRPr>
            </a:lvl4pPr>
            <a:lvl5pPr marL="2286000" lvl="4" indent="-342900">
              <a:spcBef>
                <a:spcPts val="0"/>
              </a:spcBef>
              <a:spcAft>
                <a:spcPts val="0"/>
              </a:spcAft>
              <a:buClr>
                <a:schemeClr val="dk1"/>
              </a:buClr>
              <a:buSzPts val="1800"/>
              <a:buFont typeface="Source Sans Pro"/>
              <a:buChar char="○"/>
              <a:defRPr sz="1800">
                <a:solidFill>
                  <a:schemeClr val="dk1"/>
                </a:solidFill>
                <a:latin typeface="Source Sans Pro"/>
                <a:ea typeface="Source Sans Pro"/>
                <a:cs typeface="Source Sans Pro"/>
                <a:sym typeface="Source Sans Pro"/>
              </a:defRPr>
            </a:lvl5pPr>
            <a:lvl6pPr marL="2743200" lvl="5" indent="-342900">
              <a:spcBef>
                <a:spcPts val="0"/>
              </a:spcBef>
              <a:spcAft>
                <a:spcPts val="0"/>
              </a:spcAft>
              <a:buClr>
                <a:schemeClr val="dk1"/>
              </a:buClr>
              <a:buSzPts val="1800"/>
              <a:buFont typeface="Source Sans Pro"/>
              <a:buChar char="■"/>
              <a:defRPr sz="1800">
                <a:solidFill>
                  <a:schemeClr val="dk1"/>
                </a:solidFill>
                <a:latin typeface="Source Sans Pro"/>
                <a:ea typeface="Source Sans Pro"/>
                <a:cs typeface="Source Sans Pro"/>
                <a:sym typeface="Source Sans Pro"/>
              </a:defRPr>
            </a:lvl6pPr>
            <a:lvl7pPr marL="3200400" lvl="6" indent="-342900">
              <a:spcBef>
                <a:spcPts val="0"/>
              </a:spcBef>
              <a:spcAft>
                <a:spcPts val="0"/>
              </a:spcAft>
              <a:buClr>
                <a:schemeClr val="dk1"/>
              </a:buClr>
              <a:buSzPts val="1800"/>
              <a:buFont typeface="Source Sans Pro"/>
              <a:buChar char="●"/>
              <a:defRPr sz="1800">
                <a:solidFill>
                  <a:schemeClr val="dk1"/>
                </a:solidFill>
                <a:latin typeface="Source Sans Pro"/>
                <a:ea typeface="Source Sans Pro"/>
                <a:cs typeface="Source Sans Pro"/>
                <a:sym typeface="Source Sans Pro"/>
              </a:defRPr>
            </a:lvl7pPr>
            <a:lvl8pPr marL="3657600" lvl="7" indent="-342900">
              <a:spcBef>
                <a:spcPts val="0"/>
              </a:spcBef>
              <a:spcAft>
                <a:spcPts val="0"/>
              </a:spcAft>
              <a:buClr>
                <a:schemeClr val="dk1"/>
              </a:buClr>
              <a:buSzPts val="1800"/>
              <a:buFont typeface="Source Sans Pro"/>
              <a:buChar char="○"/>
              <a:defRPr sz="1800">
                <a:solidFill>
                  <a:schemeClr val="dk1"/>
                </a:solidFill>
                <a:latin typeface="Source Sans Pro"/>
                <a:ea typeface="Source Sans Pro"/>
                <a:cs typeface="Source Sans Pro"/>
                <a:sym typeface="Source Sans Pro"/>
              </a:defRPr>
            </a:lvl8pPr>
            <a:lvl9pPr marL="4114800" lvl="8" indent="-342900">
              <a:spcBef>
                <a:spcPts val="0"/>
              </a:spcBef>
              <a:spcAft>
                <a:spcPts val="0"/>
              </a:spcAft>
              <a:buClr>
                <a:schemeClr val="dk1"/>
              </a:buClr>
              <a:buSzPts val="1800"/>
              <a:buFont typeface="Source Sans Pro"/>
              <a:buChar char="■"/>
              <a:defRPr sz="1800">
                <a:solidFill>
                  <a:schemeClr val="dk1"/>
                </a:solidFill>
                <a:latin typeface="Source Sans Pro"/>
                <a:ea typeface="Source Sans Pro"/>
                <a:cs typeface="Source Sans Pro"/>
                <a:sym typeface="Source Sans Pro"/>
              </a:defRPr>
            </a:lvl9pPr>
          </a:lstStyle>
          <a:p>
            <a:endParaRPr/>
          </a:p>
        </p:txBody>
      </p:sp>
      <p:sp>
        <p:nvSpPr>
          <p:cNvPr id="8" name="Google Shape;8;p1"/>
          <p:cNvSpPr txBox="1">
            <a:spLocks noGrp="1"/>
          </p:cNvSpPr>
          <p:nvPr>
            <p:ph type="sldNum" idx="12"/>
          </p:nvPr>
        </p:nvSpPr>
        <p:spPr>
          <a:xfrm>
            <a:off x="8404384" y="4749851"/>
            <a:ext cx="548700" cy="393600"/>
          </a:xfrm>
          <a:prstGeom prst="rect">
            <a:avLst/>
          </a:prstGeom>
          <a:noFill/>
          <a:ln>
            <a:noFill/>
          </a:ln>
        </p:spPr>
        <p:txBody>
          <a:bodyPr spcFirstLastPara="1" wrap="square" lIns="91425" tIns="91425" rIns="91425" bIns="91425" anchor="t" anchorCtr="0">
            <a:noAutofit/>
          </a:bodyPr>
          <a:lstStyle>
            <a:lvl1pPr lvl="0" algn="r">
              <a:buNone/>
              <a:defRPr sz="1300" b="1">
                <a:solidFill>
                  <a:schemeClr val="accent1"/>
                </a:solidFill>
                <a:latin typeface="Source Sans Pro"/>
                <a:ea typeface="Source Sans Pro"/>
                <a:cs typeface="Source Sans Pro"/>
                <a:sym typeface="Source Sans Pro"/>
              </a:defRPr>
            </a:lvl1pPr>
            <a:lvl2pPr lvl="1" algn="r">
              <a:buNone/>
              <a:defRPr sz="1300" b="1">
                <a:solidFill>
                  <a:schemeClr val="accent1"/>
                </a:solidFill>
                <a:latin typeface="Source Sans Pro"/>
                <a:ea typeface="Source Sans Pro"/>
                <a:cs typeface="Source Sans Pro"/>
                <a:sym typeface="Source Sans Pro"/>
              </a:defRPr>
            </a:lvl2pPr>
            <a:lvl3pPr lvl="2" algn="r">
              <a:buNone/>
              <a:defRPr sz="1300" b="1">
                <a:solidFill>
                  <a:schemeClr val="accent1"/>
                </a:solidFill>
                <a:latin typeface="Source Sans Pro"/>
                <a:ea typeface="Source Sans Pro"/>
                <a:cs typeface="Source Sans Pro"/>
                <a:sym typeface="Source Sans Pro"/>
              </a:defRPr>
            </a:lvl3pPr>
            <a:lvl4pPr lvl="3" algn="r">
              <a:buNone/>
              <a:defRPr sz="1300" b="1">
                <a:solidFill>
                  <a:schemeClr val="accent1"/>
                </a:solidFill>
                <a:latin typeface="Source Sans Pro"/>
                <a:ea typeface="Source Sans Pro"/>
                <a:cs typeface="Source Sans Pro"/>
                <a:sym typeface="Source Sans Pro"/>
              </a:defRPr>
            </a:lvl4pPr>
            <a:lvl5pPr lvl="4" algn="r">
              <a:buNone/>
              <a:defRPr sz="1300" b="1">
                <a:solidFill>
                  <a:schemeClr val="accent1"/>
                </a:solidFill>
                <a:latin typeface="Source Sans Pro"/>
                <a:ea typeface="Source Sans Pro"/>
                <a:cs typeface="Source Sans Pro"/>
                <a:sym typeface="Source Sans Pro"/>
              </a:defRPr>
            </a:lvl5pPr>
            <a:lvl6pPr lvl="5" algn="r">
              <a:buNone/>
              <a:defRPr sz="1300" b="1">
                <a:solidFill>
                  <a:schemeClr val="accent1"/>
                </a:solidFill>
                <a:latin typeface="Source Sans Pro"/>
                <a:ea typeface="Source Sans Pro"/>
                <a:cs typeface="Source Sans Pro"/>
                <a:sym typeface="Source Sans Pro"/>
              </a:defRPr>
            </a:lvl6pPr>
            <a:lvl7pPr lvl="6" algn="r">
              <a:buNone/>
              <a:defRPr sz="1300" b="1">
                <a:solidFill>
                  <a:schemeClr val="accent1"/>
                </a:solidFill>
                <a:latin typeface="Source Sans Pro"/>
                <a:ea typeface="Source Sans Pro"/>
                <a:cs typeface="Source Sans Pro"/>
                <a:sym typeface="Source Sans Pro"/>
              </a:defRPr>
            </a:lvl7pPr>
            <a:lvl8pPr lvl="7" algn="r">
              <a:buNone/>
              <a:defRPr sz="1300" b="1">
                <a:solidFill>
                  <a:schemeClr val="accent1"/>
                </a:solidFill>
                <a:latin typeface="Source Sans Pro"/>
                <a:ea typeface="Source Sans Pro"/>
                <a:cs typeface="Source Sans Pro"/>
                <a:sym typeface="Source Sans Pro"/>
              </a:defRPr>
            </a:lvl8pPr>
            <a:lvl9pPr lvl="8" algn="r">
              <a:buNone/>
              <a:defRPr sz="1300" b="1">
                <a:solidFill>
                  <a:schemeClr val="accent1"/>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
              <a:t>‹#›</a:t>
            </a:fld>
            <a:endParaRPr>
              <a:latin typeface="Roboto Slab"/>
              <a:ea typeface="Roboto Slab"/>
              <a:cs typeface="Roboto Slab"/>
              <a:sym typeface="Roboto Slab"/>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6" r:id="rId8"/>
    <p:sldLayoutId id="2147483657" r:id="rId9"/>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14.png"/><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8" Type="http://schemas.openxmlformats.org/officeDocument/2006/relationships/diagramData" Target="../diagrams/data7.xml"/><Relationship Id="rId3" Type="http://schemas.openxmlformats.org/officeDocument/2006/relationships/diagramData" Target="../diagrams/data6.xml"/><Relationship Id="rId7" Type="http://schemas.microsoft.com/office/2007/relationships/diagramDrawing" Target="../diagrams/drawing6.xml"/><Relationship Id="rId12" Type="http://schemas.microsoft.com/office/2007/relationships/diagramDrawing" Target="../diagrams/drawing7.xml"/><Relationship Id="rId2" Type="http://schemas.openxmlformats.org/officeDocument/2006/relationships/notesSlide" Target="../notesSlides/notesSlide18.xml"/><Relationship Id="rId1" Type="http://schemas.openxmlformats.org/officeDocument/2006/relationships/slideLayout" Target="../slideLayouts/slideLayout9.xml"/><Relationship Id="rId6" Type="http://schemas.openxmlformats.org/officeDocument/2006/relationships/diagramColors" Target="../diagrams/colors6.xml"/><Relationship Id="rId11" Type="http://schemas.openxmlformats.org/officeDocument/2006/relationships/diagramColors" Target="../diagrams/colors7.xml"/><Relationship Id="rId5" Type="http://schemas.openxmlformats.org/officeDocument/2006/relationships/diagramQuickStyle" Target="../diagrams/quickStyle6.xml"/><Relationship Id="rId10" Type="http://schemas.openxmlformats.org/officeDocument/2006/relationships/diagramQuickStyle" Target="../diagrams/quickStyle7.xml"/><Relationship Id="rId4" Type="http://schemas.openxmlformats.org/officeDocument/2006/relationships/diagramLayout" Target="../diagrams/layout6.xml"/><Relationship Id="rId9" Type="http://schemas.openxmlformats.org/officeDocument/2006/relationships/diagramLayout" Target="../diagrams/layout7.xml"/></Relationships>
</file>

<file path=ppt/slides/_rels/slide1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0.xml"/><Relationship Id="rId1" Type="http://schemas.openxmlformats.org/officeDocument/2006/relationships/slideLayout" Target="../slideLayouts/slideLayout5.xml"/><Relationship Id="rId4" Type="http://schemas.openxmlformats.org/officeDocument/2006/relationships/chart" Target="../charts/chart4.xml"/></Relationships>
</file>

<file path=ppt/slides/_rels/slide21.xml.rels><?xml version="1.0" encoding="UTF-8" standalone="yes"?>
<Relationships xmlns="http://schemas.openxmlformats.org/package/2006/relationships"><Relationship Id="rId8" Type="http://schemas.openxmlformats.org/officeDocument/2006/relationships/image" Target="../media/image17.png"/><Relationship Id="rId3" Type="http://schemas.microsoft.com/office/2014/relationships/chartEx" Target="../charts/chartEx1.xml"/><Relationship Id="rId7" Type="http://schemas.microsoft.com/office/2014/relationships/chartEx" Target="../charts/chartEx3.xml"/><Relationship Id="rId2" Type="http://schemas.openxmlformats.org/officeDocument/2006/relationships/notesSlide" Target="../notesSlides/notesSlide21.xml"/><Relationship Id="rId1" Type="http://schemas.openxmlformats.org/officeDocument/2006/relationships/slideLayout" Target="../slideLayouts/slideLayout9.xml"/><Relationship Id="rId6" Type="http://schemas.openxmlformats.org/officeDocument/2006/relationships/image" Target="../media/image16.png"/><Relationship Id="rId5" Type="http://schemas.microsoft.com/office/2014/relationships/chartEx" Target="../charts/chartEx2.xml"/><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8" Type="http://schemas.openxmlformats.org/officeDocument/2006/relationships/image" Target="../media/image20.png"/><Relationship Id="rId3" Type="http://schemas.microsoft.com/office/2014/relationships/chartEx" Target="../charts/chartEx4.xml"/><Relationship Id="rId7" Type="http://schemas.microsoft.com/office/2014/relationships/chartEx" Target="../charts/chartEx6.xml"/><Relationship Id="rId12"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19.png"/><Relationship Id="rId11" Type="http://schemas.microsoft.com/office/2014/relationships/chartEx" Target="../charts/chartEx8.xml"/><Relationship Id="rId5" Type="http://schemas.microsoft.com/office/2014/relationships/chartEx" Target="../charts/chartEx5.xml"/><Relationship Id="rId10" Type="http://schemas.openxmlformats.org/officeDocument/2006/relationships/image" Target="../media/image21.png"/><Relationship Id="rId4" Type="http://schemas.openxmlformats.org/officeDocument/2006/relationships/image" Target="../media/image18.png"/><Relationship Id="rId9" Type="http://schemas.microsoft.com/office/2014/relationships/chartEx" Target="../charts/chartEx7.xml"/></Relationships>
</file>

<file path=ppt/slides/_rels/slide23.xml.rels><?xml version="1.0" encoding="UTF-8" standalone="yes"?>
<Relationships xmlns="http://schemas.openxmlformats.org/package/2006/relationships"><Relationship Id="rId3" Type="http://schemas.microsoft.com/office/2014/relationships/chartEx" Target="../charts/chartEx9.xml"/><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24.png"/><Relationship Id="rId5" Type="http://schemas.microsoft.com/office/2014/relationships/chartEx" Target="../charts/chartEx10.xml"/><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6.xml"/><Relationship Id="rId1" Type="http://schemas.openxmlformats.org/officeDocument/2006/relationships/slideLayout" Target="../slideLayouts/slideLayout9.xml"/><Relationship Id="rId4" Type="http://schemas.openxmlformats.org/officeDocument/2006/relationships/image" Target="../media/image26.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sp>
        <p:nvSpPr>
          <p:cNvPr id="70" name="Google Shape;70;p12"/>
          <p:cNvSpPr txBox="1">
            <a:spLocks noGrp="1"/>
          </p:cNvSpPr>
          <p:nvPr>
            <p:ph type="ctrTitle"/>
          </p:nvPr>
        </p:nvSpPr>
        <p:spPr>
          <a:xfrm>
            <a:off x="1665350" y="1518526"/>
            <a:ext cx="7074789" cy="1168029"/>
          </a:xfrm>
          <a:prstGeom prst="rect">
            <a:avLst/>
          </a:prstGeom>
        </p:spPr>
        <p:txBody>
          <a:bodyPr spcFirstLastPara="1" wrap="square" lIns="91425" tIns="91425" rIns="91425" bIns="91425" anchor="ctr" anchorCtr="0">
            <a:noAutofit/>
          </a:bodyPr>
          <a:lstStyle/>
          <a:p>
            <a:pPr lvl="0"/>
            <a:r>
              <a:rPr lang="en-US" sz="6000" dirty="0">
                <a:latin typeface="Calibri" panose="020F0502020204030204" pitchFamily="34" charset="0"/>
                <a:cs typeface="Calibri" panose="020F0502020204030204" pitchFamily="34" charset="0"/>
              </a:rPr>
              <a:t>PII 2024 </a:t>
            </a:r>
            <a:br>
              <a:rPr lang="en-US" sz="5400" dirty="0">
                <a:latin typeface="Calibri" panose="020F0502020204030204" pitchFamily="34" charset="0"/>
                <a:cs typeface="Calibri" panose="020F0502020204030204" pitchFamily="34" charset="0"/>
              </a:rPr>
            </a:br>
            <a:r>
              <a:rPr lang="en-US" sz="5400" dirty="0" err="1">
                <a:latin typeface="Calibri" panose="020F0502020204030204" pitchFamily="34" charset="0"/>
                <a:cs typeface="Calibri" panose="020F0502020204030204" pitchFamily="34" charset="0"/>
              </a:rPr>
              <a:t>Kết</a:t>
            </a:r>
            <a:r>
              <a:rPr lang="en-US" sz="5400" dirty="0">
                <a:latin typeface="Calibri" panose="020F0502020204030204" pitchFamily="34" charset="0"/>
                <a:cs typeface="Calibri" panose="020F0502020204030204" pitchFamily="34" charset="0"/>
              </a:rPr>
              <a:t> </a:t>
            </a:r>
            <a:r>
              <a:rPr lang="en-US" sz="5400" dirty="0" err="1">
                <a:latin typeface="Calibri" panose="020F0502020204030204" pitchFamily="34" charset="0"/>
                <a:cs typeface="Calibri" panose="020F0502020204030204" pitchFamily="34" charset="0"/>
              </a:rPr>
              <a:t>quả</a:t>
            </a:r>
            <a:r>
              <a:rPr lang="en-US" sz="5400" dirty="0">
                <a:latin typeface="Calibri" panose="020F0502020204030204" pitchFamily="34" charset="0"/>
                <a:cs typeface="Calibri" panose="020F0502020204030204" pitchFamily="34" charset="0"/>
              </a:rPr>
              <a:t> </a:t>
            </a:r>
            <a:r>
              <a:rPr lang="en-US" sz="5400" dirty="0" err="1">
                <a:latin typeface="Calibri" panose="020F0502020204030204" pitchFamily="34" charset="0"/>
                <a:cs typeface="Calibri" panose="020F0502020204030204" pitchFamily="34" charset="0"/>
              </a:rPr>
              <a:t>của</a:t>
            </a:r>
            <a:r>
              <a:rPr lang="en-US" sz="5400" dirty="0">
                <a:latin typeface="Calibri" panose="020F0502020204030204" pitchFamily="34" charset="0"/>
                <a:cs typeface="Calibri" panose="020F0502020204030204" pitchFamily="34" charset="0"/>
              </a:rPr>
              <a:t> </a:t>
            </a:r>
            <a:r>
              <a:rPr lang="en-US" sz="5400" dirty="0" err="1">
                <a:latin typeface="Calibri" panose="020F0502020204030204" pitchFamily="34" charset="0"/>
                <a:cs typeface="Calibri" panose="020F0502020204030204" pitchFamily="34" charset="0"/>
              </a:rPr>
              <a:t>Quảng</a:t>
            </a:r>
            <a:r>
              <a:rPr lang="en-US" sz="5400" dirty="0">
                <a:latin typeface="Calibri" panose="020F0502020204030204" pitchFamily="34" charset="0"/>
                <a:cs typeface="Calibri" panose="020F0502020204030204" pitchFamily="34" charset="0"/>
              </a:rPr>
              <a:t> Bình</a:t>
            </a:r>
            <a:endParaRPr sz="6000" cap="all" dirty="0"/>
          </a:p>
        </p:txBody>
      </p:sp>
      <p:sp>
        <p:nvSpPr>
          <p:cNvPr id="2" name="Google Shape;66;p11">
            <a:extLst>
              <a:ext uri="{FF2B5EF4-FFF2-40B4-BE49-F238E27FC236}">
                <a16:creationId xmlns:a16="http://schemas.microsoft.com/office/drawing/2014/main" id="{213162B1-D901-4D6D-5C80-28457370195E}"/>
              </a:ext>
            </a:extLst>
          </p:cNvPr>
          <p:cNvSpPr txBox="1">
            <a:spLocks/>
          </p:cNvSpPr>
          <p:nvPr/>
        </p:nvSpPr>
        <p:spPr>
          <a:xfrm>
            <a:off x="5880076" y="266608"/>
            <a:ext cx="3221164" cy="333003"/>
          </a:xfrm>
          <a:prstGeom prst="rect">
            <a:avLst/>
          </a:prstGeom>
          <a:noFill/>
          <a:ln>
            <a:noFill/>
          </a:ln>
          <a:effectLst>
            <a:outerShdw blurRad="28575" dist="19050" dir="2700000" algn="bl" rotWithShape="0">
              <a:schemeClr val="dk1">
                <a:alpha val="20000"/>
              </a:schemeClr>
            </a:outerShdw>
          </a:effectLst>
        </p:spPr>
        <p:txBody>
          <a:bodyPr spcFirstLastPara="1" wrap="square" lIns="0" tIns="0" rIns="0" bIns="0" anchor="t"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lt1"/>
              </a:buClr>
              <a:buSzPts val="7200"/>
              <a:buFont typeface="Bebas Neue"/>
              <a:buNone/>
              <a:defRPr sz="7200" b="0" i="0" u="none" strike="noStrike" cap="none">
                <a:solidFill>
                  <a:schemeClr val="lt1"/>
                </a:solidFill>
                <a:latin typeface="Bebas Neue"/>
                <a:ea typeface="Bebas Neue"/>
                <a:cs typeface="Bebas Neue"/>
                <a:sym typeface="Bebas Neue"/>
              </a:defRPr>
            </a:lvl1pPr>
            <a:lvl2pPr marR="0" lvl="1" algn="l" rtl="0">
              <a:lnSpc>
                <a:spcPct val="90000"/>
              </a:lnSpc>
              <a:spcBef>
                <a:spcPts val="0"/>
              </a:spcBef>
              <a:spcAft>
                <a:spcPts val="0"/>
              </a:spcAft>
              <a:buClr>
                <a:schemeClr val="lt1"/>
              </a:buClr>
              <a:buSzPts val="7200"/>
              <a:buFont typeface="Bebas Neue"/>
              <a:buNone/>
              <a:defRPr sz="7200" b="0" i="0" u="none" strike="noStrike" cap="none">
                <a:solidFill>
                  <a:schemeClr val="lt1"/>
                </a:solidFill>
                <a:latin typeface="Bebas Neue"/>
                <a:ea typeface="Bebas Neue"/>
                <a:cs typeface="Bebas Neue"/>
                <a:sym typeface="Bebas Neue"/>
              </a:defRPr>
            </a:lvl2pPr>
            <a:lvl3pPr marR="0" lvl="2" algn="l" rtl="0">
              <a:lnSpc>
                <a:spcPct val="90000"/>
              </a:lnSpc>
              <a:spcBef>
                <a:spcPts val="0"/>
              </a:spcBef>
              <a:spcAft>
                <a:spcPts val="0"/>
              </a:spcAft>
              <a:buClr>
                <a:schemeClr val="lt1"/>
              </a:buClr>
              <a:buSzPts val="7200"/>
              <a:buFont typeface="Bebas Neue"/>
              <a:buNone/>
              <a:defRPr sz="7200" b="0" i="0" u="none" strike="noStrike" cap="none">
                <a:solidFill>
                  <a:schemeClr val="lt1"/>
                </a:solidFill>
                <a:latin typeface="Bebas Neue"/>
                <a:ea typeface="Bebas Neue"/>
                <a:cs typeface="Bebas Neue"/>
                <a:sym typeface="Bebas Neue"/>
              </a:defRPr>
            </a:lvl3pPr>
            <a:lvl4pPr marR="0" lvl="3" algn="l" rtl="0">
              <a:lnSpc>
                <a:spcPct val="90000"/>
              </a:lnSpc>
              <a:spcBef>
                <a:spcPts val="0"/>
              </a:spcBef>
              <a:spcAft>
                <a:spcPts val="0"/>
              </a:spcAft>
              <a:buClr>
                <a:schemeClr val="lt1"/>
              </a:buClr>
              <a:buSzPts val="7200"/>
              <a:buFont typeface="Bebas Neue"/>
              <a:buNone/>
              <a:defRPr sz="7200" b="0" i="0" u="none" strike="noStrike" cap="none">
                <a:solidFill>
                  <a:schemeClr val="lt1"/>
                </a:solidFill>
                <a:latin typeface="Bebas Neue"/>
                <a:ea typeface="Bebas Neue"/>
                <a:cs typeface="Bebas Neue"/>
                <a:sym typeface="Bebas Neue"/>
              </a:defRPr>
            </a:lvl4pPr>
            <a:lvl5pPr marR="0" lvl="4" algn="l" rtl="0">
              <a:lnSpc>
                <a:spcPct val="90000"/>
              </a:lnSpc>
              <a:spcBef>
                <a:spcPts val="0"/>
              </a:spcBef>
              <a:spcAft>
                <a:spcPts val="0"/>
              </a:spcAft>
              <a:buClr>
                <a:schemeClr val="lt1"/>
              </a:buClr>
              <a:buSzPts val="7200"/>
              <a:buFont typeface="Bebas Neue"/>
              <a:buNone/>
              <a:defRPr sz="7200" b="0" i="0" u="none" strike="noStrike" cap="none">
                <a:solidFill>
                  <a:schemeClr val="lt1"/>
                </a:solidFill>
                <a:latin typeface="Bebas Neue"/>
                <a:ea typeface="Bebas Neue"/>
                <a:cs typeface="Bebas Neue"/>
                <a:sym typeface="Bebas Neue"/>
              </a:defRPr>
            </a:lvl5pPr>
            <a:lvl6pPr marR="0" lvl="5" algn="l" rtl="0">
              <a:lnSpc>
                <a:spcPct val="90000"/>
              </a:lnSpc>
              <a:spcBef>
                <a:spcPts val="0"/>
              </a:spcBef>
              <a:spcAft>
                <a:spcPts val="0"/>
              </a:spcAft>
              <a:buClr>
                <a:schemeClr val="lt1"/>
              </a:buClr>
              <a:buSzPts val="7200"/>
              <a:buFont typeface="Bebas Neue"/>
              <a:buNone/>
              <a:defRPr sz="7200" b="0" i="0" u="none" strike="noStrike" cap="none">
                <a:solidFill>
                  <a:schemeClr val="lt1"/>
                </a:solidFill>
                <a:latin typeface="Bebas Neue"/>
                <a:ea typeface="Bebas Neue"/>
                <a:cs typeface="Bebas Neue"/>
                <a:sym typeface="Bebas Neue"/>
              </a:defRPr>
            </a:lvl6pPr>
            <a:lvl7pPr marR="0" lvl="6" algn="l" rtl="0">
              <a:lnSpc>
                <a:spcPct val="90000"/>
              </a:lnSpc>
              <a:spcBef>
                <a:spcPts val="0"/>
              </a:spcBef>
              <a:spcAft>
                <a:spcPts val="0"/>
              </a:spcAft>
              <a:buClr>
                <a:schemeClr val="lt1"/>
              </a:buClr>
              <a:buSzPts val="7200"/>
              <a:buFont typeface="Bebas Neue"/>
              <a:buNone/>
              <a:defRPr sz="7200" b="0" i="0" u="none" strike="noStrike" cap="none">
                <a:solidFill>
                  <a:schemeClr val="lt1"/>
                </a:solidFill>
                <a:latin typeface="Bebas Neue"/>
                <a:ea typeface="Bebas Neue"/>
                <a:cs typeface="Bebas Neue"/>
                <a:sym typeface="Bebas Neue"/>
              </a:defRPr>
            </a:lvl7pPr>
            <a:lvl8pPr marR="0" lvl="7" algn="l" rtl="0">
              <a:lnSpc>
                <a:spcPct val="90000"/>
              </a:lnSpc>
              <a:spcBef>
                <a:spcPts val="0"/>
              </a:spcBef>
              <a:spcAft>
                <a:spcPts val="0"/>
              </a:spcAft>
              <a:buClr>
                <a:schemeClr val="lt1"/>
              </a:buClr>
              <a:buSzPts val="7200"/>
              <a:buFont typeface="Bebas Neue"/>
              <a:buNone/>
              <a:defRPr sz="7200" b="0" i="0" u="none" strike="noStrike" cap="none">
                <a:solidFill>
                  <a:schemeClr val="lt1"/>
                </a:solidFill>
                <a:latin typeface="Bebas Neue"/>
                <a:ea typeface="Bebas Neue"/>
                <a:cs typeface="Bebas Neue"/>
                <a:sym typeface="Bebas Neue"/>
              </a:defRPr>
            </a:lvl8pPr>
            <a:lvl9pPr marR="0" lvl="8" algn="l" rtl="0">
              <a:lnSpc>
                <a:spcPct val="90000"/>
              </a:lnSpc>
              <a:spcBef>
                <a:spcPts val="0"/>
              </a:spcBef>
              <a:spcAft>
                <a:spcPts val="0"/>
              </a:spcAft>
              <a:buClr>
                <a:schemeClr val="lt1"/>
              </a:buClr>
              <a:buSzPts val="7200"/>
              <a:buFont typeface="Bebas Neue"/>
              <a:buNone/>
              <a:defRPr sz="7200" b="0" i="0" u="none" strike="noStrike" cap="none">
                <a:solidFill>
                  <a:schemeClr val="lt1"/>
                </a:solidFill>
                <a:latin typeface="Bebas Neue"/>
                <a:ea typeface="Bebas Neue"/>
                <a:cs typeface="Bebas Neue"/>
                <a:sym typeface="Bebas Neue"/>
              </a:defRPr>
            </a:lvl9pPr>
          </a:lstStyle>
          <a:p>
            <a:r>
              <a:rPr lang="vi-VN" sz="2000" b="1" dirty="0">
                <a:solidFill>
                  <a:srgbClr val="0070C0"/>
                </a:solidFill>
                <a:latin typeface="+mn-lt"/>
              </a:rPr>
              <a:t>CỤC ĐỔI MỚI SÁNG TẠO</a:t>
            </a:r>
            <a:endParaRPr lang="vi-VN" sz="2400" dirty="0">
              <a:solidFill>
                <a:srgbClr val="0070C0"/>
              </a:solidFill>
              <a:latin typeface="+mn-lt"/>
            </a:endParaRPr>
          </a:p>
        </p:txBody>
      </p:sp>
      <p:pic>
        <p:nvPicPr>
          <p:cNvPr id="3" name="Picture 2" descr="CỤC ĐỔI MỚI SÁNG TẠO">
            <a:extLst>
              <a:ext uri="{FF2B5EF4-FFF2-40B4-BE49-F238E27FC236}">
                <a16:creationId xmlns:a16="http://schemas.microsoft.com/office/drawing/2014/main" id="{663AA164-39E7-3471-82D7-88B18132875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3856" y="0"/>
            <a:ext cx="866220" cy="86622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graphicFrame>
        <p:nvGraphicFramePr>
          <p:cNvPr id="14" name="Diagram 13">
            <a:extLst>
              <a:ext uri="{FF2B5EF4-FFF2-40B4-BE49-F238E27FC236}">
                <a16:creationId xmlns:a16="http://schemas.microsoft.com/office/drawing/2014/main" id="{AC993FD9-0E0C-387C-ABE4-726A5C814AF6}"/>
              </a:ext>
            </a:extLst>
          </p:cNvPr>
          <p:cNvGraphicFramePr/>
          <p:nvPr>
            <p:extLst>
              <p:ext uri="{D42A27DB-BD31-4B8C-83A1-F6EECF244321}">
                <p14:modId xmlns:p14="http://schemas.microsoft.com/office/powerpoint/2010/main" val="1455453254"/>
              </p:ext>
            </p:extLst>
          </p:nvPr>
        </p:nvGraphicFramePr>
        <p:xfrm>
          <a:off x="314960" y="152400"/>
          <a:ext cx="8351520" cy="46939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301642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3">
          <a:extLst>
            <a:ext uri="{FF2B5EF4-FFF2-40B4-BE49-F238E27FC236}">
              <a16:creationId xmlns:a16="http://schemas.microsoft.com/office/drawing/2014/main" id="{A0AC9A73-64CA-CC2D-E8C3-950FE5DCE49D}"/>
            </a:ext>
          </a:extLst>
        </p:cNvPr>
        <p:cNvGrpSpPr/>
        <p:nvPr/>
      </p:nvGrpSpPr>
      <p:grpSpPr>
        <a:xfrm>
          <a:off x="0" y="0"/>
          <a:ext cx="0" cy="0"/>
          <a:chOff x="0" y="0"/>
          <a:chExt cx="0" cy="0"/>
        </a:xfrm>
      </p:grpSpPr>
      <p:sp>
        <p:nvSpPr>
          <p:cNvPr id="216" name="Google Shape;216;p25">
            <a:extLst>
              <a:ext uri="{FF2B5EF4-FFF2-40B4-BE49-F238E27FC236}">
                <a16:creationId xmlns:a16="http://schemas.microsoft.com/office/drawing/2014/main" id="{15A56BC9-6661-0614-1CBC-EBF003563200}"/>
              </a:ext>
            </a:extLst>
          </p:cNvPr>
          <p:cNvSpPr txBox="1">
            <a:spLocks noGrp="1"/>
          </p:cNvSpPr>
          <p:nvPr>
            <p:ph type="sldNum" idx="12"/>
          </p:nvPr>
        </p:nvSpPr>
        <p:spPr>
          <a:xfrm>
            <a:off x="8404384" y="474985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11</a:t>
            </a:fld>
            <a:endParaRPr/>
          </a:p>
        </p:txBody>
      </p:sp>
      <p:pic>
        <p:nvPicPr>
          <p:cNvPr id="2" name="Picture 1">
            <a:extLst>
              <a:ext uri="{FF2B5EF4-FFF2-40B4-BE49-F238E27FC236}">
                <a16:creationId xmlns:a16="http://schemas.microsoft.com/office/drawing/2014/main" id="{586DA743-18DA-DEBB-06B2-0535E0E4F5C3}"/>
              </a:ext>
            </a:extLst>
          </p:cNvPr>
          <p:cNvPicPr>
            <a:picLocks noChangeAspect="1"/>
          </p:cNvPicPr>
          <p:nvPr/>
        </p:nvPicPr>
        <p:blipFill>
          <a:blip r:embed="rId3"/>
          <a:stretch>
            <a:fillRect/>
          </a:stretch>
        </p:blipFill>
        <p:spPr>
          <a:xfrm>
            <a:off x="728711" y="136610"/>
            <a:ext cx="7527587" cy="4870280"/>
          </a:xfrm>
          <a:prstGeom prst="rect">
            <a:avLst/>
          </a:prstGeom>
        </p:spPr>
      </p:pic>
    </p:spTree>
    <p:extLst>
      <p:ext uri="{BB962C8B-B14F-4D97-AF65-F5344CB8AC3E}">
        <p14:creationId xmlns:p14="http://schemas.microsoft.com/office/powerpoint/2010/main" val="3586133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3">
          <a:extLst>
            <a:ext uri="{FF2B5EF4-FFF2-40B4-BE49-F238E27FC236}">
              <a16:creationId xmlns:a16="http://schemas.microsoft.com/office/drawing/2014/main" id="{E9BBF997-B532-CC5E-07B4-020F9086767A}"/>
            </a:ext>
          </a:extLst>
        </p:cNvPr>
        <p:cNvGrpSpPr/>
        <p:nvPr/>
      </p:nvGrpSpPr>
      <p:grpSpPr>
        <a:xfrm>
          <a:off x="0" y="0"/>
          <a:ext cx="0" cy="0"/>
          <a:chOff x="0" y="0"/>
          <a:chExt cx="0" cy="0"/>
        </a:xfrm>
      </p:grpSpPr>
      <p:sp>
        <p:nvSpPr>
          <p:cNvPr id="216" name="Google Shape;216;p25">
            <a:extLst>
              <a:ext uri="{FF2B5EF4-FFF2-40B4-BE49-F238E27FC236}">
                <a16:creationId xmlns:a16="http://schemas.microsoft.com/office/drawing/2014/main" id="{20D6D819-728F-C6FA-10FB-C1D4BA4916BA}"/>
              </a:ext>
            </a:extLst>
          </p:cNvPr>
          <p:cNvSpPr txBox="1">
            <a:spLocks noGrp="1"/>
          </p:cNvSpPr>
          <p:nvPr>
            <p:ph type="sldNum" idx="12"/>
          </p:nvPr>
        </p:nvSpPr>
        <p:spPr>
          <a:xfrm>
            <a:off x="8404384" y="474985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12</a:t>
            </a:fld>
            <a:endParaRPr/>
          </a:p>
        </p:txBody>
      </p:sp>
      <p:graphicFrame>
        <p:nvGraphicFramePr>
          <p:cNvPr id="3" name="Diagram 2">
            <a:extLst>
              <a:ext uri="{FF2B5EF4-FFF2-40B4-BE49-F238E27FC236}">
                <a16:creationId xmlns:a16="http://schemas.microsoft.com/office/drawing/2014/main" id="{5E2DC136-D62D-C9B3-70B4-908AF8B05F19}"/>
              </a:ext>
            </a:extLst>
          </p:cNvPr>
          <p:cNvGraphicFramePr/>
          <p:nvPr>
            <p:extLst>
              <p:ext uri="{D42A27DB-BD31-4B8C-83A1-F6EECF244321}">
                <p14:modId xmlns:p14="http://schemas.microsoft.com/office/powerpoint/2010/main" val="1884058590"/>
              </p:ext>
            </p:extLst>
          </p:nvPr>
        </p:nvGraphicFramePr>
        <p:xfrm>
          <a:off x="83495" y="403083"/>
          <a:ext cx="8869589" cy="44479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2362826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9">
          <a:extLst>
            <a:ext uri="{FF2B5EF4-FFF2-40B4-BE49-F238E27FC236}">
              <a16:creationId xmlns:a16="http://schemas.microsoft.com/office/drawing/2014/main" id="{2008186B-D09E-6E1C-A1A7-AD49B5BD5F92}"/>
            </a:ext>
          </a:extLst>
        </p:cNvPr>
        <p:cNvGrpSpPr/>
        <p:nvPr/>
      </p:nvGrpSpPr>
      <p:grpSpPr>
        <a:xfrm>
          <a:off x="0" y="0"/>
          <a:ext cx="0" cy="0"/>
          <a:chOff x="0" y="0"/>
          <a:chExt cx="0" cy="0"/>
        </a:xfrm>
      </p:grpSpPr>
      <p:sp>
        <p:nvSpPr>
          <p:cNvPr id="140" name="Google Shape;140;p20">
            <a:extLst>
              <a:ext uri="{FF2B5EF4-FFF2-40B4-BE49-F238E27FC236}">
                <a16:creationId xmlns:a16="http://schemas.microsoft.com/office/drawing/2014/main" id="{E0DCA00C-C120-964F-9A8F-3531931D7DE5}"/>
              </a:ext>
            </a:extLst>
          </p:cNvPr>
          <p:cNvSpPr txBox="1">
            <a:spLocks noGrp="1"/>
          </p:cNvSpPr>
          <p:nvPr>
            <p:ph type="title"/>
          </p:nvPr>
        </p:nvSpPr>
        <p:spPr>
          <a:xfrm>
            <a:off x="592591" y="141259"/>
            <a:ext cx="7571700" cy="702600"/>
          </a:xfrm>
          <a:prstGeom prst="rect">
            <a:avLst/>
          </a:prstGeom>
        </p:spPr>
        <p:txBody>
          <a:bodyPr spcFirstLastPara="1" wrap="square" lIns="91425" tIns="91425" rIns="91425" bIns="91425" anchor="b" anchorCtr="0">
            <a:noAutofit/>
          </a:bodyPr>
          <a:lstStyle/>
          <a:p>
            <a:pPr lvl="0"/>
            <a:r>
              <a:rPr lang="en-US" b="1" cap="all" dirty="0" err="1">
                <a:solidFill>
                  <a:srgbClr val="0070C0"/>
                </a:solidFill>
                <a:latin typeface="Calibri" panose="020F0502020204030204" pitchFamily="34" charset="0"/>
                <a:cs typeface="Calibri" panose="020F0502020204030204" pitchFamily="34" charset="0"/>
              </a:rPr>
              <a:t>Mục</a:t>
            </a:r>
            <a:r>
              <a:rPr lang="en-US" b="1" cap="all" dirty="0">
                <a:solidFill>
                  <a:srgbClr val="0070C0"/>
                </a:solidFill>
                <a:latin typeface="Calibri" panose="020F0502020204030204" pitchFamily="34" charset="0"/>
                <a:cs typeface="Calibri" panose="020F0502020204030204" pitchFamily="34" charset="0"/>
              </a:rPr>
              <a:t> </a:t>
            </a:r>
            <a:r>
              <a:rPr lang="en-US" b="1" cap="all" dirty="0" err="1">
                <a:solidFill>
                  <a:srgbClr val="0070C0"/>
                </a:solidFill>
                <a:latin typeface="Calibri" panose="020F0502020204030204" pitchFamily="34" charset="0"/>
                <a:cs typeface="Calibri" panose="020F0502020204030204" pitchFamily="34" charset="0"/>
              </a:rPr>
              <a:t>đích</a:t>
            </a:r>
            <a:r>
              <a:rPr lang="en-US" b="1" cap="all" dirty="0">
                <a:solidFill>
                  <a:srgbClr val="0070C0"/>
                </a:solidFill>
                <a:latin typeface="Calibri" panose="020F0502020204030204" pitchFamily="34" charset="0"/>
                <a:cs typeface="Calibri" panose="020F0502020204030204" pitchFamily="34" charset="0"/>
              </a:rPr>
              <a:t>, ý </a:t>
            </a:r>
            <a:r>
              <a:rPr lang="en-US" b="1" cap="all" dirty="0" err="1">
                <a:solidFill>
                  <a:srgbClr val="0070C0"/>
                </a:solidFill>
                <a:latin typeface="Calibri" panose="020F0502020204030204" pitchFamily="34" charset="0"/>
                <a:cs typeface="Calibri" panose="020F0502020204030204" pitchFamily="34" charset="0"/>
              </a:rPr>
              <a:t>nghĩa</a:t>
            </a:r>
            <a:r>
              <a:rPr lang="en-US" b="1" cap="all" dirty="0">
                <a:solidFill>
                  <a:srgbClr val="0070C0"/>
                </a:solidFill>
                <a:latin typeface="Calibri" panose="020F0502020204030204" pitchFamily="34" charset="0"/>
                <a:cs typeface="Calibri" panose="020F0502020204030204" pitchFamily="34" charset="0"/>
              </a:rPr>
              <a:t> </a:t>
            </a:r>
            <a:r>
              <a:rPr lang="en-US" b="1" cap="all" dirty="0" err="1">
                <a:solidFill>
                  <a:srgbClr val="0070C0"/>
                </a:solidFill>
                <a:latin typeface="Calibri" panose="020F0502020204030204" pitchFamily="34" charset="0"/>
                <a:cs typeface="Calibri" panose="020F0502020204030204" pitchFamily="34" charset="0"/>
              </a:rPr>
              <a:t>của</a:t>
            </a:r>
            <a:r>
              <a:rPr lang="en-US" b="1" cap="all" dirty="0">
                <a:solidFill>
                  <a:srgbClr val="0070C0"/>
                </a:solidFill>
                <a:latin typeface="Calibri" panose="020F0502020204030204" pitchFamily="34" charset="0"/>
                <a:cs typeface="Calibri" panose="020F0502020204030204" pitchFamily="34" charset="0"/>
              </a:rPr>
              <a:t> </a:t>
            </a:r>
            <a:r>
              <a:rPr lang="en-US" b="1" cap="all" dirty="0" err="1">
                <a:solidFill>
                  <a:srgbClr val="0070C0"/>
                </a:solidFill>
                <a:latin typeface="Calibri" panose="020F0502020204030204" pitchFamily="34" charset="0"/>
                <a:cs typeface="Calibri" panose="020F0502020204030204" pitchFamily="34" charset="0"/>
              </a:rPr>
              <a:t>đo</a:t>
            </a:r>
            <a:r>
              <a:rPr lang="en-US" b="1" cap="all" dirty="0">
                <a:solidFill>
                  <a:srgbClr val="0070C0"/>
                </a:solidFill>
                <a:latin typeface="Calibri" panose="020F0502020204030204" pitchFamily="34" charset="0"/>
                <a:cs typeface="Calibri" panose="020F0502020204030204" pitchFamily="34" charset="0"/>
              </a:rPr>
              <a:t> </a:t>
            </a:r>
            <a:r>
              <a:rPr lang="en-US" b="1" cap="all" dirty="0" err="1">
                <a:solidFill>
                  <a:srgbClr val="0070C0"/>
                </a:solidFill>
                <a:latin typeface="Calibri" panose="020F0502020204030204" pitchFamily="34" charset="0"/>
                <a:cs typeface="Calibri" panose="020F0502020204030204" pitchFamily="34" charset="0"/>
              </a:rPr>
              <a:t>lường</a:t>
            </a:r>
            <a:r>
              <a:rPr lang="en-US" b="1" cap="all" dirty="0">
                <a:solidFill>
                  <a:srgbClr val="0070C0"/>
                </a:solidFill>
                <a:latin typeface="Calibri" panose="020F0502020204030204" pitchFamily="34" charset="0"/>
                <a:cs typeface="Calibri" panose="020F0502020204030204" pitchFamily="34" charset="0"/>
              </a:rPr>
              <a:t> </a:t>
            </a:r>
            <a:r>
              <a:rPr lang="en-US" b="1" cap="all" dirty="0" err="1">
                <a:solidFill>
                  <a:srgbClr val="0070C0"/>
                </a:solidFill>
                <a:latin typeface="Calibri" panose="020F0502020204030204" pitchFamily="34" charset="0"/>
                <a:cs typeface="Calibri" panose="020F0502020204030204" pitchFamily="34" charset="0"/>
              </a:rPr>
              <a:t>đmst</a:t>
            </a:r>
            <a:r>
              <a:rPr lang="en-US" b="1" cap="all" dirty="0">
                <a:solidFill>
                  <a:srgbClr val="0070C0"/>
                </a:solidFill>
                <a:latin typeface="Calibri" panose="020F0502020204030204" pitchFamily="34" charset="0"/>
                <a:cs typeface="Calibri" panose="020F0502020204030204" pitchFamily="34" charset="0"/>
              </a:rPr>
              <a:t> </a:t>
            </a:r>
            <a:r>
              <a:rPr lang="en-US" b="1" cap="all" dirty="0" err="1">
                <a:solidFill>
                  <a:srgbClr val="0070C0"/>
                </a:solidFill>
                <a:latin typeface="Calibri" panose="020F0502020204030204" pitchFamily="34" charset="0"/>
                <a:cs typeface="Calibri" panose="020F0502020204030204" pitchFamily="34" charset="0"/>
              </a:rPr>
              <a:t>cấp</a:t>
            </a:r>
            <a:r>
              <a:rPr lang="en-US" b="1" cap="all" dirty="0">
                <a:solidFill>
                  <a:srgbClr val="0070C0"/>
                </a:solidFill>
                <a:latin typeface="Calibri" panose="020F0502020204030204" pitchFamily="34" charset="0"/>
                <a:cs typeface="Calibri" panose="020F0502020204030204" pitchFamily="34" charset="0"/>
              </a:rPr>
              <a:t> </a:t>
            </a:r>
            <a:r>
              <a:rPr lang="en-US" b="1" cap="all" dirty="0" err="1">
                <a:solidFill>
                  <a:srgbClr val="0070C0"/>
                </a:solidFill>
                <a:latin typeface="Calibri" panose="020F0502020204030204" pitchFamily="34" charset="0"/>
                <a:cs typeface="Calibri" panose="020F0502020204030204" pitchFamily="34" charset="0"/>
              </a:rPr>
              <a:t>địa</a:t>
            </a:r>
            <a:r>
              <a:rPr lang="en-US" b="1" cap="all" dirty="0">
                <a:solidFill>
                  <a:srgbClr val="0070C0"/>
                </a:solidFill>
                <a:latin typeface="Calibri" panose="020F0502020204030204" pitchFamily="34" charset="0"/>
                <a:cs typeface="Calibri" panose="020F0502020204030204" pitchFamily="34" charset="0"/>
              </a:rPr>
              <a:t> </a:t>
            </a:r>
            <a:r>
              <a:rPr lang="en-US" b="1" cap="all" dirty="0" err="1">
                <a:solidFill>
                  <a:srgbClr val="0070C0"/>
                </a:solidFill>
                <a:latin typeface="Calibri" panose="020F0502020204030204" pitchFamily="34" charset="0"/>
                <a:cs typeface="Calibri" panose="020F0502020204030204" pitchFamily="34" charset="0"/>
              </a:rPr>
              <a:t>phương</a:t>
            </a:r>
            <a:endParaRPr dirty="0"/>
          </a:p>
        </p:txBody>
      </p:sp>
      <p:sp>
        <p:nvSpPr>
          <p:cNvPr id="141" name="Google Shape;141;p20">
            <a:extLst>
              <a:ext uri="{FF2B5EF4-FFF2-40B4-BE49-F238E27FC236}">
                <a16:creationId xmlns:a16="http://schemas.microsoft.com/office/drawing/2014/main" id="{D2223FA1-51EA-EC58-6D9B-635A4B2651A1}"/>
              </a:ext>
            </a:extLst>
          </p:cNvPr>
          <p:cNvSpPr txBox="1">
            <a:spLocks noGrp="1"/>
          </p:cNvSpPr>
          <p:nvPr>
            <p:ph type="body" idx="1"/>
          </p:nvPr>
        </p:nvSpPr>
        <p:spPr>
          <a:xfrm>
            <a:off x="360420" y="1185550"/>
            <a:ext cx="2585226" cy="3725700"/>
          </a:xfrm>
          <a:prstGeom prst="rect">
            <a:avLst/>
          </a:prstGeom>
        </p:spPr>
        <p:txBody>
          <a:bodyPr spcFirstLastPara="1" wrap="square" lIns="91425" tIns="91425" rIns="91425" bIns="91425" anchor="t" anchorCtr="0">
            <a:noAutofit/>
          </a:bodyPr>
          <a:lstStyle/>
          <a:p>
            <a:pPr marL="0" lvl="0" indent="0">
              <a:buNone/>
            </a:pPr>
            <a:r>
              <a:rPr lang="de-DE" b="1" dirty="0">
                <a:solidFill>
                  <a:srgbClr val="0070C0"/>
                </a:solidFill>
                <a:latin typeface="Calibri" panose="020F0502020204030204" pitchFamily="34" charset="0"/>
                <a:ea typeface="Times New Roman" panose="02020603050405020304" pitchFamily="18" charset="0"/>
                <a:cs typeface="Calibri" panose="020F0502020204030204" pitchFamily="34" charset="0"/>
              </a:rPr>
              <a:t>1. </a:t>
            </a:r>
            <a:r>
              <a:rPr lang="de-DE" dirty="0">
                <a:solidFill>
                  <a:srgbClr val="0070C0"/>
                </a:solidFill>
                <a:latin typeface="Calibri" panose="020F0502020204030204" pitchFamily="34" charset="0"/>
                <a:ea typeface="Times New Roman" panose="02020603050405020304" pitchFamily="18" charset="0"/>
                <a:cs typeface="Calibri" panose="020F0502020204030204" pitchFamily="34" charset="0"/>
              </a:rPr>
              <a:t>Cung cấp </a:t>
            </a:r>
            <a:r>
              <a:rPr lang="de-DE" b="1" dirty="0">
                <a:solidFill>
                  <a:srgbClr val="0070C0"/>
                </a:solidFill>
                <a:latin typeface="Calibri" panose="020F0502020204030204" pitchFamily="34" charset="0"/>
                <a:ea typeface="Times New Roman" panose="02020603050405020304" pitchFamily="18" charset="0"/>
                <a:cs typeface="Calibri" panose="020F0502020204030204" pitchFamily="34" charset="0"/>
              </a:rPr>
              <a:t>bức tranh tổng thể </a:t>
            </a:r>
            <a:r>
              <a:rPr lang="de-DE" dirty="0">
                <a:solidFill>
                  <a:srgbClr val="0070C0"/>
                </a:solidFill>
                <a:latin typeface="Calibri" panose="020F0502020204030204" pitchFamily="34" charset="0"/>
                <a:ea typeface="Times New Roman" panose="02020603050405020304" pitchFamily="18" charset="0"/>
                <a:cs typeface="Calibri" panose="020F0502020204030204" pitchFamily="34" charset="0"/>
              </a:rPr>
              <a:t>về hiện trạng mô hình phát triển KT-XH dựa trên KHCN&amp;ĐMST của từng địa phương. Chỉ rõ các </a:t>
            </a:r>
            <a:r>
              <a:rPr lang="de-DE" b="1" dirty="0">
                <a:solidFill>
                  <a:srgbClr val="0070C0"/>
                </a:solidFill>
                <a:latin typeface="Calibri" panose="020F0502020204030204" pitchFamily="34" charset="0"/>
                <a:ea typeface="Times New Roman" panose="02020603050405020304" pitchFamily="18" charset="0"/>
                <a:cs typeface="Calibri" panose="020F0502020204030204" pitchFamily="34" charset="0"/>
              </a:rPr>
              <a:t>điểm mạnh, điểm yếu</a:t>
            </a:r>
            <a:r>
              <a:rPr lang="de-DE" dirty="0">
                <a:solidFill>
                  <a:srgbClr val="0070C0"/>
                </a:solidFill>
                <a:latin typeface="Calibri" panose="020F0502020204030204" pitchFamily="34" charset="0"/>
                <a:ea typeface="Times New Roman" panose="02020603050405020304" pitchFamily="18" charset="0"/>
                <a:cs typeface="Calibri" panose="020F0502020204030204" pitchFamily="34" charset="0"/>
              </a:rPr>
              <a:t>, các yếu tố </a:t>
            </a:r>
            <a:r>
              <a:rPr lang="de-DE" b="1" dirty="0">
                <a:solidFill>
                  <a:srgbClr val="0070C0"/>
                </a:solidFill>
                <a:latin typeface="Calibri" panose="020F0502020204030204" pitchFamily="34" charset="0"/>
                <a:ea typeface="Times New Roman" panose="02020603050405020304" pitchFamily="18" charset="0"/>
                <a:cs typeface="Calibri" panose="020F0502020204030204" pitchFamily="34" charset="0"/>
              </a:rPr>
              <a:t>tiềm năng </a:t>
            </a:r>
            <a:r>
              <a:rPr lang="de-DE" dirty="0">
                <a:solidFill>
                  <a:srgbClr val="0070C0"/>
                </a:solidFill>
                <a:latin typeface="Calibri" panose="020F0502020204030204" pitchFamily="34" charset="0"/>
                <a:ea typeface="Times New Roman" panose="02020603050405020304" pitchFamily="18" charset="0"/>
                <a:cs typeface="Calibri" panose="020F0502020204030204" pitchFamily="34" charset="0"/>
              </a:rPr>
              <a:t>và </a:t>
            </a:r>
            <a:r>
              <a:rPr lang="de-DE" b="1" dirty="0">
                <a:solidFill>
                  <a:srgbClr val="0070C0"/>
                </a:solidFill>
                <a:latin typeface="Calibri" panose="020F0502020204030204" pitchFamily="34" charset="0"/>
                <a:ea typeface="Times New Roman" panose="02020603050405020304" pitchFamily="18" charset="0"/>
                <a:cs typeface="Calibri" panose="020F0502020204030204" pitchFamily="34" charset="0"/>
              </a:rPr>
              <a:t>điều kiện </a:t>
            </a:r>
            <a:r>
              <a:rPr lang="de-DE" dirty="0">
                <a:solidFill>
                  <a:srgbClr val="0070C0"/>
                </a:solidFill>
                <a:latin typeface="Calibri" panose="020F0502020204030204" pitchFamily="34" charset="0"/>
                <a:ea typeface="Times New Roman" panose="02020603050405020304" pitchFamily="18" charset="0"/>
                <a:cs typeface="Calibri" panose="020F0502020204030204" pitchFamily="34" charset="0"/>
              </a:rPr>
              <a:t>cần thiết để thúc đẩy phát triển KT-XH</a:t>
            </a:r>
            <a:endParaRPr lang="en-US" dirty="0">
              <a:solidFill>
                <a:srgbClr val="0070C0"/>
              </a:solidFill>
              <a:latin typeface="Calibri" panose="020F0502020204030204" pitchFamily="34" charset="0"/>
              <a:cs typeface="Calibri" panose="020F0502020204030204" pitchFamily="34" charset="0"/>
            </a:endParaRPr>
          </a:p>
        </p:txBody>
      </p:sp>
      <p:sp>
        <p:nvSpPr>
          <p:cNvPr id="142" name="Google Shape;142;p20">
            <a:extLst>
              <a:ext uri="{FF2B5EF4-FFF2-40B4-BE49-F238E27FC236}">
                <a16:creationId xmlns:a16="http://schemas.microsoft.com/office/drawing/2014/main" id="{264DDBD9-7DD0-63AF-8342-243DC7FBE74B}"/>
              </a:ext>
            </a:extLst>
          </p:cNvPr>
          <p:cNvSpPr txBox="1">
            <a:spLocks noGrp="1"/>
          </p:cNvSpPr>
          <p:nvPr>
            <p:ph type="body" idx="2"/>
          </p:nvPr>
        </p:nvSpPr>
        <p:spPr>
          <a:xfrm>
            <a:off x="3329992" y="1200150"/>
            <a:ext cx="2419800" cy="3725700"/>
          </a:xfrm>
          <a:prstGeom prst="rect">
            <a:avLst/>
          </a:prstGeom>
        </p:spPr>
        <p:txBody>
          <a:bodyPr spcFirstLastPara="1" wrap="square" lIns="91425" tIns="91425" rIns="91425" bIns="91425" anchor="t" anchorCtr="0">
            <a:noAutofit/>
          </a:bodyPr>
          <a:lstStyle/>
          <a:p>
            <a:pPr marL="0" indent="0">
              <a:spcAft>
                <a:spcPts val="600"/>
              </a:spcAft>
              <a:buNone/>
            </a:pPr>
            <a:r>
              <a:rPr lang="de-DE" b="1" dirty="0">
                <a:solidFill>
                  <a:srgbClr val="00B050"/>
                </a:solidFill>
                <a:latin typeface="Calibri" panose="020F0502020204030204" pitchFamily="34" charset="0"/>
                <a:ea typeface="Times New Roman" panose="02020603050405020304" pitchFamily="18" charset="0"/>
                <a:cs typeface="Calibri" panose="020F0502020204030204" pitchFamily="34" charset="0"/>
              </a:rPr>
              <a:t>2.</a:t>
            </a:r>
            <a:r>
              <a:rPr lang="de-DE" dirty="0">
                <a:solidFill>
                  <a:srgbClr val="00B050"/>
                </a:solidFill>
                <a:latin typeface="Calibri" panose="020F0502020204030204" pitchFamily="34" charset="0"/>
                <a:ea typeface="Times New Roman" panose="02020603050405020304" pitchFamily="18" charset="0"/>
                <a:cs typeface="Calibri" panose="020F0502020204030204" pitchFamily="34" charset="0"/>
              </a:rPr>
              <a:t> Cung cấp </a:t>
            </a:r>
            <a:r>
              <a:rPr lang="de-DE" b="1" dirty="0">
                <a:solidFill>
                  <a:srgbClr val="00B050"/>
                </a:solidFill>
                <a:latin typeface="Calibri" panose="020F0502020204030204" pitchFamily="34" charset="0"/>
                <a:ea typeface="Times New Roman" panose="02020603050405020304" pitchFamily="18" charset="0"/>
                <a:cs typeface="Calibri" panose="020F0502020204030204" pitchFamily="34" charset="0"/>
              </a:rPr>
              <a:t>cơ sở khoa học</a:t>
            </a:r>
            <a:r>
              <a:rPr lang="de-DE" dirty="0">
                <a:solidFill>
                  <a:srgbClr val="00B050"/>
                </a:solidFill>
                <a:latin typeface="Calibri" panose="020F0502020204030204" pitchFamily="34" charset="0"/>
                <a:ea typeface="Times New Roman" panose="02020603050405020304" pitchFamily="18" charset="0"/>
                <a:cs typeface="Calibri" panose="020F0502020204030204" pitchFamily="34" charset="0"/>
              </a:rPr>
              <a:t> và </a:t>
            </a:r>
            <a:r>
              <a:rPr lang="de-DE" b="1" dirty="0">
                <a:solidFill>
                  <a:srgbClr val="00B050"/>
                </a:solidFill>
                <a:latin typeface="Calibri" panose="020F0502020204030204" pitchFamily="34" charset="0"/>
                <a:ea typeface="Times New Roman" panose="02020603050405020304" pitchFamily="18" charset="0"/>
                <a:cs typeface="Calibri" panose="020F0502020204030204" pitchFamily="34" charset="0"/>
              </a:rPr>
              <a:t>bằng chứng </a:t>
            </a:r>
            <a:r>
              <a:rPr lang="de-DE" dirty="0">
                <a:solidFill>
                  <a:srgbClr val="00B050"/>
                </a:solidFill>
                <a:latin typeface="Calibri" panose="020F0502020204030204" pitchFamily="34" charset="0"/>
                <a:ea typeface="Times New Roman" panose="02020603050405020304" pitchFamily="18" charset="0"/>
                <a:cs typeface="Calibri" panose="020F0502020204030204" pitchFamily="34" charset="0"/>
              </a:rPr>
              <a:t>để </a:t>
            </a:r>
            <a:r>
              <a:rPr lang="de-DE" b="1" dirty="0">
                <a:solidFill>
                  <a:srgbClr val="00B050"/>
                </a:solidFill>
                <a:latin typeface="Calibri" panose="020F0502020204030204" pitchFamily="34" charset="0"/>
                <a:ea typeface="Times New Roman" panose="02020603050405020304" pitchFamily="18" charset="0"/>
                <a:cs typeface="Calibri" panose="020F0502020204030204" pitchFamily="34" charset="0"/>
              </a:rPr>
              <a:t>xây dựng và thực thi</a:t>
            </a:r>
            <a:r>
              <a:rPr lang="de-DE" dirty="0">
                <a:solidFill>
                  <a:srgbClr val="00B050"/>
                </a:solidFill>
                <a:latin typeface="Calibri" panose="020F0502020204030204" pitchFamily="34" charset="0"/>
                <a:ea typeface="Times New Roman" panose="02020603050405020304" pitchFamily="18" charset="0"/>
                <a:cs typeface="Calibri" panose="020F0502020204030204" pitchFamily="34" charset="0"/>
              </a:rPr>
              <a:t> hiệu quả các </a:t>
            </a:r>
            <a:r>
              <a:rPr lang="de-DE" b="1" dirty="0">
                <a:solidFill>
                  <a:srgbClr val="00B050"/>
                </a:solidFill>
                <a:latin typeface="Calibri" panose="020F0502020204030204" pitchFamily="34" charset="0"/>
                <a:ea typeface="Times New Roman" panose="02020603050405020304" pitchFamily="18" charset="0"/>
                <a:cs typeface="Calibri" panose="020F0502020204030204" pitchFamily="34" charset="0"/>
              </a:rPr>
              <a:t>chính sách </a:t>
            </a:r>
            <a:r>
              <a:rPr lang="de-DE" dirty="0">
                <a:solidFill>
                  <a:srgbClr val="00B050"/>
                </a:solidFill>
                <a:latin typeface="Calibri" panose="020F0502020204030204" pitchFamily="34" charset="0"/>
                <a:ea typeface="Times New Roman" panose="02020603050405020304" pitchFamily="18" charset="0"/>
                <a:cs typeface="Calibri" panose="020F0502020204030204" pitchFamily="34" charset="0"/>
              </a:rPr>
              <a:t>nhằm thúc đẩy, tạo môi trường thuận lợi cho phát triển KT-XH dựa trên KHCN&amp;ĐMST ở địa phương</a:t>
            </a:r>
            <a:endParaRPr lang="en-US" dirty="0">
              <a:solidFill>
                <a:srgbClr val="00B050"/>
              </a:solidFill>
              <a:latin typeface="Calibri" panose="020F0502020204030204" pitchFamily="34" charset="0"/>
              <a:cs typeface="Calibri" panose="020F0502020204030204" pitchFamily="34" charset="0"/>
            </a:endParaRPr>
          </a:p>
        </p:txBody>
      </p:sp>
      <p:sp>
        <p:nvSpPr>
          <p:cNvPr id="143" name="Google Shape;143;p20">
            <a:extLst>
              <a:ext uri="{FF2B5EF4-FFF2-40B4-BE49-F238E27FC236}">
                <a16:creationId xmlns:a16="http://schemas.microsoft.com/office/drawing/2014/main" id="{9EDCD5A2-0F14-827E-6ACF-04BDA696F27E}"/>
              </a:ext>
            </a:extLst>
          </p:cNvPr>
          <p:cNvSpPr txBox="1">
            <a:spLocks noGrp="1"/>
          </p:cNvSpPr>
          <p:nvPr>
            <p:ph type="body" idx="3"/>
          </p:nvPr>
        </p:nvSpPr>
        <p:spPr>
          <a:xfrm>
            <a:off x="5873834" y="1200150"/>
            <a:ext cx="2419800" cy="3725700"/>
          </a:xfrm>
          <a:prstGeom prst="rect">
            <a:avLst/>
          </a:prstGeom>
        </p:spPr>
        <p:txBody>
          <a:bodyPr spcFirstLastPara="1" wrap="square" lIns="91425" tIns="91425" rIns="91425" bIns="91425" anchor="t" anchorCtr="0">
            <a:noAutofit/>
          </a:bodyPr>
          <a:lstStyle/>
          <a:p>
            <a:pPr marL="0" indent="0">
              <a:spcAft>
                <a:spcPts val="600"/>
              </a:spcAft>
              <a:buNone/>
            </a:pPr>
            <a:r>
              <a:rPr lang="de-DE" b="1" dirty="0">
                <a:solidFill>
                  <a:srgbClr val="7030A0"/>
                </a:solidFill>
                <a:latin typeface="Calibri" panose="020F0502020204030204" pitchFamily="34" charset="0"/>
                <a:ea typeface="Times New Roman" panose="02020603050405020304" pitchFamily="18" charset="0"/>
                <a:cs typeface="Calibri" panose="020F0502020204030204" pitchFamily="34" charset="0"/>
              </a:rPr>
              <a:t>3. </a:t>
            </a:r>
            <a:r>
              <a:rPr lang="de-DE" dirty="0">
                <a:solidFill>
                  <a:srgbClr val="7030A0"/>
                </a:solidFill>
                <a:latin typeface="Calibri" panose="020F0502020204030204" pitchFamily="34" charset="0"/>
                <a:ea typeface="Times New Roman" panose="02020603050405020304" pitchFamily="18" charset="0"/>
                <a:cs typeface="Calibri" panose="020F0502020204030204" pitchFamily="34" charset="0"/>
              </a:rPr>
              <a:t>Cung cấp </a:t>
            </a:r>
            <a:r>
              <a:rPr lang="de-DE" b="1" dirty="0">
                <a:solidFill>
                  <a:srgbClr val="7030A0"/>
                </a:solidFill>
                <a:latin typeface="Calibri" panose="020F0502020204030204" pitchFamily="34" charset="0"/>
                <a:ea typeface="Times New Roman" panose="02020603050405020304" pitchFamily="18" charset="0"/>
                <a:cs typeface="Calibri" panose="020F0502020204030204" pitchFamily="34" charset="0"/>
              </a:rPr>
              <a:t>công cụ </a:t>
            </a:r>
            <a:r>
              <a:rPr lang="de-DE" dirty="0">
                <a:solidFill>
                  <a:srgbClr val="7030A0"/>
                </a:solidFill>
                <a:latin typeface="Calibri" panose="020F0502020204030204" pitchFamily="34" charset="0"/>
                <a:ea typeface="Times New Roman" panose="02020603050405020304" pitchFamily="18" charset="0"/>
                <a:cs typeface="Calibri" panose="020F0502020204030204" pitchFamily="34" charset="0"/>
              </a:rPr>
              <a:t>để đánh giá năng lực, kết quả ĐMST; chất lượng điều hành, QLNN về ĐMST; </a:t>
            </a:r>
            <a:r>
              <a:rPr lang="de-DE" b="1" dirty="0">
                <a:solidFill>
                  <a:srgbClr val="7030A0"/>
                </a:solidFill>
                <a:latin typeface="Calibri" panose="020F0502020204030204" pitchFamily="34" charset="0"/>
                <a:ea typeface="Times New Roman" panose="02020603050405020304" pitchFamily="18" charset="0"/>
                <a:cs typeface="Calibri" panose="020F0502020204030204" pitchFamily="34" charset="0"/>
                <a:sym typeface="Wingdings" panose="05000000000000000000" pitchFamily="2" charset="2"/>
              </a:rPr>
              <a:t>xây dựng các chỉ tiêu</a:t>
            </a:r>
            <a:r>
              <a:rPr lang="de-DE" dirty="0">
                <a:solidFill>
                  <a:srgbClr val="7030A0"/>
                </a:solidFill>
                <a:latin typeface="Calibri" panose="020F0502020204030204" pitchFamily="34" charset="0"/>
                <a:ea typeface="Times New Roman" panose="02020603050405020304" pitchFamily="18" charset="0"/>
                <a:cs typeface="Calibri" panose="020F0502020204030204" pitchFamily="34" charset="0"/>
                <a:sym typeface="Wingdings" panose="05000000000000000000" pitchFamily="2" charset="2"/>
              </a:rPr>
              <a:t> về KHCN&amp;ĐMST trong các chiến lược, kế hoạch của địa phương</a:t>
            </a:r>
            <a:endParaRPr lang="en-US" dirty="0">
              <a:solidFill>
                <a:srgbClr val="7030A0"/>
              </a:solidFill>
              <a:latin typeface="Calibri" panose="020F0502020204030204" pitchFamily="34" charset="0"/>
              <a:cs typeface="Calibri" panose="020F0502020204030204" pitchFamily="34" charset="0"/>
            </a:endParaRPr>
          </a:p>
        </p:txBody>
      </p:sp>
      <p:sp>
        <p:nvSpPr>
          <p:cNvPr id="144" name="Google Shape;144;p20">
            <a:extLst>
              <a:ext uri="{FF2B5EF4-FFF2-40B4-BE49-F238E27FC236}">
                <a16:creationId xmlns:a16="http://schemas.microsoft.com/office/drawing/2014/main" id="{8EFE0ED8-E4FB-35B0-98DD-D04656D93331}"/>
              </a:ext>
            </a:extLst>
          </p:cNvPr>
          <p:cNvSpPr txBox="1">
            <a:spLocks noGrp="1"/>
          </p:cNvSpPr>
          <p:nvPr>
            <p:ph type="sldNum" idx="12"/>
          </p:nvPr>
        </p:nvSpPr>
        <p:spPr>
          <a:xfrm>
            <a:off x="8404384" y="474985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13</a:t>
            </a:fld>
            <a:endParaRPr/>
          </a:p>
        </p:txBody>
      </p:sp>
      <p:sp>
        <p:nvSpPr>
          <p:cNvPr id="3" name="TextBox 2">
            <a:extLst>
              <a:ext uri="{FF2B5EF4-FFF2-40B4-BE49-F238E27FC236}">
                <a16:creationId xmlns:a16="http://schemas.microsoft.com/office/drawing/2014/main" id="{F416ACFD-AF5A-6BED-7646-DC8973E7FB5D}"/>
              </a:ext>
            </a:extLst>
          </p:cNvPr>
          <p:cNvSpPr txBox="1"/>
          <p:nvPr/>
        </p:nvSpPr>
        <p:spPr>
          <a:xfrm>
            <a:off x="2356082" y="4018698"/>
            <a:ext cx="6597002" cy="892552"/>
          </a:xfrm>
          <a:prstGeom prst="rect">
            <a:avLst/>
          </a:prstGeom>
          <a:solidFill>
            <a:schemeClr val="accent1">
              <a:lumMod val="20000"/>
              <a:lumOff val="80000"/>
            </a:schemeClr>
          </a:solidFill>
        </p:spPr>
        <p:txBody>
          <a:bodyPr wrap="square">
            <a:spAutoFit/>
          </a:bodyPr>
          <a:lstStyle/>
          <a:p>
            <a:pPr marL="0" indent="0" algn="ctr">
              <a:lnSpc>
                <a:spcPct val="100000"/>
              </a:lnSpc>
              <a:spcBef>
                <a:spcPts val="600"/>
              </a:spcBef>
              <a:spcAft>
                <a:spcPts val="600"/>
              </a:spcAft>
              <a:buNone/>
            </a:pPr>
            <a:r>
              <a:rPr lang="it-IT" sz="1600" b="1" dirty="0">
                <a:solidFill>
                  <a:srgbClr val="C00000"/>
                </a:solidFill>
                <a:latin typeface="Calibri" panose="020F0502020204030204" pitchFamily="34" charset="0"/>
                <a:ea typeface="Times New Roman" panose="02020603050405020304" pitchFamily="18" charset="0"/>
                <a:cs typeface="Calibri" panose="020F0502020204030204" pitchFamily="34" charset="0"/>
              </a:rPr>
              <a:t>G</a:t>
            </a:r>
            <a:r>
              <a:rPr lang="de-DE" sz="1600" b="1" dirty="0">
                <a:solidFill>
                  <a:srgbClr val="C00000"/>
                </a:solidFill>
                <a:latin typeface="Calibri" panose="020F0502020204030204" pitchFamily="34" charset="0"/>
                <a:ea typeface="Times New Roman" panose="02020603050405020304" pitchFamily="18" charset="0"/>
                <a:cs typeface="Calibri" panose="020F0502020204030204" pitchFamily="34" charset="0"/>
              </a:rPr>
              <a:t>óp phần nâng cao năng lực cạnh tranh quốc gia; góp phần thực hiện Chiến lược phát triển KT-XH, Chiến lược phát triển KHCN&amp;ĐMST, Mục tiêu phát triển bền vững (SDGs)</a:t>
            </a:r>
            <a:r>
              <a:rPr lang="vi-VN" sz="1600" b="1" dirty="0">
                <a:solidFill>
                  <a:srgbClr val="C00000"/>
                </a:solidFill>
                <a:latin typeface="Calibri" panose="020F0502020204030204" pitchFamily="34" charset="0"/>
                <a:ea typeface="Times New Roman" panose="02020603050405020304" pitchFamily="18" charset="0"/>
                <a:cs typeface="Calibri" panose="020F0502020204030204" pitchFamily="34" charset="0"/>
              </a:rPr>
              <a:t>, thực hiện </a:t>
            </a:r>
            <a:r>
              <a:rPr lang="vi-VN" sz="2000" b="1" dirty="0">
                <a:solidFill>
                  <a:srgbClr val="C00000"/>
                </a:solidFill>
                <a:latin typeface="Calibri" panose="020F0502020204030204" pitchFamily="34" charset="0"/>
                <a:ea typeface="Times New Roman" panose="02020603050405020304" pitchFamily="18" charset="0"/>
                <a:cs typeface="Calibri" panose="020F0502020204030204" pitchFamily="34" charset="0"/>
              </a:rPr>
              <a:t>Nghị quyết 57-NQ/TW</a:t>
            </a:r>
            <a:endParaRPr lang="en-US" sz="1600" b="1" dirty="0">
              <a:solidFill>
                <a:srgbClr val="C0000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142205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96">
          <a:extLst>
            <a:ext uri="{FF2B5EF4-FFF2-40B4-BE49-F238E27FC236}">
              <a16:creationId xmlns:a16="http://schemas.microsoft.com/office/drawing/2014/main" id="{DCF6B1A7-265D-0936-28B3-8B35FD49D9D6}"/>
            </a:ext>
          </a:extLst>
        </p:cNvPr>
        <p:cNvGrpSpPr/>
        <p:nvPr/>
      </p:nvGrpSpPr>
      <p:grpSpPr>
        <a:xfrm>
          <a:off x="0" y="0"/>
          <a:ext cx="0" cy="0"/>
          <a:chOff x="0" y="0"/>
          <a:chExt cx="0" cy="0"/>
        </a:xfrm>
      </p:grpSpPr>
      <p:sp>
        <p:nvSpPr>
          <p:cNvPr id="97" name="Google Shape;97;p15">
            <a:extLst>
              <a:ext uri="{FF2B5EF4-FFF2-40B4-BE49-F238E27FC236}">
                <a16:creationId xmlns:a16="http://schemas.microsoft.com/office/drawing/2014/main" id="{D8B45CEA-9958-9EE8-CF97-26A1A7CC5D73}"/>
              </a:ext>
            </a:extLst>
          </p:cNvPr>
          <p:cNvSpPr txBox="1">
            <a:spLocks noGrp="1"/>
          </p:cNvSpPr>
          <p:nvPr>
            <p:ph type="ctrTitle"/>
          </p:nvPr>
        </p:nvSpPr>
        <p:spPr>
          <a:xfrm>
            <a:off x="1532676" y="2061818"/>
            <a:ext cx="6765504" cy="1159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vi-VN" sz="6000" dirty="0">
                <a:solidFill>
                  <a:schemeClr val="accent4"/>
                </a:solidFill>
              </a:rPr>
              <a:t>2</a:t>
            </a:r>
            <a:r>
              <a:rPr lang="en" sz="6000" dirty="0">
                <a:solidFill>
                  <a:schemeClr val="accent4"/>
                </a:solidFill>
              </a:rPr>
              <a:t>.</a:t>
            </a:r>
            <a:endParaRPr sz="6000" dirty="0">
              <a:solidFill>
                <a:schemeClr val="accent4"/>
              </a:solidFill>
            </a:endParaRPr>
          </a:p>
          <a:p>
            <a:pPr lvl="0"/>
            <a:r>
              <a:rPr lang="vi-VN" dirty="0"/>
              <a:t>Các địa phương dẫn đầu PII 2024</a:t>
            </a:r>
            <a:endParaRPr dirty="0"/>
          </a:p>
        </p:txBody>
      </p:sp>
      <p:sp>
        <p:nvSpPr>
          <p:cNvPr id="99" name="Google Shape;99;p15">
            <a:extLst>
              <a:ext uri="{FF2B5EF4-FFF2-40B4-BE49-F238E27FC236}">
                <a16:creationId xmlns:a16="http://schemas.microsoft.com/office/drawing/2014/main" id="{84638DC2-E607-18B4-6795-D065C6F4780F}"/>
              </a:ext>
            </a:extLst>
          </p:cNvPr>
          <p:cNvSpPr txBox="1">
            <a:spLocks noGrp="1"/>
          </p:cNvSpPr>
          <p:nvPr>
            <p:ph type="sldNum" idx="4294967295"/>
          </p:nvPr>
        </p:nvSpPr>
        <p:spPr>
          <a:xfrm>
            <a:off x="8404384" y="474985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14</a:t>
            </a:fld>
            <a:endParaRPr/>
          </a:p>
        </p:txBody>
      </p:sp>
    </p:spTree>
    <p:extLst>
      <p:ext uri="{BB962C8B-B14F-4D97-AF65-F5344CB8AC3E}">
        <p14:creationId xmlns:p14="http://schemas.microsoft.com/office/powerpoint/2010/main" val="22608418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13">
          <a:extLst>
            <a:ext uri="{FF2B5EF4-FFF2-40B4-BE49-F238E27FC236}">
              <a16:creationId xmlns:a16="http://schemas.microsoft.com/office/drawing/2014/main" id="{04149972-877C-B110-A765-A532812CE1D1}"/>
            </a:ext>
          </a:extLst>
        </p:cNvPr>
        <p:cNvGrpSpPr/>
        <p:nvPr/>
      </p:nvGrpSpPr>
      <p:grpSpPr>
        <a:xfrm>
          <a:off x="0" y="0"/>
          <a:ext cx="0" cy="0"/>
          <a:chOff x="0" y="0"/>
          <a:chExt cx="0" cy="0"/>
        </a:xfrm>
      </p:grpSpPr>
      <p:sp>
        <p:nvSpPr>
          <p:cNvPr id="216" name="Google Shape;216;p25">
            <a:extLst>
              <a:ext uri="{FF2B5EF4-FFF2-40B4-BE49-F238E27FC236}">
                <a16:creationId xmlns:a16="http://schemas.microsoft.com/office/drawing/2014/main" id="{63E8DDEA-6072-9C58-4551-D0FE6EA4DC2F}"/>
              </a:ext>
            </a:extLst>
          </p:cNvPr>
          <p:cNvSpPr txBox="1">
            <a:spLocks noGrp="1"/>
          </p:cNvSpPr>
          <p:nvPr>
            <p:ph type="sldNum" idx="12"/>
          </p:nvPr>
        </p:nvSpPr>
        <p:spPr>
          <a:xfrm>
            <a:off x="8404384" y="474985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15</a:t>
            </a:fld>
            <a:endParaRPr/>
          </a:p>
        </p:txBody>
      </p:sp>
      <p:pic>
        <p:nvPicPr>
          <p:cNvPr id="4" name="Picture 2" descr="Từ trái qua: Thứ trưởng Hoàng Minh, Bộ trưởng Huỳnh Thành Đạt và Thứ trưởng Nguyễn Hoàng Giang nhấn nút công bố kết quả PII. Ảnh: Tùng Đinh">
            <a:extLst>
              <a:ext uri="{FF2B5EF4-FFF2-40B4-BE49-F238E27FC236}">
                <a16:creationId xmlns:a16="http://schemas.microsoft.com/office/drawing/2014/main" id="{74A6514D-01DB-36FB-4087-30ABA20E5C7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80700"/>
            <a:ext cx="4472408" cy="278210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663CA5D1-35D1-11BB-46DB-AA614DA19725}"/>
              </a:ext>
            </a:extLst>
          </p:cNvPr>
          <p:cNvSpPr txBox="1"/>
          <p:nvPr/>
        </p:nvSpPr>
        <p:spPr>
          <a:xfrm>
            <a:off x="1474934" y="341102"/>
            <a:ext cx="5826101" cy="400110"/>
          </a:xfrm>
          <a:prstGeom prst="rect">
            <a:avLst/>
          </a:prstGeom>
          <a:noFill/>
        </p:spPr>
        <p:txBody>
          <a:bodyPr wrap="square">
            <a:spAutoFit/>
          </a:bodyPr>
          <a:lstStyle/>
          <a:p>
            <a:pPr algn="ctr"/>
            <a:r>
              <a:rPr lang="vi-VN" sz="2000" b="1" i="0" dirty="0">
                <a:solidFill>
                  <a:srgbClr val="0070C0"/>
                </a:solidFill>
                <a:effectLst/>
                <a:highlight>
                  <a:srgbClr val="FFFFFF"/>
                </a:highlight>
                <a:latin typeface="arial" panose="020B0604020202020204" pitchFamily="34" charset="0"/>
              </a:rPr>
              <a:t>Công bố kết quả PII năm 2023, 2024</a:t>
            </a:r>
            <a:endParaRPr lang="vi-VN" sz="2000" b="1" dirty="0">
              <a:solidFill>
                <a:srgbClr val="0070C0"/>
              </a:solidFill>
            </a:endParaRPr>
          </a:p>
        </p:txBody>
      </p:sp>
      <p:pic>
        <p:nvPicPr>
          <p:cNvPr id="6" name="Picture 2" descr="Phó thủ tướng Bùi Thanh Sơn (giữa) cùng lãnh đạo các Bộ Giáo dục và Đào tạo, Thông tin và Truyền thông, Khoa học và Công nghệ (từ trái qua) thực hiện nghi thức công bố PII 2024 hôm 30/12. Ảnh:TTTT">
            <a:extLst>
              <a:ext uri="{FF2B5EF4-FFF2-40B4-BE49-F238E27FC236}">
                <a16:creationId xmlns:a16="http://schemas.microsoft.com/office/drawing/2014/main" id="{56C4F55E-7E7C-4948-FAB3-6CA982F8706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73134" y="1180699"/>
            <a:ext cx="4591818" cy="27821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39159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2EB5FE6-293F-6002-DD93-CEC582F058A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16</a:t>
            </a:fld>
            <a:endParaRPr lang="en"/>
          </a:p>
        </p:txBody>
      </p:sp>
      <p:pic>
        <p:nvPicPr>
          <p:cNvPr id="4" name="Picture 3">
            <a:extLst>
              <a:ext uri="{FF2B5EF4-FFF2-40B4-BE49-F238E27FC236}">
                <a16:creationId xmlns:a16="http://schemas.microsoft.com/office/drawing/2014/main" id="{F557B993-8026-1B23-DBDF-7F96F6CFD3B7}"/>
              </a:ext>
            </a:extLst>
          </p:cNvPr>
          <p:cNvPicPr>
            <a:picLocks noChangeAspect="1"/>
          </p:cNvPicPr>
          <p:nvPr/>
        </p:nvPicPr>
        <p:blipFill>
          <a:blip r:embed="rId3"/>
          <a:stretch>
            <a:fillRect/>
          </a:stretch>
        </p:blipFill>
        <p:spPr>
          <a:xfrm>
            <a:off x="4461764" y="-49"/>
            <a:ext cx="3557702" cy="5143500"/>
          </a:xfrm>
          <a:prstGeom prst="rect">
            <a:avLst/>
          </a:prstGeom>
        </p:spPr>
      </p:pic>
      <p:pic>
        <p:nvPicPr>
          <p:cNvPr id="5" name="Picture 4">
            <a:extLst>
              <a:ext uri="{FF2B5EF4-FFF2-40B4-BE49-F238E27FC236}">
                <a16:creationId xmlns:a16="http://schemas.microsoft.com/office/drawing/2014/main" id="{27196940-38A3-5B85-873C-25490F9ED321}"/>
              </a:ext>
            </a:extLst>
          </p:cNvPr>
          <p:cNvPicPr>
            <a:picLocks noChangeAspect="1"/>
          </p:cNvPicPr>
          <p:nvPr/>
        </p:nvPicPr>
        <p:blipFill>
          <a:blip r:embed="rId4"/>
          <a:stretch>
            <a:fillRect/>
          </a:stretch>
        </p:blipFill>
        <p:spPr>
          <a:xfrm>
            <a:off x="519144" y="0"/>
            <a:ext cx="3557702" cy="5143500"/>
          </a:xfrm>
          <a:prstGeom prst="rect">
            <a:avLst/>
          </a:prstGeom>
        </p:spPr>
      </p:pic>
    </p:spTree>
    <p:extLst>
      <p:ext uri="{BB962C8B-B14F-4D97-AF65-F5344CB8AC3E}">
        <p14:creationId xmlns:p14="http://schemas.microsoft.com/office/powerpoint/2010/main" val="11458422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3">
            <a:alphaModFix/>
            <a:duotone>
              <a:prstClr val="black"/>
              <a:schemeClr val="tx2">
                <a:tint val="45000"/>
                <a:satMod val="400000"/>
              </a:schemeClr>
            </a:duotone>
            <a:extLst>
              <a:ext uri="{BEBA8EAE-BF5A-486C-A8C5-ECC9F3942E4B}">
                <a14:imgProps xmlns:a14="http://schemas.microsoft.com/office/drawing/2010/main">
                  <a14:imgLayer r:embed="rId4">
                    <a14:imgEffect>
                      <a14:colorTemperature colorTemp="6496"/>
                    </a14:imgEffect>
                    <a14:imgEffect>
                      <a14:saturation sat="108000"/>
                    </a14:imgEffect>
                  </a14:imgLayer>
                </a14:imgProps>
              </a:ext>
            </a:extLst>
          </a:blip>
          <a:stretch>
            <a:fillRect/>
          </a:stretch>
        </a:blip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67900F6-653C-5280-9160-C402CD5ACC2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17</a:t>
            </a:fld>
            <a:endParaRPr lang="en"/>
          </a:p>
        </p:txBody>
      </p:sp>
      <p:pic>
        <p:nvPicPr>
          <p:cNvPr id="2054" name="Picture 6" descr="Hà Nội dẫn đầu về đổi mới sáng tạo năm 2024 - 1">
            <a:extLst>
              <a:ext uri="{FF2B5EF4-FFF2-40B4-BE49-F238E27FC236}">
                <a16:creationId xmlns:a16="http://schemas.microsoft.com/office/drawing/2014/main" id="{94166178-186A-E2FD-390F-AA0FF1771A0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0254" y="83834"/>
            <a:ext cx="8023492" cy="3409984"/>
          </a:xfrm>
          <a:prstGeom prst="rect">
            <a:avLst/>
          </a:prstGeom>
          <a:noFill/>
          <a:extLst>
            <a:ext uri="{909E8E84-426E-40DD-AFC4-6F175D3DCCD1}">
              <a14:hiddenFill xmlns:a14="http://schemas.microsoft.com/office/drawing/2010/main">
                <a:solidFill>
                  <a:srgbClr val="FFFFFF"/>
                </a:solidFill>
              </a14:hiddenFill>
            </a:ext>
          </a:extLst>
        </p:spPr>
      </p:pic>
      <p:sp>
        <p:nvSpPr>
          <p:cNvPr id="5" name="Google Shape;78;p13">
            <a:extLst>
              <a:ext uri="{FF2B5EF4-FFF2-40B4-BE49-F238E27FC236}">
                <a16:creationId xmlns:a16="http://schemas.microsoft.com/office/drawing/2014/main" id="{12790A5E-94DF-7661-A0E9-15C98C45648A}"/>
              </a:ext>
            </a:extLst>
          </p:cNvPr>
          <p:cNvSpPr txBox="1"/>
          <p:nvPr/>
        </p:nvSpPr>
        <p:spPr>
          <a:xfrm>
            <a:off x="451026" y="3567503"/>
            <a:ext cx="8241947" cy="1108662"/>
          </a:xfrm>
          <a:prstGeom prst="rect">
            <a:avLst/>
          </a:prstGeom>
          <a:solidFill>
            <a:srgbClr val="FFFF00"/>
          </a:solidFill>
          <a:ln>
            <a:noFill/>
          </a:ln>
        </p:spPr>
        <p:txBody>
          <a:bodyPr spcFirstLastPara="1" wrap="square" lIns="91425" tIns="91425" rIns="91425" bIns="91425" anchor="t" anchorCtr="0">
            <a:noAutofit/>
          </a:bodyPr>
          <a:lstStyle/>
          <a:p>
            <a:pPr marL="0" lvl="0" indent="0" algn="l" rtl="0">
              <a:spcAft>
                <a:spcPts val="600"/>
              </a:spcAft>
              <a:buNone/>
            </a:pPr>
            <a:r>
              <a:rPr lang="vi-VN" sz="2000" b="1" dirty="0">
                <a:solidFill>
                  <a:schemeClr val="accent2"/>
                </a:solidFill>
                <a:latin typeface="Source Sans Pro"/>
                <a:ea typeface="Source Sans Pro"/>
                <a:cs typeface="Source Sans Pro"/>
                <a:sym typeface="Source Sans Pro"/>
              </a:rPr>
              <a:t>Top 10</a:t>
            </a:r>
            <a:r>
              <a:rPr lang="en-US" sz="2000" b="1" dirty="0">
                <a:solidFill>
                  <a:schemeClr val="accent2"/>
                </a:solidFill>
                <a:latin typeface="Source Sans Pro"/>
                <a:ea typeface="Source Sans Pro"/>
                <a:cs typeface="Source Sans Pro"/>
                <a:sym typeface="Source Sans Pro"/>
              </a:rPr>
              <a:t> PII 2024</a:t>
            </a:r>
            <a:r>
              <a:rPr lang="vi-VN" sz="1600" dirty="0">
                <a:solidFill>
                  <a:schemeClr val="accent2"/>
                </a:solidFill>
                <a:latin typeface="Source Sans Pro"/>
                <a:ea typeface="Source Sans Pro"/>
                <a:cs typeface="Source Sans Pro"/>
                <a:sym typeface="Source Sans Pro"/>
              </a:rPr>
              <a:t> </a:t>
            </a:r>
          </a:p>
          <a:p>
            <a:pPr marL="0" lvl="0" indent="0" algn="l" rtl="0">
              <a:buNone/>
            </a:pPr>
            <a:r>
              <a:rPr lang="vi-VN" sz="1600" b="1" dirty="0">
                <a:solidFill>
                  <a:srgbClr val="00B0F0"/>
                </a:solidFill>
                <a:latin typeface="Source Sans Pro"/>
                <a:ea typeface="Source Sans Pro"/>
                <a:cs typeface="Source Sans Pro"/>
                <a:sym typeface="Source Sans Pro"/>
              </a:rPr>
              <a:t>1. Hà Nội                2. Tp. Hồ Chí Minh      3. Hải Phòng </a:t>
            </a:r>
            <a:r>
              <a:rPr lang="vi-VN" sz="1600" b="1" dirty="0">
                <a:solidFill>
                  <a:schemeClr val="accent2"/>
                </a:solidFill>
                <a:latin typeface="Source Sans Pro"/>
                <a:ea typeface="Source Sans Pro"/>
                <a:cs typeface="Source Sans Pro"/>
                <a:sym typeface="Source Sans Pro"/>
              </a:rPr>
              <a:t>     4. Bà Rịa - Vũng Tàu        </a:t>
            </a:r>
            <a:r>
              <a:rPr lang="vi-VN" sz="1600" b="1" dirty="0">
                <a:solidFill>
                  <a:srgbClr val="00B0F0"/>
                </a:solidFill>
                <a:latin typeface="Source Sans Pro"/>
                <a:ea typeface="Source Sans Pro"/>
                <a:cs typeface="Source Sans Pro"/>
                <a:sym typeface="Source Sans Pro"/>
              </a:rPr>
              <a:t>5. Đà Nẵng</a:t>
            </a:r>
          </a:p>
          <a:p>
            <a:pPr marL="0" lvl="0" indent="0" algn="l" rtl="0">
              <a:buNone/>
            </a:pPr>
            <a:r>
              <a:rPr lang="vi-VN" sz="1600" b="1" dirty="0">
                <a:solidFill>
                  <a:schemeClr val="accent2"/>
                </a:solidFill>
                <a:latin typeface="Source Sans Pro"/>
                <a:ea typeface="Source Sans Pro"/>
                <a:cs typeface="Source Sans Pro"/>
                <a:sym typeface="Source Sans Pro"/>
              </a:rPr>
              <a:t>6. Quảng Ninh     </a:t>
            </a:r>
            <a:r>
              <a:rPr lang="vi-VN" sz="1600" b="1" dirty="0">
                <a:solidFill>
                  <a:srgbClr val="00B0F0"/>
                </a:solidFill>
                <a:latin typeface="Source Sans Pro"/>
                <a:ea typeface="Source Sans Pro"/>
                <a:cs typeface="Source Sans Pro"/>
                <a:sym typeface="Source Sans Pro"/>
              </a:rPr>
              <a:t>7. Cần Thơ</a:t>
            </a:r>
            <a:r>
              <a:rPr lang="vi-VN" sz="1600" b="1" dirty="0">
                <a:solidFill>
                  <a:schemeClr val="accent2"/>
                </a:solidFill>
                <a:latin typeface="Source Sans Pro"/>
                <a:ea typeface="Source Sans Pro"/>
                <a:cs typeface="Source Sans Pro"/>
                <a:sym typeface="Source Sans Pro"/>
              </a:rPr>
              <a:t>                      8. Bình Dương   9. Thái Nguyên                 10. Bắc Giang</a:t>
            </a:r>
            <a:endParaRPr sz="1600" b="1" dirty="0">
              <a:solidFill>
                <a:schemeClr val="accent2"/>
              </a:solidFill>
              <a:latin typeface="Source Sans Pro"/>
              <a:ea typeface="Source Sans Pro"/>
              <a:cs typeface="Source Sans Pro"/>
              <a:sym typeface="Source Sans Pro"/>
            </a:endParaRPr>
          </a:p>
        </p:txBody>
      </p:sp>
    </p:spTree>
    <p:extLst>
      <p:ext uri="{BB962C8B-B14F-4D97-AF65-F5344CB8AC3E}">
        <p14:creationId xmlns:p14="http://schemas.microsoft.com/office/powerpoint/2010/main" val="13483881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752">
          <a:extLst>
            <a:ext uri="{FF2B5EF4-FFF2-40B4-BE49-F238E27FC236}">
              <a16:creationId xmlns:a16="http://schemas.microsoft.com/office/drawing/2014/main" id="{7927D242-A1A3-50B5-013D-E0DE9E095956}"/>
            </a:ext>
          </a:extLst>
        </p:cNvPr>
        <p:cNvGrpSpPr/>
        <p:nvPr/>
      </p:nvGrpSpPr>
      <p:grpSpPr>
        <a:xfrm>
          <a:off x="0" y="0"/>
          <a:ext cx="0" cy="0"/>
          <a:chOff x="0" y="0"/>
          <a:chExt cx="0" cy="0"/>
        </a:xfrm>
      </p:grpSpPr>
      <p:sp>
        <p:nvSpPr>
          <p:cNvPr id="1759" name="Google Shape;1759;p28">
            <a:extLst>
              <a:ext uri="{FF2B5EF4-FFF2-40B4-BE49-F238E27FC236}">
                <a16:creationId xmlns:a16="http://schemas.microsoft.com/office/drawing/2014/main" id="{995F5BF1-D3DF-31E0-055B-3A45611B24FB}"/>
              </a:ext>
            </a:extLst>
          </p:cNvPr>
          <p:cNvSpPr txBox="1">
            <a:spLocks noGrp="1"/>
          </p:cNvSpPr>
          <p:nvPr>
            <p:ph type="sldNum" idx="12"/>
          </p:nvPr>
        </p:nvSpPr>
        <p:spPr>
          <a:xfrm>
            <a:off x="8696403" y="4673650"/>
            <a:ext cx="333000" cy="3936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
              <a:t>18</a:t>
            </a:fld>
            <a:endParaRPr/>
          </a:p>
        </p:txBody>
      </p:sp>
      <p:graphicFrame>
        <p:nvGraphicFramePr>
          <p:cNvPr id="4" name="Diagram 3">
            <a:extLst>
              <a:ext uri="{FF2B5EF4-FFF2-40B4-BE49-F238E27FC236}">
                <a16:creationId xmlns:a16="http://schemas.microsoft.com/office/drawing/2014/main" id="{435946AE-B349-7ED2-11E7-8D9802FD22D6}"/>
              </a:ext>
            </a:extLst>
          </p:cNvPr>
          <p:cNvGraphicFramePr/>
          <p:nvPr>
            <p:extLst>
              <p:ext uri="{D42A27DB-BD31-4B8C-83A1-F6EECF244321}">
                <p14:modId xmlns:p14="http://schemas.microsoft.com/office/powerpoint/2010/main" val="975627443"/>
              </p:ext>
            </p:extLst>
          </p:nvPr>
        </p:nvGraphicFramePr>
        <p:xfrm>
          <a:off x="244482" y="920362"/>
          <a:ext cx="4004448" cy="391737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Diagram 4">
            <a:extLst>
              <a:ext uri="{FF2B5EF4-FFF2-40B4-BE49-F238E27FC236}">
                <a16:creationId xmlns:a16="http://schemas.microsoft.com/office/drawing/2014/main" id="{E7627F96-1412-4525-095E-585ED5C9C058}"/>
              </a:ext>
            </a:extLst>
          </p:cNvPr>
          <p:cNvGraphicFramePr/>
          <p:nvPr>
            <p:extLst>
              <p:ext uri="{D42A27DB-BD31-4B8C-83A1-F6EECF244321}">
                <p14:modId xmlns:p14="http://schemas.microsoft.com/office/powerpoint/2010/main" val="2632807641"/>
              </p:ext>
            </p:extLst>
          </p:nvPr>
        </p:nvGraphicFramePr>
        <p:xfrm>
          <a:off x="4814525" y="920362"/>
          <a:ext cx="4229099" cy="3917373"/>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7" name="TextBox 6">
            <a:extLst>
              <a:ext uri="{FF2B5EF4-FFF2-40B4-BE49-F238E27FC236}">
                <a16:creationId xmlns:a16="http://schemas.microsoft.com/office/drawing/2014/main" id="{44F25E07-A206-B984-B8CD-21798401A5B3}"/>
              </a:ext>
            </a:extLst>
          </p:cNvPr>
          <p:cNvSpPr txBox="1"/>
          <p:nvPr/>
        </p:nvSpPr>
        <p:spPr>
          <a:xfrm>
            <a:off x="741831" y="3423771"/>
            <a:ext cx="1417171" cy="923330"/>
          </a:xfrm>
          <a:prstGeom prst="rect">
            <a:avLst/>
          </a:prstGeom>
          <a:noFill/>
        </p:spPr>
        <p:txBody>
          <a:bodyPr wrap="square" rtlCol="0">
            <a:spAutoFit/>
          </a:bodyPr>
          <a:lstStyle/>
          <a:p>
            <a:r>
              <a:rPr lang="vi-VN" sz="1800" b="1" dirty="0">
                <a:solidFill>
                  <a:schemeClr val="bg1"/>
                </a:solidFill>
              </a:rPr>
              <a:t>Các địa phương ở nhóm đầu</a:t>
            </a:r>
          </a:p>
        </p:txBody>
      </p:sp>
      <p:sp>
        <p:nvSpPr>
          <p:cNvPr id="8" name="TextBox 7">
            <a:extLst>
              <a:ext uri="{FF2B5EF4-FFF2-40B4-BE49-F238E27FC236}">
                <a16:creationId xmlns:a16="http://schemas.microsoft.com/office/drawing/2014/main" id="{AF22E113-3D9F-1CB1-4458-295419065502}"/>
              </a:ext>
            </a:extLst>
          </p:cNvPr>
          <p:cNvSpPr txBox="1"/>
          <p:nvPr/>
        </p:nvSpPr>
        <p:spPr>
          <a:xfrm>
            <a:off x="5351931" y="920362"/>
            <a:ext cx="1417171" cy="923330"/>
          </a:xfrm>
          <a:prstGeom prst="rect">
            <a:avLst/>
          </a:prstGeom>
          <a:noFill/>
        </p:spPr>
        <p:txBody>
          <a:bodyPr wrap="square" rtlCol="0">
            <a:spAutoFit/>
          </a:bodyPr>
          <a:lstStyle/>
          <a:p>
            <a:r>
              <a:rPr lang="vi-VN" sz="1800" b="1" dirty="0">
                <a:solidFill>
                  <a:schemeClr val="bg1"/>
                </a:solidFill>
              </a:rPr>
              <a:t>Các địa phương ở nhóm cuối</a:t>
            </a:r>
          </a:p>
        </p:txBody>
      </p:sp>
      <p:sp>
        <p:nvSpPr>
          <p:cNvPr id="9" name="TextBox 8">
            <a:extLst>
              <a:ext uri="{FF2B5EF4-FFF2-40B4-BE49-F238E27FC236}">
                <a16:creationId xmlns:a16="http://schemas.microsoft.com/office/drawing/2014/main" id="{88E7B0CF-6684-1A8C-3F42-4C241953289C}"/>
              </a:ext>
            </a:extLst>
          </p:cNvPr>
          <p:cNvSpPr txBox="1"/>
          <p:nvPr/>
        </p:nvSpPr>
        <p:spPr>
          <a:xfrm>
            <a:off x="128899" y="0"/>
            <a:ext cx="8747759" cy="707886"/>
          </a:xfrm>
          <a:prstGeom prst="rect">
            <a:avLst/>
          </a:prstGeom>
          <a:solidFill>
            <a:schemeClr val="tx2"/>
          </a:solidFill>
        </p:spPr>
        <p:txBody>
          <a:bodyPr wrap="square">
            <a:spAutoFit/>
          </a:bodyPr>
          <a:lstStyle/>
          <a:p>
            <a:pPr algn="ctr"/>
            <a:r>
              <a:rPr lang="vi-VN" sz="2000" b="1" kern="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Kết quả PII 2024 phù hợp, tương đồng với thực trạng phát triển KT-XH của các địa phương</a:t>
            </a:r>
            <a:endParaRPr lang="en-GB" sz="2800" b="1" cap="all" dirty="0">
              <a:solidFill>
                <a:srgbClr val="0070C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680264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CF8ECD7-5BE4-E93D-4583-28845A62109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19</a:t>
            </a:fld>
            <a:endParaRPr lang="en"/>
          </a:p>
        </p:txBody>
      </p:sp>
      <p:graphicFrame>
        <p:nvGraphicFramePr>
          <p:cNvPr id="3" name="Chart 2">
            <a:extLst>
              <a:ext uri="{FF2B5EF4-FFF2-40B4-BE49-F238E27FC236}">
                <a16:creationId xmlns:a16="http://schemas.microsoft.com/office/drawing/2014/main" id="{61853CAE-25BF-04E1-6077-22D138DACFA2}"/>
              </a:ext>
            </a:extLst>
          </p:cNvPr>
          <p:cNvGraphicFramePr/>
          <p:nvPr>
            <p:extLst>
              <p:ext uri="{D42A27DB-BD31-4B8C-83A1-F6EECF244321}">
                <p14:modId xmlns:p14="http://schemas.microsoft.com/office/powerpoint/2010/main" val="2038266417"/>
              </p:ext>
            </p:extLst>
          </p:nvPr>
        </p:nvGraphicFramePr>
        <p:xfrm>
          <a:off x="236764" y="247744"/>
          <a:ext cx="8716320" cy="431432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3706921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CCBBA303-2698-AEF0-B46F-DD4EB87711B0}"/>
            </a:ext>
          </a:extLst>
        </p:cNvPr>
        <p:cNvGrpSpPr/>
        <p:nvPr/>
      </p:nvGrpSpPr>
      <p:grpSpPr>
        <a:xfrm>
          <a:off x="0" y="0"/>
          <a:ext cx="0" cy="0"/>
          <a:chOff x="0" y="0"/>
          <a:chExt cx="0" cy="0"/>
        </a:xfrm>
      </p:grpSpPr>
      <p:sp>
        <p:nvSpPr>
          <p:cNvPr id="110" name="Google Shape;110;p17">
            <a:extLst>
              <a:ext uri="{FF2B5EF4-FFF2-40B4-BE49-F238E27FC236}">
                <a16:creationId xmlns:a16="http://schemas.microsoft.com/office/drawing/2014/main" id="{DF7CE4E7-18D7-08B0-5B7F-299A92018E83}"/>
              </a:ext>
            </a:extLst>
          </p:cNvPr>
          <p:cNvSpPr txBox="1">
            <a:spLocks noGrp="1"/>
          </p:cNvSpPr>
          <p:nvPr>
            <p:ph type="title"/>
          </p:nvPr>
        </p:nvSpPr>
        <p:spPr>
          <a:xfrm>
            <a:off x="786150" y="308120"/>
            <a:ext cx="7571700" cy="7026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vi-VN" sz="3200" b="1" dirty="0"/>
              <a:t>Nội dung trình bày</a:t>
            </a:r>
            <a:endParaRPr sz="3200" b="1" dirty="0"/>
          </a:p>
        </p:txBody>
      </p:sp>
      <p:sp>
        <p:nvSpPr>
          <p:cNvPr id="111" name="Google Shape;111;p17">
            <a:extLst>
              <a:ext uri="{FF2B5EF4-FFF2-40B4-BE49-F238E27FC236}">
                <a16:creationId xmlns:a16="http://schemas.microsoft.com/office/drawing/2014/main" id="{F6292335-BB68-C751-DB26-EA66E22B925C}"/>
              </a:ext>
            </a:extLst>
          </p:cNvPr>
          <p:cNvSpPr txBox="1">
            <a:spLocks noGrp="1"/>
          </p:cNvSpPr>
          <p:nvPr>
            <p:ph type="body" idx="1"/>
          </p:nvPr>
        </p:nvSpPr>
        <p:spPr>
          <a:xfrm>
            <a:off x="544287" y="1261700"/>
            <a:ext cx="8273142" cy="3573600"/>
          </a:xfrm>
          <a:prstGeom prst="rect">
            <a:avLst/>
          </a:prstGeom>
        </p:spPr>
        <p:txBody>
          <a:bodyPr spcFirstLastPara="1" wrap="square" lIns="91425" tIns="91425" rIns="91425" bIns="91425" anchor="t" anchorCtr="0">
            <a:noAutofit/>
          </a:bodyPr>
          <a:lstStyle/>
          <a:p>
            <a:pPr marL="457200" lvl="0" indent="-381000" algn="l" rtl="0">
              <a:spcBef>
                <a:spcPts val="1200"/>
              </a:spcBef>
              <a:spcAft>
                <a:spcPts val="600"/>
              </a:spcAft>
              <a:buSzPts val="2400"/>
              <a:buChar char="◎"/>
            </a:pPr>
            <a:r>
              <a:rPr lang="vi-VN" sz="2800" dirty="0"/>
              <a:t>Mục đích, ý nghĩa của chỉ số PII</a:t>
            </a:r>
            <a:endParaRPr sz="2800" dirty="0"/>
          </a:p>
          <a:p>
            <a:pPr marL="457200" lvl="0" indent="-381000" algn="l" rtl="0">
              <a:spcBef>
                <a:spcPts val="1200"/>
              </a:spcBef>
              <a:spcAft>
                <a:spcPts val="600"/>
              </a:spcAft>
              <a:buSzPts val="2400"/>
              <a:buChar char="◎"/>
            </a:pPr>
            <a:r>
              <a:rPr lang="vi-VN" sz="2800" dirty="0"/>
              <a:t>Các địa phương dẫn đầu PII 2024</a:t>
            </a:r>
          </a:p>
          <a:p>
            <a:pPr marL="457200" lvl="0" indent="-381000" algn="l" rtl="0">
              <a:spcBef>
                <a:spcPts val="1200"/>
              </a:spcBef>
              <a:spcAft>
                <a:spcPts val="600"/>
              </a:spcAft>
              <a:buSzPts val="2400"/>
              <a:buChar char="◎"/>
            </a:pPr>
            <a:r>
              <a:rPr lang="en-US" sz="2800" dirty="0" err="1"/>
              <a:t>Kết</a:t>
            </a:r>
            <a:r>
              <a:rPr lang="en-US" sz="2800" dirty="0"/>
              <a:t> </a:t>
            </a:r>
            <a:r>
              <a:rPr lang="en-US" sz="2800" dirty="0" err="1"/>
              <a:t>quả</a:t>
            </a:r>
            <a:r>
              <a:rPr lang="en-US" sz="2800" dirty="0"/>
              <a:t> </a:t>
            </a:r>
            <a:r>
              <a:rPr lang="en-US" sz="2800" dirty="0" err="1"/>
              <a:t>chính</a:t>
            </a:r>
            <a:r>
              <a:rPr lang="en-US" sz="2800" dirty="0"/>
              <a:t> </a:t>
            </a:r>
            <a:r>
              <a:rPr lang="vi-VN" sz="2800"/>
              <a:t>của </a:t>
            </a:r>
            <a:r>
              <a:rPr lang="en-US" sz="2800"/>
              <a:t>Quảng Bình</a:t>
            </a:r>
            <a:endParaRPr lang="vi-VN" sz="2800" dirty="0"/>
          </a:p>
          <a:p>
            <a:pPr marL="457200" lvl="0" indent="-381000" algn="l" rtl="0">
              <a:spcBef>
                <a:spcPts val="1200"/>
              </a:spcBef>
              <a:spcAft>
                <a:spcPts val="600"/>
              </a:spcAft>
              <a:buSzPts val="2400"/>
              <a:buChar char="◎"/>
            </a:pPr>
            <a:r>
              <a:rPr lang="vi-VN" sz="2800" dirty="0"/>
              <a:t>Một số </a:t>
            </a:r>
            <a:r>
              <a:rPr lang="en-US" sz="2800" dirty="0" err="1"/>
              <a:t>gợi</a:t>
            </a:r>
            <a:r>
              <a:rPr lang="en-US" sz="2800" dirty="0"/>
              <a:t> </a:t>
            </a:r>
            <a:r>
              <a:rPr lang="en-US" sz="2800" dirty="0" err="1"/>
              <a:t>suy</a:t>
            </a:r>
            <a:endParaRPr sz="2800" dirty="0"/>
          </a:p>
        </p:txBody>
      </p:sp>
      <p:sp>
        <p:nvSpPr>
          <p:cNvPr id="112" name="Google Shape;112;p17">
            <a:extLst>
              <a:ext uri="{FF2B5EF4-FFF2-40B4-BE49-F238E27FC236}">
                <a16:creationId xmlns:a16="http://schemas.microsoft.com/office/drawing/2014/main" id="{CB9D41F4-C3F6-B6C4-582F-20FD3B83F61B}"/>
              </a:ext>
            </a:extLst>
          </p:cNvPr>
          <p:cNvSpPr txBox="1">
            <a:spLocks noGrp="1"/>
          </p:cNvSpPr>
          <p:nvPr>
            <p:ph type="sldNum" idx="12"/>
          </p:nvPr>
        </p:nvSpPr>
        <p:spPr>
          <a:xfrm>
            <a:off x="8404384" y="474985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2</a:t>
            </a:fld>
            <a:endParaRPr/>
          </a:p>
        </p:txBody>
      </p:sp>
    </p:spTree>
    <p:extLst>
      <p:ext uri="{BB962C8B-B14F-4D97-AF65-F5344CB8AC3E}">
        <p14:creationId xmlns:p14="http://schemas.microsoft.com/office/powerpoint/2010/main" val="11430592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31">
          <a:extLst>
            <a:ext uri="{FF2B5EF4-FFF2-40B4-BE49-F238E27FC236}">
              <a16:creationId xmlns:a16="http://schemas.microsoft.com/office/drawing/2014/main" id="{2F7144DF-4D76-8385-73E5-F6CAAF629B71}"/>
            </a:ext>
          </a:extLst>
        </p:cNvPr>
        <p:cNvGrpSpPr/>
        <p:nvPr/>
      </p:nvGrpSpPr>
      <p:grpSpPr>
        <a:xfrm>
          <a:off x="0" y="0"/>
          <a:ext cx="0" cy="0"/>
          <a:chOff x="0" y="0"/>
          <a:chExt cx="0" cy="0"/>
        </a:xfrm>
      </p:grpSpPr>
      <p:sp>
        <p:nvSpPr>
          <p:cNvPr id="135" name="Google Shape;135;p19">
            <a:extLst>
              <a:ext uri="{FF2B5EF4-FFF2-40B4-BE49-F238E27FC236}">
                <a16:creationId xmlns:a16="http://schemas.microsoft.com/office/drawing/2014/main" id="{18F8B784-DDFE-3044-D721-8029A6A4BC77}"/>
              </a:ext>
            </a:extLst>
          </p:cNvPr>
          <p:cNvSpPr txBox="1">
            <a:spLocks noGrp="1"/>
          </p:cNvSpPr>
          <p:nvPr>
            <p:ph type="sldNum" idx="12"/>
          </p:nvPr>
        </p:nvSpPr>
        <p:spPr>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20</a:t>
            </a:fld>
            <a:endParaRPr/>
          </a:p>
        </p:txBody>
      </p:sp>
      <p:graphicFrame>
        <p:nvGraphicFramePr>
          <p:cNvPr id="8" name="Chart 7">
            <a:extLst>
              <a:ext uri="{FF2B5EF4-FFF2-40B4-BE49-F238E27FC236}">
                <a16:creationId xmlns:a16="http://schemas.microsoft.com/office/drawing/2014/main" id="{4ED9A10D-5B04-0CE0-A57E-BCB6FD164859}"/>
              </a:ext>
            </a:extLst>
          </p:cNvPr>
          <p:cNvGraphicFramePr/>
          <p:nvPr>
            <p:extLst>
              <p:ext uri="{D42A27DB-BD31-4B8C-83A1-F6EECF244321}">
                <p14:modId xmlns:p14="http://schemas.microsoft.com/office/powerpoint/2010/main" val="3368345652"/>
              </p:ext>
            </p:extLst>
          </p:nvPr>
        </p:nvGraphicFramePr>
        <p:xfrm>
          <a:off x="4746171" y="0"/>
          <a:ext cx="4397829" cy="51435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 name="Chart 1">
            <a:extLst>
              <a:ext uri="{FF2B5EF4-FFF2-40B4-BE49-F238E27FC236}">
                <a16:creationId xmlns:a16="http://schemas.microsoft.com/office/drawing/2014/main" id="{6AF4A4F0-1FBF-44CD-A0E7-C841386C50BF}"/>
              </a:ext>
            </a:extLst>
          </p:cNvPr>
          <p:cNvGraphicFramePr/>
          <p:nvPr>
            <p:extLst>
              <p:ext uri="{D42A27DB-BD31-4B8C-83A1-F6EECF244321}">
                <p14:modId xmlns:p14="http://schemas.microsoft.com/office/powerpoint/2010/main" val="2763331933"/>
              </p:ext>
            </p:extLst>
          </p:nvPr>
        </p:nvGraphicFramePr>
        <p:xfrm>
          <a:off x="0" y="0"/>
          <a:ext cx="4746171" cy="514350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3410162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7CA4510C-55B0-68D5-2E45-900B5736A140}"/>
              </a:ext>
            </a:extLst>
          </p:cNvPr>
          <p:cNvSpPr>
            <a:spLocks noGrp="1"/>
          </p:cNvSpPr>
          <p:nvPr>
            <p:ph type="sldNum" idx="12"/>
          </p:nvPr>
        </p:nvSpPr>
        <p:spPr>
          <a:xfrm>
            <a:off x="8435915" y="4749900"/>
            <a:ext cx="548700" cy="393600"/>
          </a:xfrm>
        </p:spPr>
        <p:txBody>
          <a:bodyPr/>
          <a:lstStyle/>
          <a:p>
            <a:pPr marL="0" lvl="0" indent="0" algn="r" rtl="0">
              <a:spcBef>
                <a:spcPts val="0"/>
              </a:spcBef>
              <a:spcAft>
                <a:spcPts val="0"/>
              </a:spcAft>
              <a:buNone/>
            </a:pPr>
            <a:fld id="{00000000-1234-1234-1234-123412341234}" type="slidenum">
              <a:rPr lang="en" smtClean="0"/>
              <a:t>21</a:t>
            </a:fld>
            <a:endParaRPr lang="en"/>
          </a:p>
        </p:txBody>
      </p:sp>
      <mc:AlternateContent xmlns:mc="http://schemas.openxmlformats.org/markup-compatibility/2006" xmlns:cx2="http://schemas.microsoft.com/office/drawing/2015/10/21/chartex">
        <mc:Choice Requires="cx2">
          <p:graphicFrame>
            <p:nvGraphicFramePr>
              <p:cNvPr id="16" name="Chart 15">
                <a:extLst>
                  <a:ext uri="{FF2B5EF4-FFF2-40B4-BE49-F238E27FC236}">
                    <a16:creationId xmlns:a16="http://schemas.microsoft.com/office/drawing/2014/main" id="{934A1F04-4CD1-3626-05D3-5E665D6817F9}"/>
                  </a:ext>
                </a:extLst>
              </p:cNvPr>
              <p:cNvGraphicFramePr/>
              <p:nvPr>
                <p:extLst>
                  <p:ext uri="{D42A27DB-BD31-4B8C-83A1-F6EECF244321}">
                    <p14:modId xmlns:p14="http://schemas.microsoft.com/office/powerpoint/2010/main" val="3142868034"/>
                  </p:ext>
                </p:extLst>
              </p:nvPr>
            </p:nvGraphicFramePr>
            <p:xfrm>
              <a:off x="2898637" y="128554"/>
              <a:ext cx="3557342" cy="2125963"/>
            </p:xfrm>
            <a:graphic>
              <a:graphicData uri="http://schemas.microsoft.com/office/drawing/2014/chartex">
                <cx:chart xmlns:cx="http://schemas.microsoft.com/office/drawing/2014/chartex" xmlns:r="http://schemas.openxmlformats.org/officeDocument/2006/relationships" r:id="rId3"/>
              </a:graphicData>
            </a:graphic>
          </p:graphicFrame>
        </mc:Choice>
        <mc:Fallback xmlns="">
          <p:pic>
            <p:nvPicPr>
              <p:cNvPr id="16" name="Chart 15">
                <a:extLst>
                  <a:ext uri="{FF2B5EF4-FFF2-40B4-BE49-F238E27FC236}">
                    <a16:creationId xmlns:a16="http://schemas.microsoft.com/office/drawing/2014/main" id="{934A1F04-4CD1-3626-05D3-5E665D6817F9}"/>
                  </a:ext>
                </a:extLst>
              </p:cNvPr>
              <p:cNvPicPr>
                <a:picLocks noGrp="1" noRot="1" noChangeAspect="1" noMove="1" noResize="1" noEditPoints="1" noAdjustHandles="1" noChangeArrowheads="1" noChangeShapeType="1"/>
              </p:cNvPicPr>
              <p:nvPr/>
            </p:nvPicPr>
            <p:blipFill>
              <a:blip r:embed="rId4"/>
              <a:stretch>
                <a:fillRect/>
              </a:stretch>
            </p:blipFill>
            <p:spPr>
              <a:xfrm>
                <a:off x="2898637" y="128554"/>
                <a:ext cx="3557342" cy="2125963"/>
              </a:xfrm>
              <a:prstGeom prst="rect">
                <a:avLst/>
              </a:prstGeom>
            </p:spPr>
          </p:pic>
        </mc:Fallback>
      </mc:AlternateContent>
      <mc:AlternateContent xmlns:mc="http://schemas.openxmlformats.org/markup-compatibility/2006" xmlns:cx2="http://schemas.microsoft.com/office/drawing/2015/10/21/chartex">
        <mc:Choice Requires="cx2">
          <p:graphicFrame>
            <p:nvGraphicFramePr>
              <p:cNvPr id="17" name="Chart 16">
                <a:extLst>
                  <a:ext uri="{FF2B5EF4-FFF2-40B4-BE49-F238E27FC236}">
                    <a16:creationId xmlns:a16="http://schemas.microsoft.com/office/drawing/2014/main" id="{AC9EE9CF-DA7B-4D7F-A29A-DE99E9E4069C}"/>
                  </a:ext>
                </a:extLst>
              </p:cNvPr>
              <p:cNvGraphicFramePr/>
              <p:nvPr>
                <p:extLst>
                  <p:ext uri="{D42A27DB-BD31-4B8C-83A1-F6EECF244321}">
                    <p14:modId xmlns:p14="http://schemas.microsoft.com/office/powerpoint/2010/main" val="2274885017"/>
                  </p:ext>
                </p:extLst>
              </p:nvPr>
            </p:nvGraphicFramePr>
            <p:xfrm>
              <a:off x="260130" y="2514648"/>
              <a:ext cx="3557342" cy="2125963"/>
            </p:xfrm>
            <a:graphic>
              <a:graphicData uri="http://schemas.microsoft.com/office/drawing/2014/chartex">
                <cx:chart xmlns:cx="http://schemas.microsoft.com/office/drawing/2014/chartex" xmlns:r="http://schemas.openxmlformats.org/officeDocument/2006/relationships" r:id="rId5"/>
              </a:graphicData>
            </a:graphic>
          </p:graphicFrame>
        </mc:Choice>
        <mc:Fallback xmlns="">
          <p:pic>
            <p:nvPicPr>
              <p:cNvPr id="17" name="Chart 16">
                <a:extLst>
                  <a:ext uri="{FF2B5EF4-FFF2-40B4-BE49-F238E27FC236}">
                    <a16:creationId xmlns:a16="http://schemas.microsoft.com/office/drawing/2014/main" id="{AC9EE9CF-DA7B-4D7F-A29A-DE99E9E4069C}"/>
                  </a:ext>
                </a:extLst>
              </p:cNvPr>
              <p:cNvPicPr>
                <a:picLocks noGrp="1" noRot="1" noChangeAspect="1" noMove="1" noResize="1" noEditPoints="1" noAdjustHandles="1" noChangeArrowheads="1" noChangeShapeType="1"/>
              </p:cNvPicPr>
              <p:nvPr/>
            </p:nvPicPr>
            <p:blipFill>
              <a:blip r:embed="rId6"/>
              <a:stretch>
                <a:fillRect/>
              </a:stretch>
            </p:blipFill>
            <p:spPr>
              <a:xfrm>
                <a:off x="260130" y="2514648"/>
                <a:ext cx="3557342" cy="2125963"/>
              </a:xfrm>
              <a:prstGeom prst="rect">
                <a:avLst/>
              </a:prstGeom>
            </p:spPr>
          </p:pic>
        </mc:Fallback>
      </mc:AlternateContent>
      <mc:AlternateContent xmlns:mc="http://schemas.openxmlformats.org/markup-compatibility/2006" xmlns:cx2="http://schemas.microsoft.com/office/drawing/2015/10/21/chartex">
        <mc:Choice Requires="cx2">
          <p:graphicFrame>
            <p:nvGraphicFramePr>
              <p:cNvPr id="18" name="Chart 17">
                <a:extLst>
                  <a:ext uri="{FF2B5EF4-FFF2-40B4-BE49-F238E27FC236}">
                    <a16:creationId xmlns:a16="http://schemas.microsoft.com/office/drawing/2014/main" id="{2BA09638-1ED7-4A24-8D9D-D008F9C9D468}"/>
                  </a:ext>
                </a:extLst>
              </p:cNvPr>
              <p:cNvGraphicFramePr/>
              <p:nvPr>
                <p:extLst>
                  <p:ext uri="{D42A27DB-BD31-4B8C-83A1-F6EECF244321}">
                    <p14:modId xmlns:p14="http://schemas.microsoft.com/office/powerpoint/2010/main" val="1182770105"/>
                  </p:ext>
                </p:extLst>
              </p:nvPr>
            </p:nvGraphicFramePr>
            <p:xfrm>
              <a:off x="4860111" y="2516619"/>
              <a:ext cx="3850154" cy="2123992"/>
            </p:xfrm>
            <a:graphic>
              <a:graphicData uri="http://schemas.microsoft.com/office/drawing/2014/chartex">
                <cx:chart xmlns:cx="http://schemas.microsoft.com/office/drawing/2014/chartex" xmlns:r="http://schemas.openxmlformats.org/officeDocument/2006/relationships" r:id="rId7"/>
              </a:graphicData>
            </a:graphic>
          </p:graphicFrame>
        </mc:Choice>
        <mc:Fallback xmlns="">
          <p:pic>
            <p:nvPicPr>
              <p:cNvPr id="18" name="Chart 17">
                <a:extLst>
                  <a:ext uri="{FF2B5EF4-FFF2-40B4-BE49-F238E27FC236}">
                    <a16:creationId xmlns:a16="http://schemas.microsoft.com/office/drawing/2014/main" id="{2BA09638-1ED7-4A24-8D9D-D008F9C9D468}"/>
                  </a:ext>
                </a:extLst>
              </p:cNvPr>
              <p:cNvPicPr>
                <a:picLocks noGrp="1" noRot="1" noChangeAspect="1" noMove="1" noResize="1" noEditPoints="1" noAdjustHandles="1" noChangeArrowheads="1" noChangeShapeType="1"/>
              </p:cNvPicPr>
              <p:nvPr/>
            </p:nvPicPr>
            <p:blipFill>
              <a:blip r:embed="rId8"/>
              <a:stretch>
                <a:fillRect/>
              </a:stretch>
            </p:blipFill>
            <p:spPr>
              <a:xfrm>
                <a:off x="4860111" y="2516619"/>
                <a:ext cx="3850154" cy="2123992"/>
              </a:xfrm>
              <a:prstGeom prst="rect">
                <a:avLst/>
              </a:prstGeom>
            </p:spPr>
          </p:pic>
        </mc:Fallback>
      </mc:AlternateContent>
    </p:spTree>
    <p:extLst>
      <p:ext uri="{BB962C8B-B14F-4D97-AF65-F5344CB8AC3E}">
        <p14:creationId xmlns:p14="http://schemas.microsoft.com/office/powerpoint/2010/main" val="35190030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A41159-EA76-2406-907D-C201B6246A45}"/>
            </a:ext>
          </a:extLst>
        </p:cNvPr>
        <p:cNvGrpSpPr/>
        <p:nvPr/>
      </p:nvGrpSpPr>
      <p:grpSpPr>
        <a:xfrm>
          <a:off x="0" y="0"/>
          <a:ext cx="0" cy="0"/>
          <a:chOff x="0" y="0"/>
          <a:chExt cx="0" cy="0"/>
        </a:xfrm>
      </p:grpSpPr>
      <mc:AlternateContent xmlns:mc="http://schemas.openxmlformats.org/markup-compatibility/2006" xmlns:cx2="http://schemas.microsoft.com/office/drawing/2015/10/21/chartex">
        <mc:Choice Requires="cx2">
          <p:graphicFrame>
            <p:nvGraphicFramePr>
              <p:cNvPr id="2" name="Chart 1">
                <a:extLst>
                  <a:ext uri="{FF2B5EF4-FFF2-40B4-BE49-F238E27FC236}">
                    <a16:creationId xmlns:a16="http://schemas.microsoft.com/office/drawing/2014/main" id="{035D6398-0DBA-4DE2-999B-84EFBDEDC9A9}"/>
                  </a:ext>
                </a:extLst>
              </p:cNvPr>
              <p:cNvGraphicFramePr/>
              <p:nvPr>
                <p:extLst>
                  <p:ext uri="{D42A27DB-BD31-4B8C-83A1-F6EECF244321}">
                    <p14:modId xmlns:p14="http://schemas.microsoft.com/office/powerpoint/2010/main" val="1151658927"/>
                  </p:ext>
                </p:extLst>
              </p:nvPr>
            </p:nvGraphicFramePr>
            <p:xfrm>
              <a:off x="922284" y="165948"/>
              <a:ext cx="3239813" cy="1595438"/>
            </p:xfrm>
            <a:graphic>
              <a:graphicData uri="http://schemas.microsoft.com/office/drawing/2014/chartex">
                <cx:chart xmlns:cx="http://schemas.microsoft.com/office/drawing/2014/chartex" xmlns:r="http://schemas.openxmlformats.org/officeDocument/2006/relationships" r:id="rId3"/>
              </a:graphicData>
            </a:graphic>
          </p:graphicFrame>
        </mc:Choice>
        <mc:Fallback xmlns="">
          <p:pic>
            <p:nvPicPr>
              <p:cNvPr id="2" name="Chart 1">
                <a:extLst>
                  <a:ext uri="{FF2B5EF4-FFF2-40B4-BE49-F238E27FC236}">
                    <a16:creationId xmlns:a16="http://schemas.microsoft.com/office/drawing/2014/main" id="{035D6398-0DBA-4DE2-999B-84EFBDEDC9A9}"/>
                  </a:ext>
                </a:extLst>
              </p:cNvPr>
              <p:cNvPicPr>
                <a:picLocks noGrp="1" noRot="1" noChangeAspect="1" noMove="1" noResize="1" noEditPoints="1" noAdjustHandles="1" noChangeArrowheads="1" noChangeShapeType="1"/>
              </p:cNvPicPr>
              <p:nvPr/>
            </p:nvPicPr>
            <p:blipFill>
              <a:blip r:embed="rId4"/>
              <a:stretch>
                <a:fillRect/>
              </a:stretch>
            </p:blipFill>
            <p:spPr>
              <a:xfrm>
                <a:off x="922284" y="165948"/>
                <a:ext cx="3239813" cy="1595438"/>
              </a:xfrm>
              <a:prstGeom prst="rect">
                <a:avLst/>
              </a:prstGeom>
            </p:spPr>
          </p:pic>
        </mc:Fallback>
      </mc:AlternateContent>
      <mc:AlternateContent xmlns:mc="http://schemas.openxmlformats.org/markup-compatibility/2006" xmlns:cx2="http://schemas.microsoft.com/office/drawing/2015/10/21/chartex">
        <mc:Choice Requires="cx2">
          <p:graphicFrame>
            <p:nvGraphicFramePr>
              <p:cNvPr id="4" name="Chart 3">
                <a:extLst>
                  <a:ext uri="{FF2B5EF4-FFF2-40B4-BE49-F238E27FC236}">
                    <a16:creationId xmlns:a16="http://schemas.microsoft.com/office/drawing/2014/main" id="{0B3A28F1-9FC9-4094-8075-50F36E475F49}"/>
                  </a:ext>
                </a:extLst>
              </p:cNvPr>
              <p:cNvGraphicFramePr/>
              <p:nvPr>
                <p:extLst>
                  <p:ext uri="{D42A27DB-BD31-4B8C-83A1-F6EECF244321}">
                    <p14:modId xmlns:p14="http://schemas.microsoft.com/office/powerpoint/2010/main" val="2526640059"/>
                  </p:ext>
                </p:extLst>
              </p:nvPr>
            </p:nvGraphicFramePr>
            <p:xfrm>
              <a:off x="5081012" y="165948"/>
              <a:ext cx="3033713" cy="1595438"/>
            </p:xfrm>
            <a:graphic>
              <a:graphicData uri="http://schemas.microsoft.com/office/drawing/2014/chartex">
                <cx:chart xmlns:cx="http://schemas.microsoft.com/office/drawing/2014/chartex" xmlns:r="http://schemas.openxmlformats.org/officeDocument/2006/relationships" r:id="rId5"/>
              </a:graphicData>
            </a:graphic>
          </p:graphicFrame>
        </mc:Choice>
        <mc:Fallback xmlns="">
          <p:pic>
            <p:nvPicPr>
              <p:cNvPr id="4" name="Chart 3">
                <a:extLst>
                  <a:ext uri="{FF2B5EF4-FFF2-40B4-BE49-F238E27FC236}">
                    <a16:creationId xmlns:a16="http://schemas.microsoft.com/office/drawing/2014/main" id="{0B3A28F1-9FC9-4094-8075-50F36E475F49}"/>
                  </a:ext>
                </a:extLst>
              </p:cNvPr>
              <p:cNvPicPr>
                <a:picLocks noGrp="1" noRot="1" noChangeAspect="1" noMove="1" noResize="1" noEditPoints="1" noAdjustHandles="1" noChangeArrowheads="1" noChangeShapeType="1"/>
              </p:cNvPicPr>
              <p:nvPr/>
            </p:nvPicPr>
            <p:blipFill>
              <a:blip r:embed="rId6"/>
              <a:stretch>
                <a:fillRect/>
              </a:stretch>
            </p:blipFill>
            <p:spPr>
              <a:xfrm>
                <a:off x="5081012" y="165948"/>
                <a:ext cx="3033713" cy="1595438"/>
              </a:xfrm>
              <a:prstGeom prst="rect">
                <a:avLst/>
              </a:prstGeom>
            </p:spPr>
          </p:pic>
        </mc:Fallback>
      </mc:AlternateContent>
      <mc:AlternateContent xmlns:mc="http://schemas.openxmlformats.org/markup-compatibility/2006" xmlns:cx2="http://schemas.microsoft.com/office/drawing/2015/10/21/chartex">
        <mc:Choice Requires="cx2">
          <p:graphicFrame>
            <p:nvGraphicFramePr>
              <p:cNvPr id="6" name="Chart 5">
                <a:extLst>
                  <a:ext uri="{FF2B5EF4-FFF2-40B4-BE49-F238E27FC236}">
                    <a16:creationId xmlns:a16="http://schemas.microsoft.com/office/drawing/2014/main" id="{0FB20DE5-4D7E-4CA2-9000-18F73F11527B}"/>
                  </a:ext>
                </a:extLst>
              </p:cNvPr>
              <p:cNvGraphicFramePr/>
              <p:nvPr>
                <p:extLst>
                  <p:ext uri="{D42A27DB-BD31-4B8C-83A1-F6EECF244321}">
                    <p14:modId xmlns:p14="http://schemas.microsoft.com/office/powerpoint/2010/main" val="3779824632"/>
                  </p:ext>
                </p:extLst>
              </p:nvPr>
            </p:nvGraphicFramePr>
            <p:xfrm>
              <a:off x="0" y="2176052"/>
              <a:ext cx="3033713" cy="1595438"/>
            </p:xfrm>
            <a:graphic>
              <a:graphicData uri="http://schemas.microsoft.com/office/drawing/2014/chartex">
                <cx:chart xmlns:cx="http://schemas.microsoft.com/office/drawing/2014/chartex" xmlns:r="http://schemas.openxmlformats.org/officeDocument/2006/relationships" r:id="rId7"/>
              </a:graphicData>
            </a:graphic>
          </p:graphicFrame>
        </mc:Choice>
        <mc:Fallback xmlns="">
          <p:pic>
            <p:nvPicPr>
              <p:cNvPr id="6" name="Chart 5">
                <a:extLst>
                  <a:ext uri="{FF2B5EF4-FFF2-40B4-BE49-F238E27FC236}">
                    <a16:creationId xmlns:a16="http://schemas.microsoft.com/office/drawing/2014/main" id="{0FB20DE5-4D7E-4CA2-9000-18F73F11527B}"/>
                  </a:ext>
                </a:extLst>
              </p:cNvPr>
              <p:cNvPicPr>
                <a:picLocks noGrp="1" noRot="1" noChangeAspect="1" noMove="1" noResize="1" noEditPoints="1" noAdjustHandles="1" noChangeArrowheads="1" noChangeShapeType="1"/>
              </p:cNvPicPr>
              <p:nvPr/>
            </p:nvPicPr>
            <p:blipFill>
              <a:blip r:embed="rId8"/>
              <a:stretch>
                <a:fillRect/>
              </a:stretch>
            </p:blipFill>
            <p:spPr>
              <a:xfrm>
                <a:off x="0" y="2176052"/>
                <a:ext cx="3033713" cy="1595438"/>
              </a:xfrm>
              <a:prstGeom prst="rect">
                <a:avLst/>
              </a:prstGeom>
            </p:spPr>
          </p:pic>
        </mc:Fallback>
      </mc:AlternateContent>
      <mc:AlternateContent xmlns:mc="http://schemas.openxmlformats.org/markup-compatibility/2006" xmlns:cx2="http://schemas.microsoft.com/office/drawing/2015/10/21/chartex">
        <mc:Choice Requires="cx2">
          <p:graphicFrame>
            <p:nvGraphicFramePr>
              <p:cNvPr id="10" name="Chart 9">
                <a:extLst>
                  <a:ext uri="{FF2B5EF4-FFF2-40B4-BE49-F238E27FC236}">
                    <a16:creationId xmlns:a16="http://schemas.microsoft.com/office/drawing/2014/main" id="{95DEFD4F-2DB0-425A-82B7-7D4654E2D5B4}"/>
                  </a:ext>
                </a:extLst>
              </p:cNvPr>
              <p:cNvGraphicFramePr/>
              <p:nvPr>
                <p:extLst>
                  <p:ext uri="{D42A27DB-BD31-4B8C-83A1-F6EECF244321}">
                    <p14:modId xmlns:p14="http://schemas.microsoft.com/office/powerpoint/2010/main" val="1577425504"/>
                  </p:ext>
                </p:extLst>
              </p:nvPr>
            </p:nvGraphicFramePr>
            <p:xfrm>
              <a:off x="3039370" y="2176052"/>
              <a:ext cx="3033713" cy="1595438"/>
            </p:xfrm>
            <a:graphic>
              <a:graphicData uri="http://schemas.microsoft.com/office/drawing/2014/chartex">
                <cx:chart xmlns:cx="http://schemas.microsoft.com/office/drawing/2014/chartex" xmlns:r="http://schemas.openxmlformats.org/officeDocument/2006/relationships" r:id="rId9"/>
              </a:graphicData>
            </a:graphic>
          </p:graphicFrame>
        </mc:Choice>
        <mc:Fallback xmlns="">
          <p:pic>
            <p:nvPicPr>
              <p:cNvPr id="10" name="Chart 9">
                <a:extLst>
                  <a:ext uri="{FF2B5EF4-FFF2-40B4-BE49-F238E27FC236}">
                    <a16:creationId xmlns:a16="http://schemas.microsoft.com/office/drawing/2014/main" id="{95DEFD4F-2DB0-425A-82B7-7D4654E2D5B4}"/>
                  </a:ext>
                </a:extLst>
              </p:cNvPr>
              <p:cNvPicPr>
                <a:picLocks noGrp="1" noRot="1" noChangeAspect="1" noMove="1" noResize="1" noEditPoints="1" noAdjustHandles="1" noChangeArrowheads="1" noChangeShapeType="1"/>
              </p:cNvPicPr>
              <p:nvPr/>
            </p:nvPicPr>
            <p:blipFill>
              <a:blip r:embed="rId10"/>
              <a:stretch>
                <a:fillRect/>
              </a:stretch>
            </p:blipFill>
            <p:spPr>
              <a:xfrm>
                <a:off x="3039370" y="2176052"/>
                <a:ext cx="3033713" cy="1595438"/>
              </a:xfrm>
              <a:prstGeom prst="rect">
                <a:avLst/>
              </a:prstGeom>
            </p:spPr>
          </p:pic>
        </mc:Fallback>
      </mc:AlternateContent>
      <mc:AlternateContent xmlns:mc="http://schemas.openxmlformats.org/markup-compatibility/2006" xmlns:cx2="http://schemas.microsoft.com/office/drawing/2015/10/21/chartex">
        <mc:Choice Requires="cx2">
          <p:graphicFrame>
            <p:nvGraphicFramePr>
              <p:cNvPr id="11" name="Chart 10">
                <a:extLst>
                  <a:ext uri="{FF2B5EF4-FFF2-40B4-BE49-F238E27FC236}">
                    <a16:creationId xmlns:a16="http://schemas.microsoft.com/office/drawing/2014/main" id="{6044208B-7FE9-48B2-966E-1DCE962A413C}"/>
                  </a:ext>
                </a:extLst>
              </p:cNvPr>
              <p:cNvGraphicFramePr/>
              <p:nvPr>
                <p:extLst>
                  <p:ext uri="{D42A27DB-BD31-4B8C-83A1-F6EECF244321}">
                    <p14:modId xmlns:p14="http://schemas.microsoft.com/office/powerpoint/2010/main" val="2445903139"/>
                  </p:ext>
                </p:extLst>
              </p:nvPr>
            </p:nvGraphicFramePr>
            <p:xfrm>
              <a:off x="6074236" y="2176052"/>
              <a:ext cx="3033713" cy="1595438"/>
            </p:xfrm>
            <a:graphic>
              <a:graphicData uri="http://schemas.microsoft.com/office/drawing/2014/chartex">
                <cx:chart xmlns:cx="http://schemas.microsoft.com/office/drawing/2014/chartex" xmlns:r="http://schemas.openxmlformats.org/officeDocument/2006/relationships" r:id="rId11"/>
              </a:graphicData>
            </a:graphic>
          </p:graphicFrame>
        </mc:Choice>
        <mc:Fallback xmlns="">
          <p:pic>
            <p:nvPicPr>
              <p:cNvPr id="11" name="Chart 10">
                <a:extLst>
                  <a:ext uri="{FF2B5EF4-FFF2-40B4-BE49-F238E27FC236}">
                    <a16:creationId xmlns:a16="http://schemas.microsoft.com/office/drawing/2014/main" id="{6044208B-7FE9-48B2-966E-1DCE962A413C}"/>
                  </a:ext>
                </a:extLst>
              </p:cNvPr>
              <p:cNvPicPr>
                <a:picLocks noGrp="1" noRot="1" noChangeAspect="1" noMove="1" noResize="1" noEditPoints="1" noAdjustHandles="1" noChangeArrowheads="1" noChangeShapeType="1"/>
              </p:cNvPicPr>
              <p:nvPr/>
            </p:nvPicPr>
            <p:blipFill>
              <a:blip r:embed="rId12"/>
              <a:stretch>
                <a:fillRect/>
              </a:stretch>
            </p:blipFill>
            <p:spPr>
              <a:xfrm>
                <a:off x="6074236" y="2176052"/>
                <a:ext cx="3033713" cy="1595438"/>
              </a:xfrm>
              <a:prstGeom prst="rect">
                <a:avLst/>
              </a:prstGeom>
            </p:spPr>
          </p:pic>
        </mc:Fallback>
      </mc:AlternateContent>
    </p:spTree>
    <p:extLst>
      <p:ext uri="{BB962C8B-B14F-4D97-AF65-F5344CB8AC3E}">
        <p14:creationId xmlns:p14="http://schemas.microsoft.com/office/powerpoint/2010/main" val="27450209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467ADF-5F8A-3E54-B654-3B7D33AD84CF}"/>
            </a:ext>
          </a:extLst>
        </p:cNvPr>
        <p:cNvGrpSpPr/>
        <p:nvPr/>
      </p:nvGrpSpPr>
      <p:grpSpPr>
        <a:xfrm>
          <a:off x="0" y="0"/>
          <a:ext cx="0" cy="0"/>
          <a:chOff x="0" y="0"/>
          <a:chExt cx="0" cy="0"/>
        </a:xfrm>
      </p:grpSpPr>
      <mc:AlternateContent xmlns:mc="http://schemas.openxmlformats.org/markup-compatibility/2006" xmlns:cx2="http://schemas.microsoft.com/office/drawing/2015/10/21/chartex">
        <mc:Choice Requires="cx2">
          <p:graphicFrame>
            <p:nvGraphicFramePr>
              <p:cNvPr id="3" name="Chart 2">
                <a:extLst>
                  <a:ext uri="{FF2B5EF4-FFF2-40B4-BE49-F238E27FC236}">
                    <a16:creationId xmlns:a16="http://schemas.microsoft.com/office/drawing/2014/main" id="{B28C75D1-27D4-4075-96CD-E492E605546C}"/>
                  </a:ext>
                </a:extLst>
              </p:cNvPr>
              <p:cNvGraphicFramePr/>
              <p:nvPr>
                <p:extLst>
                  <p:ext uri="{D42A27DB-BD31-4B8C-83A1-F6EECF244321}">
                    <p14:modId xmlns:p14="http://schemas.microsoft.com/office/powerpoint/2010/main" val="3406379001"/>
                  </p:ext>
                </p:extLst>
              </p:nvPr>
            </p:nvGraphicFramePr>
            <p:xfrm>
              <a:off x="268014" y="751242"/>
              <a:ext cx="4217275" cy="2409743"/>
            </p:xfrm>
            <a:graphic>
              <a:graphicData uri="http://schemas.microsoft.com/office/drawing/2014/chartex">
                <cx:chart xmlns:cx="http://schemas.microsoft.com/office/drawing/2014/chartex" xmlns:r="http://schemas.openxmlformats.org/officeDocument/2006/relationships" r:id="rId3"/>
              </a:graphicData>
            </a:graphic>
          </p:graphicFrame>
        </mc:Choice>
        <mc:Fallback xmlns="">
          <p:pic>
            <p:nvPicPr>
              <p:cNvPr id="3" name="Chart 2">
                <a:extLst>
                  <a:ext uri="{FF2B5EF4-FFF2-40B4-BE49-F238E27FC236}">
                    <a16:creationId xmlns:a16="http://schemas.microsoft.com/office/drawing/2014/main" id="{B28C75D1-27D4-4075-96CD-E492E605546C}"/>
                  </a:ext>
                </a:extLst>
              </p:cNvPr>
              <p:cNvPicPr>
                <a:picLocks noGrp="1" noRot="1" noChangeAspect="1" noMove="1" noResize="1" noEditPoints="1" noAdjustHandles="1" noChangeArrowheads="1" noChangeShapeType="1"/>
              </p:cNvPicPr>
              <p:nvPr/>
            </p:nvPicPr>
            <p:blipFill>
              <a:blip r:embed="rId4"/>
              <a:stretch>
                <a:fillRect/>
              </a:stretch>
            </p:blipFill>
            <p:spPr>
              <a:xfrm>
                <a:off x="268014" y="751242"/>
                <a:ext cx="4217275" cy="2409743"/>
              </a:xfrm>
              <a:prstGeom prst="rect">
                <a:avLst/>
              </a:prstGeom>
            </p:spPr>
          </p:pic>
        </mc:Fallback>
      </mc:AlternateContent>
      <mc:AlternateContent xmlns:mc="http://schemas.openxmlformats.org/markup-compatibility/2006" xmlns:cx2="http://schemas.microsoft.com/office/drawing/2015/10/21/chartex">
        <mc:Choice Requires="cx2">
          <p:graphicFrame>
            <p:nvGraphicFramePr>
              <p:cNvPr id="5" name="Chart 4">
                <a:extLst>
                  <a:ext uri="{FF2B5EF4-FFF2-40B4-BE49-F238E27FC236}">
                    <a16:creationId xmlns:a16="http://schemas.microsoft.com/office/drawing/2014/main" id="{1E6D12B6-9345-4958-BB85-5EED0134FB80}"/>
                  </a:ext>
                </a:extLst>
              </p:cNvPr>
              <p:cNvGraphicFramePr/>
              <p:nvPr>
                <p:extLst>
                  <p:ext uri="{D42A27DB-BD31-4B8C-83A1-F6EECF244321}">
                    <p14:modId xmlns:p14="http://schemas.microsoft.com/office/powerpoint/2010/main" val="1608050210"/>
                  </p:ext>
                </p:extLst>
              </p:nvPr>
            </p:nvGraphicFramePr>
            <p:xfrm>
              <a:off x="4910960" y="751243"/>
              <a:ext cx="3965026" cy="2409742"/>
            </p:xfrm>
            <a:graphic>
              <a:graphicData uri="http://schemas.microsoft.com/office/drawing/2014/chartex">
                <cx:chart xmlns:cx="http://schemas.microsoft.com/office/drawing/2014/chartex" xmlns:r="http://schemas.openxmlformats.org/officeDocument/2006/relationships" r:id="rId5"/>
              </a:graphicData>
            </a:graphic>
          </p:graphicFrame>
        </mc:Choice>
        <mc:Fallback xmlns="">
          <p:pic>
            <p:nvPicPr>
              <p:cNvPr id="5" name="Chart 4">
                <a:extLst>
                  <a:ext uri="{FF2B5EF4-FFF2-40B4-BE49-F238E27FC236}">
                    <a16:creationId xmlns:a16="http://schemas.microsoft.com/office/drawing/2014/main" id="{1E6D12B6-9345-4958-BB85-5EED0134FB80}"/>
                  </a:ext>
                </a:extLst>
              </p:cNvPr>
              <p:cNvPicPr>
                <a:picLocks noGrp="1" noRot="1" noChangeAspect="1" noMove="1" noResize="1" noEditPoints="1" noAdjustHandles="1" noChangeArrowheads="1" noChangeShapeType="1"/>
              </p:cNvPicPr>
              <p:nvPr/>
            </p:nvPicPr>
            <p:blipFill>
              <a:blip r:embed="rId6"/>
              <a:stretch>
                <a:fillRect/>
              </a:stretch>
            </p:blipFill>
            <p:spPr>
              <a:xfrm>
                <a:off x="4910960" y="751243"/>
                <a:ext cx="3965026" cy="2409742"/>
              </a:xfrm>
              <a:prstGeom prst="rect">
                <a:avLst/>
              </a:prstGeom>
            </p:spPr>
          </p:pic>
        </mc:Fallback>
      </mc:AlternateContent>
    </p:spTree>
    <p:extLst>
      <p:ext uri="{BB962C8B-B14F-4D97-AF65-F5344CB8AC3E}">
        <p14:creationId xmlns:p14="http://schemas.microsoft.com/office/powerpoint/2010/main" val="9718667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03">
          <a:extLst>
            <a:ext uri="{FF2B5EF4-FFF2-40B4-BE49-F238E27FC236}">
              <a16:creationId xmlns:a16="http://schemas.microsoft.com/office/drawing/2014/main" id="{E32C6A66-CF86-9D65-03F2-4C55D8E7A313}"/>
            </a:ext>
          </a:extLst>
        </p:cNvPr>
        <p:cNvGrpSpPr/>
        <p:nvPr/>
      </p:nvGrpSpPr>
      <p:grpSpPr>
        <a:xfrm>
          <a:off x="0" y="0"/>
          <a:ext cx="0" cy="0"/>
          <a:chOff x="0" y="0"/>
          <a:chExt cx="0" cy="0"/>
        </a:xfrm>
      </p:grpSpPr>
      <p:sp>
        <p:nvSpPr>
          <p:cNvPr id="105" name="Google Shape;105;p16">
            <a:extLst>
              <a:ext uri="{FF2B5EF4-FFF2-40B4-BE49-F238E27FC236}">
                <a16:creationId xmlns:a16="http://schemas.microsoft.com/office/drawing/2014/main" id="{7B34B07D-600E-A6DE-9DAC-B11A1CB8F747}"/>
              </a:ext>
            </a:extLst>
          </p:cNvPr>
          <p:cNvSpPr txBox="1">
            <a:spLocks noGrp="1"/>
          </p:cNvSpPr>
          <p:nvPr>
            <p:ph type="sldNum" idx="12"/>
          </p:nvPr>
        </p:nvSpPr>
        <p:spPr>
          <a:xfrm>
            <a:off x="-87" y="4749844"/>
            <a:ext cx="9144000" cy="393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fld id="{00000000-1234-1234-1234-123412341234}" type="slidenum">
              <a:rPr lang="en"/>
              <a:t>24</a:t>
            </a:fld>
            <a:endParaRPr dirty="0"/>
          </a:p>
        </p:txBody>
      </p:sp>
      <p:sp>
        <p:nvSpPr>
          <p:cNvPr id="5" name="TextBox 4">
            <a:extLst>
              <a:ext uri="{FF2B5EF4-FFF2-40B4-BE49-F238E27FC236}">
                <a16:creationId xmlns:a16="http://schemas.microsoft.com/office/drawing/2014/main" id="{525FFA83-C971-5B5B-AE41-D7E9DE23707A}"/>
              </a:ext>
            </a:extLst>
          </p:cNvPr>
          <p:cNvSpPr txBox="1"/>
          <p:nvPr/>
        </p:nvSpPr>
        <p:spPr>
          <a:xfrm>
            <a:off x="146305" y="158816"/>
            <a:ext cx="8747759" cy="461665"/>
          </a:xfrm>
          <a:prstGeom prst="rect">
            <a:avLst/>
          </a:prstGeom>
          <a:solidFill>
            <a:schemeClr val="tx2"/>
          </a:solidFill>
        </p:spPr>
        <p:txBody>
          <a:bodyPr wrap="square">
            <a:spAutoFit/>
          </a:bodyPr>
          <a:lstStyle/>
          <a:p>
            <a:pPr algn="ctr"/>
            <a:r>
              <a:rPr lang="en-US" sz="2400" b="1" cap="all" dirty="0" err="1">
                <a:solidFill>
                  <a:srgbClr val="0070C0"/>
                </a:solidFill>
                <a:latin typeface="Calibri" panose="020F0502020204030204" pitchFamily="34" charset="0"/>
                <a:cs typeface="Calibri" panose="020F0502020204030204" pitchFamily="34" charset="0"/>
              </a:rPr>
              <a:t>Kết</a:t>
            </a:r>
            <a:r>
              <a:rPr lang="en-US" sz="2400" b="1" cap="all" dirty="0">
                <a:solidFill>
                  <a:srgbClr val="0070C0"/>
                </a:solidFill>
                <a:latin typeface="Calibri" panose="020F0502020204030204" pitchFamily="34" charset="0"/>
                <a:cs typeface="Calibri" panose="020F0502020204030204" pitchFamily="34" charset="0"/>
              </a:rPr>
              <a:t> </a:t>
            </a:r>
            <a:r>
              <a:rPr lang="en-US" sz="2400" b="1" cap="all" dirty="0" err="1">
                <a:solidFill>
                  <a:srgbClr val="0070C0"/>
                </a:solidFill>
                <a:latin typeface="Calibri" panose="020F0502020204030204" pitchFamily="34" charset="0"/>
                <a:cs typeface="Calibri" panose="020F0502020204030204" pitchFamily="34" charset="0"/>
              </a:rPr>
              <a:t>quả</a:t>
            </a:r>
            <a:r>
              <a:rPr lang="en-US" sz="2400" b="1" cap="all" dirty="0">
                <a:solidFill>
                  <a:srgbClr val="0070C0"/>
                </a:solidFill>
                <a:latin typeface="Calibri" panose="020F0502020204030204" pitchFamily="34" charset="0"/>
                <a:cs typeface="Calibri" panose="020F0502020204030204" pitchFamily="34" charset="0"/>
              </a:rPr>
              <a:t> PII 2024 – </a:t>
            </a:r>
            <a:r>
              <a:rPr lang="en-US" sz="2400" b="1" cap="all" dirty="0" err="1">
                <a:solidFill>
                  <a:srgbClr val="0070C0"/>
                </a:solidFill>
                <a:latin typeface="Calibri" panose="020F0502020204030204" pitchFamily="34" charset="0"/>
                <a:cs typeface="Calibri" panose="020F0502020204030204" pitchFamily="34" charset="0"/>
              </a:rPr>
              <a:t>bắc</a:t>
            </a:r>
            <a:r>
              <a:rPr lang="en-US" sz="2400" b="1" cap="all" dirty="0">
                <a:solidFill>
                  <a:srgbClr val="0070C0"/>
                </a:solidFill>
                <a:latin typeface="Calibri" panose="020F0502020204030204" pitchFamily="34" charset="0"/>
                <a:cs typeface="Calibri" panose="020F0502020204030204" pitchFamily="34" charset="0"/>
              </a:rPr>
              <a:t> </a:t>
            </a:r>
            <a:r>
              <a:rPr lang="en-US" sz="2400" b="1" cap="all" dirty="0" err="1">
                <a:solidFill>
                  <a:srgbClr val="0070C0"/>
                </a:solidFill>
                <a:latin typeface="Calibri" panose="020F0502020204030204" pitchFamily="34" charset="0"/>
                <a:cs typeface="Calibri" panose="020F0502020204030204" pitchFamily="34" charset="0"/>
              </a:rPr>
              <a:t>trung</a:t>
            </a:r>
            <a:r>
              <a:rPr lang="en-US" sz="2400" b="1" cap="all" dirty="0">
                <a:solidFill>
                  <a:srgbClr val="0070C0"/>
                </a:solidFill>
                <a:latin typeface="Calibri" panose="020F0502020204030204" pitchFamily="34" charset="0"/>
                <a:cs typeface="Calibri" panose="020F0502020204030204" pitchFamily="34" charset="0"/>
              </a:rPr>
              <a:t> </a:t>
            </a:r>
            <a:r>
              <a:rPr lang="en-US" sz="2400" b="1" cap="all" dirty="0" err="1">
                <a:solidFill>
                  <a:srgbClr val="0070C0"/>
                </a:solidFill>
                <a:latin typeface="Calibri" panose="020F0502020204030204" pitchFamily="34" charset="0"/>
                <a:cs typeface="Calibri" panose="020F0502020204030204" pitchFamily="34" charset="0"/>
              </a:rPr>
              <a:t>bộ</a:t>
            </a:r>
            <a:r>
              <a:rPr lang="en-US" sz="2400" b="1" cap="all" dirty="0">
                <a:solidFill>
                  <a:srgbClr val="0070C0"/>
                </a:solidFill>
                <a:latin typeface="Calibri" panose="020F0502020204030204" pitchFamily="34" charset="0"/>
                <a:cs typeface="Calibri" panose="020F0502020204030204" pitchFamily="34" charset="0"/>
              </a:rPr>
              <a:t> </a:t>
            </a:r>
            <a:r>
              <a:rPr lang="en-US" sz="2400" b="1" cap="all" dirty="0" err="1">
                <a:solidFill>
                  <a:srgbClr val="0070C0"/>
                </a:solidFill>
                <a:latin typeface="Calibri" panose="020F0502020204030204" pitchFamily="34" charset="0"/>
                <a:cs typeface="Calibri" panose="020F0502020204030204" pitchFamily="34" charset="0"/>
              </a:rPr>
              <a:t>và</a:t>
            </a:r>
            <a:r>
              <a:rPr lang="en-US" sz="2400" b="1" cap="all" dirty="0">
                <a:solidFill>
                  <a:srgbClr val="0070C0"/>
                </a:solidFill>
                <a:latin typeface="Calibri" panose="020F0502020204030204" pitchFamily="34" charset="0"/>
                <a:cs typeface="Calibri" panose="020F0502020204030204" pitchFamily="34" charset="0"/>
              </a:rPr>
              <a:t> </a:t>
            </a:r>
            <a:r>
              <a:rPr lang="en-US" sz="2400" b="1" cap="all" dirty="0" err="1">
                <a:solidFill>
                  <a:srgbClr val="0070C0"/>
                </a:solidFill>
                <a:latin typeface="Calibri" panose="020F0502020204030204" pitchFamily="34" charset="0"/>
                <a:cs typeface="Calibri" panose="020F0502020204030204" pitchFamily="34" charset="0"/>
              </a:rPr>
              <a:t>ven</a:t>
            </a:r>
            <a:r>
              <a:rPr lang="en-US" sz="2400" b="1" cap="all" dirty="0">
                <a:solidFill>
                  <a:srgbClr val="0070C0"/>
                </a:solidFill>
                <a:latin typeface="Calibri" panose="020F0502020204030204" pitchFamily="34" charset="0"/>
                <a:cs typeface="Calibri" panose="020F0502020204030204" pitchFamily="34" charset="0"/>
              </a:rPr>
              <a:t> </a:t>
            </a:r>
            <a:r>
              <a:rPr lang="en-US" sz="2400" b="1" cap="all" dirty="0" err="1">
                <a:solidFill>
                  <a:srgbClr val="0070C0"/>
                </a:solidFill>
                <a:latin typeface="Calibri" panose="020F0502020204030204" pitchFamily="34" charset="0"/>
                <a:cs typeface="Calibri" panose="020F0502020204030204" pitchFamily="34" charset="0"/>
              </a:rPr>
              <a:t>biển</a:t>
            </a:r>
            <a:r>
              <a:rPr lang="en-US" sz="2400" b="1" cap="all" dirty="0">
                <a:solidFill>
                  <a:srgbClr val="0070C0"/>
                </a:solidFill>
                <a:latin typeface="Calibri" panose="020F0502020204030204" pitchFamily="34" charset="0"/>
                <a:cs typeface="Calibri" panose="020F0502020204030204" pitchFamily="34" charset="0"/>
              </a:rPr>
              <a:t> </a:t>
            </a:r>
            <a:r>
              <a:rPr lang="en-US" sz="2400" b="1" cap="all" dirty="0" err="1">
                <a:solidFill>
                  <a:srgbClr val="0070C0"/>
                </a:solidFill>
                <a:latin typeface="Calibri" panose="020F0502020204030204" pitchFamily="34" charset="0"/>
                <a:cs typeface="Calibri" panose="020F0502020204030204" pitchFamily="34" charset="0"/>
              </a:rPr>
              <a:t>miền</a:t>
            </a:r>
            <a:r>
              <a:rPr lang="en-US" sz="2400" b="1" cap="all" dirty="0">
                <a:solidFill>
                  <a:srgbClr val="0070C0"/>
                </a:solidFill>
                <a:latin typeface="Calibri" panose="020F0502020204030204" pitchFamily="34" charset="0"/>
                <a:cs typeface="Calibri" panose="020F0502020204030204" pitchFamily="34" charset="0"/>
              </a:rPr>
              <a:t> </a:t>
            </a:r>
            <a:r>
              <a:rPr lang="en-US" sz="2400" b="1" cap="all" dirty="0" err="1">
                <a:solidFill>
                  <a:srgbClr val="0070C0"/>
                </a:solidFill>
                <a:latin typeface="Calibri" panose="020F0502020204030204" pitchFamily="34" charset="0"/>
                <a:cs typeface="Calibri" panose="020F0502020204030204" pitchFamily="34" charset="0"/>
              </a:rPr>
              <a:t>trung</a:t>
            </a:r>
            <a:endParaRPr lang="en-GB" sz="3200" b="1" cap="all" dirty="0">
              <a:solidFill>
                <a:srgbClr val="0070C0"/>
              </a:solidFill>
              <a:latin typeface="Calibri" panose="020F0502020204030204" pitchFamily="34" charset="0"/>
              <a:cs typeface="Calibri" panose="020F0502020204030204" pitchFamily="34" charset="0"/>
            </a:endParaRPr>
          </a:p>
        </p:txBody>
      </p:sp>
      <p:graphicFrame>
        <p:nvGraphicFramePr>
          <p:cNvPr id="6" name="Table 5">
            <a:extLst>
              <a:ext uri="{FF2B5EF4-FFF2-40B4-BE49-F238E27FC236}">
                <a16:creationId xmlns:a16="http://schemas.microsoft.com/office/drawing/2014/main" id="{E4ED8C46-FBA7-843E-C4F6-B1D1B7CAFABD}"/>
              </a:ext>
            </a:extLst>
          </p:cNvPr>
          <p:cNvGraphicFramePr>
            <a:graphicFrameLocks noGrp="1"/>
          </p:cNvGraphicFramePr>
          <p:nvPr>
            <p:extLst>
              <p:ext uri="{D42A27DB-BD31-4B8C-83A1-F6EECF244321}">
                <p14:modId xmlns:p14="http://schemas.microsoft.com/office/powerpoint/2010/main" val="3925900001"/>
              </p:ext>
            </p:extLst>
          </p:nvPr>
        </p:nvGraphicFramePr>
        <p:xfrm>
          <a:off x="146305" y="799121"/>
          <a:ext cx="8851390" cy="4267200"/>
        </p:xfrm>
        <a:graphic>
          <a:graphicData uri="http://schemas.openxmlformats.org/drawingml/2006/table">
            <a:tbl>
              <a:tblPr firstRow="1" firstCol="1" bandRow="1">
                <a:tableStyleId>{701FB10D-A61A-4DE4-8506-F670E7A89527}</a:tableStyleId>
              </a:tblPr>
              <a:tblGrid>
                <a:gridCol w="1572007">
                  <a:extLst>
                    <a:ext uri="{9D8B030D-6E8A-4147-A177-3AD203B41FA5}">
                      <a16:colId xmlns:a16="http://schemas.microsoft.com/office/drawing/2014/main" val="3863851396"/>
                    </a:ext>
                  </a:extLst>
                </a:gridCol>
                <a:gridCol w="692178">
                  <a:extLst>
                    <a:ext uri="{9D8B030D-6E8A-4147-A177-3AD203B41FA5}">
                      <a16:colId xmlns:a16="http://schemas.microsoft.com/office/drawing/2014/main" val="2464601604"/>
                    </a:ext>
                  </a:extLst>
                </a:gridCol>
                <a:gridCol w="688638">
                  <a:extLst>
                    <a:ext uri="{9D8B030D-6E8A-4147-A177-3AD203B41FA5}">
                      <a16:colId xmlns:a16="http://schemas.microsoft.com/office/drawing/2014/main" val="907795021"/>
                    </a:ext>
                  </a:extLst>
                </a:gridCol>
                <a:gridCol w="688638">
                  <a:extLst>
                    <a:ext uri="{9D8B030D-6E8A-4147-A177-3AD203B41FA5}">
                      <a16:colId xmlns:a16="http://schemas.microsoft.com/office/drawing/2014/main" val="2188021039"/>
                    </a:ext>
                  </a:extLst>
                </a:gridCol>
                <a:gridCol w="688638">
                  <a:extLst>
                    <a:ext uri="{9D8B030D-6E8A-4147-A177-3AD203B41FA5}">
                      <a16:colId xmlns:a16="http://schemas.microsoft.com/office/drawing/2014/main" val="1677248491"/>
                    </a:ext>
                  </a:extLst>
                </a:gridCol>
                <a:gridCol w="709882">
                  <a:extLst>
                    <a:ext uri="{9D8B030D-6E8A-4147-A177-3AD203B41FA5}">
                      <a16:colId xmlns:a16="http://schemas.microsoft.com/office/drawing/2014/main" val="648581145"/>
                    </a:ext>
                  </a:extLst>
                </a:gridCol>
                <a:gridCol w="690409">
                  <a:extLst>
                    <a:ext uri="{9D8B030D-6E8A-4147-A177-3AD203B41FA5}">
                      <a16:colId xmlns:a16="http://schemas.microsoft.com/office/drawing/2014/main" val="2827054347"/>
                    </a:ext>
                  </a:extLst>
                </a:gridCol>
                <a:gridCol w="720502">
                  <a:extLst>
                    <a:ext uri="{9D8B030D-6E8A-4147-A177-3AD203B41FA5}">
                      <a16:colId xmlns:a16="http://schemas.microsoft.com/office/drawing/2014/main" val="1585547314"/>
                    </a:ext>
                  </a:extLst>
                </a:gridCol>
                <a:gridCol w="690409">
                  <a:extLst>
                    <a:ext uri="{9D8B030D-6E8A-4147-A177-3AD203B41FA5}">
                      <a16:colId xmlns:a16="http://schemas.microsoft.com/office/drawing/2014/main" val="1698686707"/>
                    </a:ext>
                  </a:extLst>
                </a:gridCol>
                <a:gridCol w="1021451">
                  <a:extLst>
                    <a:ext uri="{9D8B030D-6E8A-4147-A177-3AD203B41FA5}">
                      <a16:colId xmlns:a16="http://schemas.microsoft.com/office/drawing/2014/main" val="3972839317"/>
                    </a:ext>
                  </a:extLst>
                </a:gridCol>
                <a:gridCol w="688638">
                  <a:extLst>
                    <a:ext uri="{9D8B030D-6E8A-4147-A177-3AD203B41FA5}">
                      <a16:colId xmlns:a16="http://schemas.microsoft.com/office/drawing/2014/main" val="2140943288"/>
                    </a:ext>
                  </a:extLst>
                </a:gridCol>
              </a:tblGrid>
              <a:tr h="0">
                <a:tc>
                  <a:txBody>
                    <a:bodyPr/>
                    <a:lstStyle/>
                    <a:p>
                      <a:pPr algn="ctr"/>
                      <a:r>
                        <a:rPr lang="vi-VN" sz="1400" b="1" spc="-20" dirty="0">
                          <a:effectLst/>
                          <a:latin typeface="Calibri" panose="020F0502020204030204" pitchFamily="34" charset="0"/>
                          <a:cs typeface="Calibri" panose="020F0502020204030204" pitchFamily="34" charset="0"/>
                        </a:rPr>
                        <a:t>Địa phương</a:t>
                      </a:r>
                      <a:endParaRPr lang="en-US" sz="1400" b="1"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solidFill>
                      <a:schemeClr val="accent1">
                        <a:lumMod val="20000"/>
                        <a:lumOff val="80000"/>
                      </a:schemeClr>
                    </a:solidFill>
                  </a:tcPr>
                </a:tc>
                <a:tc>
                  <a:txBody>
                    <a:bodyPr/>
                    <a:lstStyle/>
                    <a:p>
                      <a:pPr algn="ctr">
                        <a:spcAft>
                          <a:spcPts val="0"/>
                        </a:spcAft>
                      </a:pPr>
                      <a:r>
                        <a:rPr lang="vi-VN" sz="1400" b="1" spc="-20">
                          <a:effectLst/>
                          <a:latin typeface="Calibri" panose="020F0502020204030204" pitchFamily="34" charset="0"/>
                          <a:cs typeface="Calibri" panose="020F0502020204030204" pitchFamily="34" charset="0"/>
                        </a:rPr>
                        <a:t>PII</a:t>
                      </a:r>
                      <a:endParaRPr lang="en-US" sz="1400" b="1">
                        <a:effectLst/>
                        <a:latin typeface="Calibri" panose="020F0502020204030204" pitchFamily="34" charset="0"/>
                        <a:cs typeface="Calibri" panose="020F0502020204030204" pitchFamily="34" charset="0"/>
                      </a:endParaRPr>
                    </a:p>
                    <a:p>
                      <a:pPr algn="ctr">
                        <a:spcAft>
                          <a:spcPts val="0"/>
                        </a:spcAft>
                      </a:pPr>
                      <a:r>
                        <a:rPr lang="vi-VN" sz="1400" b="1" spc="-20">
                          <a:effectLst/>
                          <a:latin typeface="Calibri" panose="020F0502020204030204" pitchFamily="34" charset="0"/>
                          <a:cs typeface="Calibri" panose="020F0502020204030204" pitchFamily="34" charset="0"/>
                        </a:rPr>
                        <a:t>2024</a:t>
                      </a:r>
                      <a:endParaRPr lang="en-US" sz="1400" b="1">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solidFill>
                      <a:schemeClr val="accent1">
                        <a:lumMod val="20000"/>
                        <a:lumOff val="80000"/>
                      </a:schemeClr>
                    </a:solidFill>
                  </a:tcPr>
                </a:tc>
                <a:tc>
                  <a:txBody>
                    <a:bodyPr/>
                    <a:lstStyle/>
                    <a:p>
                      <a:pPr algn="ctr">
                        <a:spcAft>
                          <a:spcPts val="0"/>
                        </a:spcAft>
                      </a:pPr>
                      <a:r>
                        <a:rPr lang="vi-VN" sz="1400" b="1" spc="-20">
                          <a:effectLst/>
                          <a:latin typeface="Calibri" panose="020F0502020204030204" pitchFamily="34" charset="0"/>
                          <a:cs typeface="Calibri" panose="020F0502020204030204" pitchFamily="34" charset="0"/>
                        </a:rPr>
                        <a:t>Đầu</a:t>
                      </a:r>
                      <a:endParaRPr lang="en-US" sz="1400" b="1">
                        <a:effectLst/>
                        <a:latin typeface="Calibri" panose="020F0502020204030204" pitchFamily="34" charset="0"/>
                        <a:cs typeface="Calibri" panose="020F0502020204030204" pitchFamily="34" charset="0"/>
                      </a:endParaRPr>
                    </a:p>
                    <a:p>
                      <a:pPr algn="ctr">
                        <a:spcAft>
                          <a:spcPts val="0"/>
                        </a:spcAft>
                      </a:pPr>
                      <a:r>
                        <a:rPr lang="vi-VN" sz="1400" b="1" spc="-20">
                          <a:effectLst/>
                          <a:latin typeface="Calibri" panose="020F0502020204030204" pitchFamily="34" charset="0"/>
                          <a:cs typeface="Calibri" panose="020F0502020204030204" pitchFamily="34" charset="0"/>
                        </a:rPr>
                        <a:t>vào ĐMST</a:t>
                      </a:r>
                      <a:endParaRPr lang="en-US" sz="1400" b="1">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solidFill>
                      <a:schemeClr val="accent1">
                        <a:lumMod val="20000"/>
                        <a:lumOff val="80000"/>
                      </a:schemeClr>
                    </a:solidFill>
                  </a:tcPr>
                </a:tc>
                <a:tc>
                  <a:txBody>
                    <a:bodyPr/>
                    <a:lstStyle/>
                    <a:p>
                      <a:pPr algn="ctr">
                        <a:spcAft>
                          <a:spcPts val="0"/>
                        </a:spcAft>
                      </a:pPr>
                      <a:r>
                        <a:rPr lang="vi-VN" sz="1400" b="1" spc="-20">
                          <a:effectLst/>
                          <a:latin typeface="Calibri" panose="020F0502020204030204" pitchFamily="34" charset="0"/>
                          <a:cs typeface="Calibri" panose="020F0502020204030204" pitchFamily="34" charset="0"/>
                        </a:rPr>
                        <a:t>Đầu</a:t>
                      </a:r>
                      <a:endParaRPr lang="en-US" sz="1400" b="1">
                        <a:effectLst/>
                        <a:latin typeface="Calibri" panose="020F0502020204030204" pitchFamily="34" charset="0"/>
                        <a:cs typeface="Calibri" panose="020F0502020204030204" pitchFamily="34" charset="0"/>
                      </a:endParaRPr>
                    </a:p>
                    <a:p>
                      <a:pPr algn="ctr">
                        <a:spcAft>
                          <a:spcPts val="0"/>
                        </a:spcAft>
                      </a:pPr>
                      <a:r>
                        <a:rPr lang="vi-VN" sz="1400" b="1" spc="-20">
                          <a:effectLst/>
                          <a:latin typeface="Calibri" panose="020F0502020204030204" pitchFamily="34" charset="0"/>
                          <a:cs typeface="Calibri" panose="020F0502020204030204" pitchFamily="34" charset="0"/>
                        </a:rPr>
                        <a:t>ra </a:t>
                      </a:r>
                      <a:endParaRPr lang="en-US" sz="1400" b="1">
                        <a:effectLst/>
                        <a:latin typeface="Calibri" panose="020F0502020204030204" pitchFamily="34" charset="0"/>
                        <a:cs typeface="Calibri" panose="020F0502020204030204" pitchFamily="34" charset="0"/>
                      </a:endParaRPr>
                    </a:p>
                    <a:p>
                      <a:pPr algn="ctr">
                        <a:spcAft>
                          <a:spcPts val="0"/>
                        </a:spcAft>
                      </a:pPr>
                      <a:r>
                        <a:rPr lang="vi-VN" sz="1400" b="1" spc="-20">
                          <a:effectLst/>
                          <a:latin typeface="Calibri" panose="020F0502020204030204" pitchFamily="34" charset="0"/>
                          <a:cs typeface="Calibri" panose="020F0502020204030204" pitchFamily="34" charset="0"/>
                        </a:rPr>
                        <a:t>ĐMST</a:t>
                      </a:r>
                      <a:endParaRPr lang="en-US" sz="1400" b="1">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solidFill>
                      <a:schemeClr val="accent1">
                        <a:lumMod val="20000"/>
                        <a:lumOff val="80000"/>
                      </a:schemeClr>
                    </a:solidFill>
                  </a:tcPr>
                </a:tc>
                <a:tc>
                  <a:txBody>
                    <a:bodyPr/>
                    <a:lstStyle/>
                    <a:p>
                      <a:pPr algn="ctr">
                        <a:spcAft>
                          <a:spcPts val="0"/>
                        </a:spcAft>
                      </a:pPr>
                      <a:r>
                        <a:rPr lang="vi-VN" sz="1400" b="1" spc="-20" dirty="0">
                          <a:solidFill>
                            <a:schemeClr val="tx1"/>
                          </a:solidFill>
                          <a:effectLst/>
                          <a:latin typeface="Calibri" panose="020F0502020204030204" pitchFamily="34" charset="0"/>
                          <a:cs typeface="Calibri" panose="020F0502020204030204" pitchFamily="34" charset="0"/>
                        </a:rPr>
                        <a:t>1. </a:t>
                      </a:r>
                      <a:endParaRPr lang="en-US" sz="1400" b="1" dirty="0">
                        <a:solidFill>
                          <a:schemeClr val="tx1"/>
                        </a:solidFill>
                        <a:effectLst/>
                        <a:latin typeface="Calibri" panose="020F0502020204030204" pitchFamily="34" charset="0"/>
                        <a:cs typeface="Calibri" panose="020F0502020204030204" pitchFamily="34" charset="0"/>
                      </a:endParaRPr>
                    </a:p>
                    <a:p>
                      <a:pPr algn="ctr">
                        <a:spcAft>
                          <a:spcPts val="0"/>
                        </a:spcAft>
                      </a:pPr>
                      <a:r>
                        <a:rPr lang="vi-VN" sz="1400" b="1" spc="-20" dirty="0">
                          <a:solidFill>
                            <a:schemeClr val="tx1"/>
                          </a:solidFill>
                          <a:effectLst/>
                          <a:latin typeface="Calibri" panose="020F0502020204030204" pitchFamily="34" charset="0"/>
                          <a:cs typeface="Calibri" panose="020F0502020204030204" pitchFamily="34" charset="0"/>
                        </a:rPr>
                        <a:t>Thể </a:t>
                      </a:r>
                      <a:endParaRPr lang="en-US" sz="1400" b="1" dirty="0">
                        <a:solidFill>
                          <a:schemeClr val="tx1"/>
                        </a:solidFill>
                        <a:effectLst/>
                        <a:latin typeface="Calibri" panose="020F0502020204030204" pitchFamily="34" charset="0"/>
                        <a:cs typeface="Calibri" panose="020F0502020204030204" pitchFamily="34" charset="0"/>
                      </a:endParaRPr>
                    </a:p>
                    <a:p>
                      <a:pPr algn="ctr">
                        <a:spcAft>
                          <a:spcPts val="0"/>
                        </a:spcAft>
                      </a:pPr>
                      <a:r>
                        <a:rPr lang="vi-VN" sz="1400" b="1" spc="-20" dirty="0">
                          <a:solidFill>
                            <a:schemeClr val="tx1"/>
                          </a:solidFill>
                          <a:effectLst/>
                          <a:latin typeface="Calibri" panose="020F0502020204030204" pitchFamily="34" charset="0"/>
                          <a:cs typeface="Calibri" panose="020F0502020204030204" pitchFamily="34" charset="0"/>
                        </a:rPr>
                        <a:t>chế</a:t>
                      </a:r>
                      <a:endParaRPr lang="en-US" sz="14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solidFill>
                      <a:schemeClr val="accent1">
                        <a:lumMod val="20000"/>
                        <a:lumOff val="80000"/>
                      </a:schemeClr>
                    </a:solidFill>
                  </a:tcPr>
                </a:tc>
                <a:tc>
                  <a:txBody>
                    <a:bodyPr/>
                    <a:lstStyle/>
                    <a:p>
                      <a:pPr algn="ctr">
                        <a:spcAft>
                          <a:spcPts val="0"/>
                        </a:spcAft>
                      </a:pPr>
                      <a:r>
                        <a:rPr lang="vi-VN" sz="1400" b="1" spc="-20" dirty="0">
                          <a:solidFill>
                            <a:schemeClr val="tx1"/>
                          </a:solidFill>
                          <a:effectLst/>
                          <a:latin typeface="Calibri" panose="020F0502020204030204" pitchFamily="34" charset="0"/>
                          <a:cs typeface="Calibri" panose="020F0502020204030204" pitchFamily="34" charset="0"/>
                        </a:rPr>
                        <a:t>2. </a:t>
                      </a:r>
                      <a:endParaRPr lang="en-US" sz="1400" b="1" dirty="0">
                        <a:solidFill>
                          <a:schemeClr val="tx1"/>
                        </a:solidFill>
                        <a:effectLst/>
                        <a:latin typeface="Calibri" panose="020F0502020204030204" pitchFamily="34" charset="0"/>
                        <a:cs typeface="Calibri" panose="020F0502020204030204" pitchFamily="34" charset="0"/>
                      </a:endParaRPr>
                    </a:p>
                    <a:p>
                      <a:pPr algn="ctr">
                        <a:spcAft>
                          <a:spcPts val="0"/>
                        </a:spcAft>
                      </a:pPr>
                      <a:r>
                        <a:rPr lang="vi-VN" sz="1400" b="1" spc="-20" dirty="0">
                          <a:solidFill>
                            <a:schemeClr val="tx1"/>
                          </a:solidFill>
                          <a:effectLst/>
                          <a:latin typeface="Calibri" panose="020F0502020204030204" pitchFamily="34" charset="0"/>
                          <a:cs typeface="Calibri" panose="020F0502020204030204" pitchFamily="34" charset="0"/>
                        </a:rPr>
                        <a:t>Vốn con người và </a:t>
                      </a:r>
                      <a:r>
                        <a:rPr lang="en-US" sz="1400" b="1" spc="-20" dirty="0">
                          <a:solidFill>
                            <a:schemeClr val="tx1"/>
                          </a:solidFill>
                          <a:effectLst/>
                          <a:latin typeface="Calibri" panose="020F0502020204030204" pitchFamily="34" charset="0"/>
                          <a:cs typeface="Calibri" panose="020F0502020204030204" pitchFamily="34" charset="0"/>
                        </a:rPr>
                        <a:t>NC</a:t>
                      </a:r>
                      <a:endParaRPr lang="en-US" sz="14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solidFill>
                      <a:schemeClr val="accent1">
                        <a:lumMod val="20000"/>
                        <a:lumOff val="80000"/>
                      </a:schemeClr>
                    </a:solidFill>
                  </a:tcPr>
                </a:tc>
                <a:tc>
                  <a:txBody>
                    <a:bodyPr/>
                    <a:lstStyle/>
                    <a:p>
                      <a:pPr algn="ctr">
                        <a:spcAft>
                          <a:spcPts val="0"/>
                        </a:spcAft>
                      </a:pPr>
                      <a:r>
                        <a:rPr lang="vi-VN" sz="1400" b="1" spc="-20" dirty="0">
                          <a:solidFill>
                            <a:schemeClr val="tx1"/>
                          </a:solidFill>
                          <a:effectLst/>
                          <a:latin typeface="Calibri" panose="020F0502020204030204" pitchFamily="34" charset="0"/>
                          <a:cs typeface="Calibri" panose="020F0502020204030204" pitchFamily="34" charset="0"/>
                        </a:rPr>
                        <a:t>3. </a:t>
                      </a:r>
                      <a:endParaRPr lang="en-US" sz="1400" b="1" dirty="0">
                        <a:solidFill>
                          <a:schemeClr val="tx1"/>
                        </a:solidFill>
                        <a:effectLst/>
                        <a:latin typeface="Calibri" panose="020F0502020204030204" pitchFamily="34" charset="0"/>
                        <a:cs typeface="Calibri" panose="020F0502020204030204" pitchFamily="34" charset="0"/>
                      </a:endParaRPr>
                    </a:p>
                    <a:p>
                      <a:pPr algn="ctr">
                        <a:spcAft>
                          <a:spcPts val="0"/>
                        </a:spcAft>
                      </a:pPr>
                      <a:r>
                        <a:rPr lang="vi-VN" sz="1400" b="1" spc="-20" dirty="0">
                          <a:solidFill>
                            <a:schemeClr val="tx1"/>
                          </a:solidFill>
                          <a:effectLst/>
                          <a:latin typeface="Calibri" panose="020F0502020204030204" pitchFamily="34" charset="0"/>
                          <a:cs typeface="Calibri" panose="020F0502020204030204" pitchFamily="34" charset="0"/>
                        </a:rPr>
                        <a:t>Cơ </a:t>
                      </a:r>
                      <a:endParaRPr lang="en-US" sz="1400" b="1" dirty="0">
                        <a:solidFill>
                          <a:schemeClr val="tx1"/>
                        </a:solidFill>
                        <a:effectLst/>
                        <a:latin typeface="Calibri" panose="020F0502020204030204" pitchFamily="34" charset="0"/>
                        <a:cs typeface="Calibri" panose="020F0502020204030204" pitchFamily="34" charset="0"/>
                      </a:endParaRPr>
                    </a:p>
                    <a:p>
                      <a:pPr algn="ctr">
                        <a:spcAft>
                          <a:spcPts val="0"/>
                        </a:spcAft>
                      </a:pPr>
                      <a:r>
                        <a:rPr lang="vi-VN" sz="1400" b="1" spc="-20" dirty="0">
                          <a:solidFill>
                            <a:schemeClr val="tx1"/>
                          </a:solidFill>
                          <a:effectLst/>
                          <a:latin typeface="Calibri" panose="020F0502020204030204" pitchFamily="34" charset="0"/>
                          <a:cs typeface="Calibri" panose="020F0502020204030204" pitchFamily="34" charset="0"/>
                        </a:rPr>
                        <a:t>sở hạ tầng</a:t>
                      </a:r>
                      <a:endParaRPr lang="en-US" sz="14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solidFill>
                      <a:schemeClr val="accent1">
                        <a:lumMod val="20000"/>
                        <a:lumOff val="80000"/>
                      </a:schemeClr>
                    </a:solidFill>
                  </a:tcPr>
                </a:tc>
                <a:tc>
                  <a:txBody>
                    <a:bodyPr/>
                    <a:lstStyle/>
                    <a:p>
                      <a:pPr algn="ctr">
                        <a:spcAft>
                          <a:spcPts val="0"/>
                        </a:spcAft>
                      </a:pPr>
                      <a:r>
                        <a:rPr lang="vi-VN" sz="1400" b="1" spc="-20" dirty="0">
                          <a:effectLst/>
                          <a:latin typeface="Calibri" panose="020F0502020204030204" pitchFamily="34" charset="0"/>
                          <a:cs typeface="Calibri" panose="020F0502020204030204" pitchFamily="34" charset="0"/>
                        </a:rPr>
                        <a:t>4. </a:t>
                      </a:r>
                      <a:endParaRPr lang="en-US" sz="1400" b="1" dirty="0">
                        <a:effectLst/>
                        <a:latin typeface="Calibri" panose="020F0502020204030204" pitchFamily="34" charset="0"/>
                        <a:cs typeface="Calibri" panose="020F0502020204030204" pitchFamily="34" charset="0"/>
                      </a:endParaRPr>
                    </a:p>
                    <a:p>
                      <a:pPr algn="ctr">
                        <a:spcAft>
                          <a:spcPts val="0"/>
                        </a:spcAft>
                      </a:pPr>
                      <a:r>
                        <a:rPr lang="vi-VN" sz="1400" b="1" spc="-20" dirty="0">
                          <a:effectLst/>
                          <a:latin typeface="Calibri" panose="020F0502020204030204" pitchFamily="34" charset="0"/>
                          <a:cs typeface="Calibri" panose="020F0502020204030204" pitchFamily="34" charset="0"/>
                        </a:rPr>
                        <a:t>Trình độ </a:t>
                      </a:r>
                      <a:r>
                        <a:rPr lang="en-US" sz="1400" b="1" spc="-20" dirty="0">
                          <a:effectLst/>
                          <a:latin typeface="Calibri" panose="020F0502020204030204" pitchFamily="34" charset="0"/>
                          <a:cs typeface="Calibri" panose="020F0502020204030204" pitchFamily="34" charset="0"/>
                        </a:rPr>
                        <a:t>PT </a:t>
                      </a:r>
                      <a:r>
                        <a:rPr lang="vi-VN" sz="1400" b="1" spc="-20" dirty="0">
                          <a:effectLst/>
                          <a:latin typeface="Calibri" panose="020F0502020204030204" pitchFamily="34" charset="0"/>
                          <a:cs typeface="Calibri" panose="020F0502020204030204" pitchFamily="34" charset="0"/>
                        </a:rPr>
                        <a:t>của thị trường</a:t>
                      </a:r>
                      <a:endParaRPr lang="en-US" sz="1400" b="1"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solidFill>
                      <a:schemeClr val="accent1">
                        <a:lumMod val="20000"/>
                        <a:lumOff val="80000"/>
                      </a:schemeClr>
                    </a:solidFill>
                  </a:tcPr>
                </a:tc>
                <a:tc>
                  <a:txBody>
                    <a:bodyPr/>
                    <a:lstStyle/>
                    <a:p>
                      <a:pPr algn="ctr">
                        <a:spcAft>
                          <a:spcPts val="0"/>
                        </a:spcAft>
                      </a:pPr>
                      <a:r>
                        <a:rPr lang="vi-VN" sz="1400" b="1" spc="-20" dirty="0">
                          <a:effectLst/>
                          <a:latin typeface="Calibri" panose="020F0502020204030204" pitchFamily="34" charset="0"/>
                          <a:cs typeface="Calibri" panose="020F0502020204030204" pitchFamily="34" charset="0"/>
                        </a:rPr>
                        <a:t>5. </a:t>
                      </a:r>
                      <a:endParaRPr lang="en-US" sz="1400" b="1" dirty="0">
                        <a:effectLst/>
                        <a:latin typeface="Calibri" panose="020F0502020204030204" pitchFamily="34" charset="0"/>
                        <a:cs typeface="Calibri" panose="020F0502020204030204" pitchFamily="34" charset="0"/>
                      </a:endParaRPr>
                    </a:p>
                    <a:p>
                      <a:pPr algn="ctr">
                        <a:spcAft>
                          <a:spcPts val="0"/>
                        </a:spcAft>
                      </a:pPr>
                      <a:r>
                        <a:rPr lang="vi-VN" sz="1400" b="1" spc="-20" dirty="0">
                          <a:effectLst/>
                          <a:latin typeface="Calibri" panose="020F0502020204030204" pitchFamily="34" charset="0"/>
                          <a:cs typeface="Calibri" panose="020F0502020204030204" pitchFamily="34" charset="0"/>
                        </a:rPr>
                        <a:t>Trình </a:t>
                      </a:r>
                      <a:endParaRPr lang="en-US" sz="1400" b="1" dirty="0">
                        <a:effectLst/>
                        <a:latin typeface="Calibri" panose="020F0502020204030204" pitchFamily="34" charset="0"/>
                        <a:cs typeface="Calibri" panose="020F0502020204030204" pitchFamily="34" charset="0"/>
                      </a:endParaRPr>
                    </a:p>
                    <a:p>
                      <a:pPr algn="ctr">
                        <a:spcAft>
                          <a:spcPts val="0"/>
                        </a:spcAft>
                      </a:pPr>
                      <a:r>
                        <a:rPr lang="vi-VN" sz="1400" b="1" spc="-20" dirty="0">
                          <a:effectLst/>
                          <a:latin typeface="Calibri" panose="020F0502020204030204" pitchFamily="34" charset="0"/>
                          <a:cs typeface="Calibri" panose="020F0502020204030204" pitchFamily="34" charset="0"/>
                        </a:rPr>
                        <a:t>độ</a:t>
                      </a:r>
                      <a:r>
                        <a:rPr lang="en-US" sz="1400" b="1" spc="-20" dirty="0">
                          <a:effectLst/>
                          <a:latin typeface="Calibri" panose="020F0502020204030204" pitchFamily="34" charset="0"/>
                          <a:cs typeface="Calibri" panose="020F0502020204030204" pitchFamily="34" charset="0"/>
                        </a:rPr>
                        <a:t> PT</a:t>
                      </a:r>
                      <a:r>
                        <a:rPr lang="vi-VN" sz="1400" b="1" spc="-20" dirty="0">
                          <a:effectLst/>
                          <a:latin typeface="Calibri" panose="020F0502020204030204" pitchFamily="34" charset="0"/>
                          <a:cs typeface="Calibri" panose="020F0502020204030204" pitchFamily="34" charset="0"/>
                        </a:rPr>
                        <a:t> của DN</a:t>
                      </a:r>
                      <a:endParaRPr lang="en-US" sz="1400" b="1"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solidFill>
                      <a:schemeClr val="accent1">
                        <a:lumMod val="20000"/>
                        <a:lumOff val="80000"/>
                      </a:schemeClr>
                    </a:solidFill>
                  </a:tcPr>
                </a:tc>
                <a:tc>
                  <a:txBody>
                    <a:bodyPr/>
                    <a:lstStyle/>
                    <a:p>
                      <a:pPr algn="ctr">
                        <a:spcAft>
                          <a:spcPts val="0"/>
                        </a:spcAft>
                      </a:pPr>
                      <a:r>
                        <a:rPr lang="vi-VN" sz="1400" b="1" spc="-20" dirty="0">
                          <a:effectLst/>
                          <a:latin typeface="Calibri" panose="020F0502020204030204" pitchFamily="34" charset="0"/>
                          <a:cs typeface="Calibri" panose="020F0502020204030204" pitchFamily="34" charset="0"/>
                        </a:rPr>
                        <a:t>6. </a:t>
                      </a:r>
                      <a:endParaRPr lang="en-US" sz="1400" b="1" dirty="0">
                        <a:effectLst/>
                        <a:latin typeface="Calibri" panose="020F0502020204030204" pitchFamily="34" charset="0"/>
                        <a:cs typeface="Calibri" panose="020F0502020204030204" pitchFamily="34" charset="0"/>
                      </a:endParaRPr>
                    </a:p>
                    <a:p>
                      <a:pPr algn="ctr">
                        <a:spcAft>
                          <a:spcPts val="0"/>
                        </a:spcAft>
                      </a:pPr>
                      <a:r>
                        <a:rPr lang="en-US" sz="1400" b="1" spc="-20" dirty="0" err="1">
                          <a:effectLst/>
                          <a:latin typeface="Calibri" panose="020F0502020204030204" pitchFamily="34" charset="0"/>
                          <a:cs typeface="Calibri" panose="020F0502020204030204" pitchFamily="34" charset="0"/>
                        </a:rPr>
                        <a:t>Sản</a:t>
                      </a:r>
                      <a:r>
                        <a:rPr lang="en-US" sz="1400" b="1" spc="-20" dirty="0">
                          <a:effectLst/>
                          <a:latin typeface="Calibri" panose="020F0502020204030204" pitchFamily="34" charset="0"/>
                          <a:cs typeface="Calibri" panose="020F0502020204030204" pitchFamily="34" charset="0"/>
                        </a:rPr>
                        <a:t> </a:t>
                      </a:r>
                      <a:r>
                        <a:rPr lang="en-US" sz="1400" b="1" spc="-20" dirty="0" err="1">
                          <a:effectLst/>
                          <a:latin typeface="Calibri" panose="020F0502020204030204" pitchFamily="34" charset="0"/>
                          <a:cs typeface="Calibri" panose="020F0502020204030204" pitchFamily="34" charset="0"/>
                        </a:rPr>
                        <a:t>phẩm</a:t>
                      </a:r>
                      <a:r>
                        <a:rPr lang="vi-VN" sz="1400" b="1" spc="-20" dirty="0">
                          <a:effectLst/>
                          <a:latin typeface="Calibri" panose="020F0502020204030204" pitchFamily="34" charset="0"/>
                          <a:cs typeface="Calibri" panose="020F0502020204030204" pitchFamily="34" charset="0"/>
                        </a:rPr>
                        <a:t> tri thức</a:t>
                      </a:r>
                      <a:r>
                        <a:rPr lang="en-US" sz="1400" b="1" spc="-20" dirty="0">
                          <a:effectLst/>
                          <a:latin typeface="Calibri" panose="020F0502020204030204" pitchFamily="34" charset="0"/>
                          <a:cs typeface="Calibri" panose="020F0502020204030204" pitchFamily="34" charset="0"/>
                        </a:rPr>
                        <a:t>,</a:t>
                      </a:r>
                      <a:r>
                        <a:rPr lang="vi-VN" sz="1400" b="1" spc="-20" dirty="0">
                          <a:effectLst/>
                          <a:latin typeface="Calibri" panose="020F0502020204030204" pitchFamily="34" charset="0"/>
                          <a:cs typeface="Calibri" panose="020F0502020204030204" pitchFamily="34" charset="0"/>
                        </a:rPr>
                        <a:t> Sáng tạo và CN</a:t>
                      </a:r>
                      <a:endParaRPr lang="en-US" sz="1400" b="1"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solidFill>
                      <a:schemeClr val="accent1">
                        <a:lumMod val="20000"/>
                        <a:lumOff val="80000"/>
                      </a:schemeClr>
                    </a:solidFill>
                  </a:tcPr>
                </a:tc>
                <a:tc>
                  <a:txBody>
                    <a:bodyPr/>
                    <a:lstStyle/>
                    <a:p>
                      <a:pPr algn="ctr">
                        <a:spcAft>
                          <a:spcPts val="0"/>
                        </a:spcAft>
                      </a:pPr>
                      <a:r>
                        <a:rPr lang="vi-VN" sz="1400" b="1" spc="-20" dirty="0">
                          <a:effectLst/>
                          <a:latin typeface="Calibri" panose="020F0502020204030204" pitchFamily="34" charset="0"/>
                          <a:cs typeface="Calibri" panose="020F0502020204030204" pitchFamily="34" charset="0"/>
                        </a:rPr>
                        <a:t>7. </a:t>
                      </a:r>
                      <a:endParaRPr lang="en-US" sz="1400" b="1" dirty="0">
                        <a:effectLst/>
                        <a:latin typeface="Calibri" panose="020F0502020204030204" pitchFamily="34" charset="0"/>
                        <a:cs typeface="Calibri" panose="020F0502020204030204" pitchFamily="34" charset="0"/>
                      </a:endParaRPr>
                    </a:p>
                    <a:p>
                      <a:pPr algn="ctr">
                        <a:spcAft>
                          <a:spcPts val="0"/>
                        </a:spcAft>
                      </a:pPr>
                      <a:r>
                        <a:rPr lang="vi-VN" sz="1400" b="1" spc="-20" dirty="0">
                          <a:effectLst/>
                          <a:latin typeface="Calibri" panose="020F0502020204030204" pitchFamily="34" charset="0"/>
                          <a:cs typeface="Calibri" panose="020F0502020204030204" pitchFamily="34" charset="0"/>
                        </a:rPr>
                        <a:t>Tác động</a:t>
                      </a:r>
                      <a:endParaRPr lang="en-US" sz="1400" b="1"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solidFill>
                      <a:schemeClr val="accent1">
                        <a:lumMod val="20000"/>
                        <a:lumOff val="80000"/>
                      </a:schemeClr>
                    </a:solidFill>
                  </a:tcPr>
                </a:tc>
                <a:extLst>
                  <a:ext uri="{0D108BD9-81ED-4DB2-BD59-A6C34878D82A}">
                    <a16:rowId xmlns:a16="http://schemas.microsoft.com/office/drawing/2014/main" val="3052925829"/>
                  </a:ext>
                </a:extLst>
              </a:tr>
              <a:tr h="0">
                <a:tc>
                  <a:txBody>
                    <a:bodyPr/>
                    <a:lstStyle/>
                    <a:p>
                      <a:r>
                        <a:rPr lang="en-US" sz="1400" dirty="0">
                          <a:effectLst/>
                          <a:latin typeface="Calibri" panose="020F0502020204030204" pitchFamily="34" charset="0"/>
                          <a:cs typeface="Calibri" panose="020F0502020204030204" pitchFamily="34" charset="0"/>
                        </a:rPr>
                        <a:t>5. </a:t>
                      </a:r>
                      <a:r>
                        <a:rPr lang="vi-VN" sz="1400" dirty="0">
                          <a:effectLst/>
                          <a:latin typeface="Calibri" panose="020F0502020204030204" pitchFamily="34" charset="0"/>
                          <a:cs typeface="Calibri" panose="020F0502020204030204" pitchFamily="34" charset="0"/>
                        </a:rPr>
                        <a:t>Đà Nẵng</a:t>
                      </a:r>
                      <a:endParaRPr lang="en-US" sz="14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a:effectLst/>
                          <a:latin typeface="Calibri" panose="020F0502020204030204" pitchFamily="34" charset="0"/>
                          <a:cs typeface="Calibri" panose="020F0502020204030204" pitchFamily="34" charset="0"/>
                        </a:rPr>
                        <a:t>48.99 </a:t>
                      </a:r>
                      <a:endParaRPr lang="en-US" sz="14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chemeClr val="tx1"/>
                          </a:solidFill>
                          <a:effectLst/>
                          <a:latin typeface="Calibri" panose="020F0502020204030204" pitchFamily="34" charset="0"/>
                          <a:cs typeface="Calibri" panose="020F0502020204030204" pitchFamily="34" charset="0"/>
                        </a:rPr>
                        <a:t>57.13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chemeClr val="tx1"/>
                          </a:solidFill>
                          <a:effectLst/>
                          <a:latin typeface="Calibri" panose="020F0502020204030204" pitchFamily="34" charset="0"/>
                          <a:cs typeface="Calibri" panose="020F0502020204030204" pitchFamily="34" charset="0"/>
                        </a:rPr>
                        <a:t>40.85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a:solidFill>
                            <a:schemeClr val="tx1"/>
                          </a:solidFill>
                          <a:effectLst/>
                          <a:latin typeface="Calibri" panose="020F0502020204030204" pitchFamily="34" charset="0"/>
                          <a:cs typeface="Calibri" panose="020F0502020204030204" pitchFamily="34" charset="0"/>
                        </a:rPr>
                        <a:t>57.01 </a:t>
                      </a:r>
                      <a:endParaRPr lang="en-US" sz="140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chemeClr val="tx1"/>
                          </a:solidFill>
                          <a:effectLst/>
                          <a:latin typeface="Calibri" panose="020F0502020204030204" pitchFamily="34" charset="0"/>
                          <a:cs typeface="Calibri" panose="020F0502020204030204" pitchFamily="34" charset="0"/>
                        </a:rPr>
                        <a:t>52.24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chemeClr val="tx1"/>
                          </a:solidFill>
                          <a:effectLst/>
                          <a:latin typeface="Calibri" panose="020F0502020204030204" pitchFamily="34" charset="0"/>
                          <a:cs typeface="Calibri" panose="020F0502020204030204" pitchFamily="34" charset="0"/>
                        </a:rPr>
                        <a:t>75.67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chemeClr val="tx1"/>
                          </a:solidFill>
                          <a:effectLst/>
                          <a:latin typeface="Calibri" panose="020F0502020204030204" pitchFamily="34" charset="0"/>
                          <a:cs typeface="Calibri" panose="020F0502020204030204" pitchFamily="34" charset="0"/>
                        </a:rPr>
                        <a:t>60.70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chemeClr val="tx1"/>
                          </a:solidFill>
                          <a:effectLst/>
                          <a:latin typeface="Calibri" panose="020F0502020204030204" pitchFamily="34" charset="0"/>
                          <a:cs typeface="Calibri" panose="020F0502020204030204" pitchFamily="34" charset="0"/>
                        </a:rPr>
                        <a:t>40.03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chemeClr val="tx1"/>
                          </a:solidFill>
                          <a:effectLst/>
                          <a:latin typeface="Calibri" panose="020F0502020204030204" pitchFamily="34" charset="0"/>
                          <a:cs typeface="Calibri" panose="020F0502020204030204" pitchFamily="34" charset="0"/>
                        </a:rPr>
                        <a:t>41.07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chemeClr val="tx1"/>
                          </a:solidFill>
                          <a:effectLst/>
                          <a:latin typeface="Calibri" panose="020F0502020204030204" pitchFamily="34" charset="0"/>
                          <a:cs typeface="Calibri" panose="020F0502020204030204" pitchFamily="34" charset="0"/>
                        </a:rPr>
                        <a:t>40.62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extLst>
                  <a:ext uri="{0D108BD9-81ED-4DB2-BD59-A6C34878D82A}">
                    <a16:rowId xmlns:a16="http://schemas.microsoft.com/office/drawing/2014/main" val="2465788267"/>
                  </a:ext>
                </a:extLst>
              </a:tr>
              <a:tr h="0">
                <a:tc>
                  <a:txBody>
                    <a:bodyPr/>
                    <a:lstStyle/>
                    <a:p>
                      <a:r>
                        <a:rPr lang="en-US" sz="1400" dirty="0">
                          <a:effectLst/>
                          <a:latin typeface="Calibri" panose="020F0502020204030204" pitchFamily="34" charset="0"/>
                          <a:cs typeface="Calibri" panose="020F0502020204030204" pitchFamily="34" charset="0"/>
                        </a:rPr>
                        <a:t>13. </a:t>
                      </a:r>
                      <a:r>
                        <a:rPr lang="vi-VN" sz="1400" dirty="0">
                          <a:effectLst/>
                          <a:latin typeface="Calibri" panose="020F0502020204030204" pitchFamily="34" charset="0"/>
                          <a:cs typeface="Calibri" panose="020F0502020204030204" pitchFamily="34" charset="0"/>
                        </a:rPr>
                        <a:t>Thừa Thiên Huế</a:t>
                      </a:r>
                      <a:endParaRPr lang="en-US" sz="14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a:effectLst/>
                          <a:latin typeface="Calibri" panose="020F0502020204030204" pitchFamily="34" charset="0"/>
                          <a:cs typeface="Calibri" panose="020F0502020204030204" pitchFamily="34" charset="0"/>
                        </a:rPr>
                        <a:t>41.49 </a:t>
                      </a:r>
                      <a:endParaRPr lang="en-US" sz="14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chemeClr val="tx1"/>
                          </a:solidFill>
                          <a:effectLst/>
                          <a:latin typeface="Calibri" panose="020F0502020204030204" pitchFamily="34" charset="0"/>
                          <a:cs typeface="Calibri" panose="020F0502020204030204" pitchFamily="34" charset="0"/>
                        </a:rPr>
                        <a:t>47.24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chemeClr val="tx1"/>
                          </a:solidFill>
                          <a:effectLst/>
                          <a:latin typeface="Calibri" panose="020F0502020204030204" pitchFamily="34" charset="0"/>
                          <a:cs typeface="Calibri" panose="020F0502020204030204" pitchFamily="34" charset="0"/>
                        </a:rPr>
                        <a:t>35.73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chemeClr val="tx1"/>
                          </a:solidFill>
                          <a:effectLst/>
                          <a:latin typeface="Calibri" panose="020F0502020204030204" pitchFamily="34" charset="0"/>
                          <a:cs typeface="Calibri" panose="020F0502020204030204" pitchFamily="34" charset="0"/>
                        </a:rPr>
                        <a:t>67.59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chemeClr val="tx1"/>
                          </a:solidFill>
                          <a:effectLst/>
                          <a:latin typeface="Calibri" panose="020F0502020204030204" pitchFamily="34" charset="0"/>
                          <a:cs typeface="Calibri" panose="020F0502020204030204" pitchFamily="34" charset="0"/>
                        </a:rPr>
                        <a:t>51.66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a:solidFill>
                            <a:schemeClr val="tx1"/>
                          </a:solidFill>
                          <a:effectLst/>
                          <a:latin typeface="Calibri" panose="020F0502020204030204" pitchFamily="34" charset="0"/>
                          <a:cs typeface="Calibri" panose="020F0502020204030204" pitchFamily="34" charset="0"/>
                        </a:rPr>
                        <a:t>51.57 </a:t>
                      </a:r>
                      <a:endParaRPr lang="en-US" sz="140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chemeClr val="tx1"/>
                          </a:solidFill>
                          <a:effectLst/>
                          <a:latin typeface="Calibri" panose="020F0502020204030204" pitchFamily="34" charset="0"/>
                          <a:cs typeface="Calibri" panose="020F0502020204030204" pitchFamily="34" charset="0"/>
                        </a:rPr>
                        <a:t>35.48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chemeClr val="tx1"/>
                          </a:solidFill>
                          <a:effectLst/>
                          <a:latin typeface="Calibri" panose="020F0502020204030204" pitchFamily="34" charset="0"/>
                          <a:cs typeface="Calibri" panose="020F0502020204030204" pitchFamily="34" charset="0"/>
                        </a:rPr>
                        <a:t>29.94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chemeClr val="tx1"/>
                          </a:solidFill>
                          <a:effectLst/>
                          <a:latin typeface="Calibri" panose="020F0502020204030204" pitchFamily="34" charset="0"/>
                          <a:cs typeface="Calibri" panose="020F0502020204030204" pitchFamily="34" charset="0"/>
                        </a:rPr>
                        <a:t>37.26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chemeClr val="tx1"/>
                          </a:solidFill>
                          <a:effectLst/>
                          <a:latin typeface="Calibri" panose="020F0502020204030204" pitchFamily="34" charset="0"/>
                          <a:cs typeface="Calibri" panose="020F0502020204030204" pitchFamily="34" charset="0"/>
                        </a:rPr>
                        <a:t>34.20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extLst>
                  <a:ext uri="{0D108BD9-81ED-4DB2-BD59-A6C34878D82A}">
                    <a16:rowId xmlns:a16="http://schemas.microsoft.com/office/drawing/2014/main" val="1763024184"/>
                  </a:ext>
                </a:extLst>
              </a:tr>
              <a:tr h="0">
                <a:tc>
                  <a:txBody>
                    <a:bodyPr/>
                    <a:lstStyle/>
                    <a:p>
                      <a:r>
                        <a:rPr lang="en-US" sz="1400" dirty="0">
                          <a:effectLst/>
                          <a:latin typeface="Calibri" panose="020F0502020204030204" pitchFamily="34" charset="0"/>
                          <a:cs typeface="Calibri" panose="020F0502020204030204" pitchFamily="34" charset="0"/>
                        </a:rPr>
                        <a:t>18. </a:t>
                      </a:r>
                      <a:r>
                        <a:rPr lang="vi-VN" sz="1400" dirty="0">
                          <a:effectLst/>
                          <a:latin typeface="Calibri" panose="020F0502020204030204" pitchFamily="34" charset="0"/>
                          <a:cs typeface="Calibri" panose="020F0502020204030204" pitchFamily="34" charset="0"/>
                        </a:rPr>
                        <a:t>Ninh Thuận</a:t>
                      </a:r>
                      <a:endParaRPr lang="en-US" sz="14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a:effectLst/>
                          <a:latin typeface="Calibri" panose="020F0502020204030204" pitchFamily="34" charset="0"/>
                          <a:cs typeface="Calibri" panose="020F0502020204030204" pitchFamily="34" charset="0"/>
                        </a:rPr>
                        <a:t>39.83 </a:t>
                      </a:r>
                      <a:endParaRPr lang="en-US" sz="14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a:solidFill>
                            <a:schemeClr val="tx1"/>
                          </a:solidFill>
                          <a:effectLst/>
                          <a:latin typeface="Calibri" panose="020F0502020204030204" pitchFamily="34" charset="0"/>
                          <a:cs typeface="Calibri" panose="020F0502020204030204" pitchFamily="34" charset="0"/>
                        </a:rPr>
                        <a:t>41.15 </a:t>
                      </a:r>
                      <a:endParaRPr lang="en-US" sz="140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chemeClr val="tx1"/>
                          </a:solidFill>
                          <a:effectLst/>
                          <a:latin typeface="Calibri" panose="020F0502020204030204" pitchFamily="34" charset="0"/>
                          <a:cs typeface="Calibri" panose="020F0502020204030204" pitchFamily="34" charset="0"/>
                        </a:rPr>
                        <a:t>38.50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chemeClr val="tx1"/>
                          </a:solidFill>
                          <a:effectLst/>
                          <a:latin typeface="Calibri" panose="020F0502020204030204" pitchFamily="34" charset="0"/>
                          <a:cs typeface="Calibri" panose="020F0502020204030204" pitchFamily="34" charset="0"/>
                        </a:rPr>
                        <a:t>73.79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chemeClr val="tx1"/>
                          </a:solidFill>
                          <a:effectLst/>
                          <a:latin typeface="Calibri" panose="020F0502020204030204" pitchFamily="34" charset="0"/>
                          <a:cs typeface="Calibri" panose="020F0502020204030204" pitchFamily="34" charset="0"/>
                        </a:rPr>
                        <a:t>35.10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a:solidFill>
                            <a:schemeClr val="tx1"/>
                          </a:solidFill>
                          <a:effectLst/>
                          <a:latin typeface="Calibri" panose="020F0502020204030204" pitchFamily="34" charset="0"/>
                          <a:cs typeface="Calibri" panose="020F0502020204030204" pitchFamily="34" charset="0"/>
                        </a:rPr>
                        <a:t>49.25 </a:t>
                      </a:r>
                      <a:endParaRPr lang="en-US" sz="140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a:solidFill>
                            <a:schemeClr val="tx1"/>
                          </a:solidFill>
                          <a:effectLst/>
                          <a:latin typeface="Calibri" panose="020F0502020204030204" pitchFamily="34" charset="0"/>
                          <a:cs typeface="Calibri" panose="020F0502020204030204" pitchFamily="34" charset="0"/>
                        </a:rPr>
                        <a:t>33.13 </a:t>
                      </a:r>
                      <a:endParaRPr lang="en-US" sz="140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rgbClr val="FF0000"/>
                          </a:solidFill>
                          <a:effectLst/>
                          <a:latin typeface="Calibri" panose="020F0502020204030204" pitchFamily="34" charset="0"/>
                          <a:cs typeface="Calibri" panose="020F0502020204030204" pitchFamily="34" charset="0"/>
                        </a:rPr>
                        <a:t>14.49</a:t>
                      </a:r>
                      <a:r>
                        <a:rPr lang="vi-VN" sz="1400" dirty="0">
                          <a:solidFill>
                            <a:schemeClr val="tx1"/>
                          </a:solidFill>
                          <a:effectLst/>
                          <a:latin typeface="Calibri" panose="020F0502020204030204" pitchFamily="34" charset="0"/>
                          <a:cs typeface="Calibri" panose="020F0502020204030204" pitchFamily="34" charset="0"/>
                        </a:rPr>
                        <a:t>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chemeClr val="tx1"/>
                          </a:solidFill>
                          <a:effectLst/>
                          <a:latin typeface="Calibri" panose="020F0502020204030204" pitchFamily="34" charset="0"/>
                          <a:cs typeface="Calibri" panose="020F0502020204030204" pitchFamily="34" charset="0"/>
                        </a:rPr>
                        <a:t>34.93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chemeClr val="tx1"/>
                          </a:solidFill>
                          <a:effectLst/>
                          <a:latin typeface="Calibri" panose="020F0502020204030204" pitchFamily="34" charset="0"/>
                          <a:cs typeface="Calibri" panose="020F0502020204030204" pitchFamily="34" charset="0"/>
                        </a:rPr>
                        <a:t>42.07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extLst>
                  <a:ext uri="{0D108BD9-81ED-4DB2-BD59-A6C34878D82A}">
                    <a16:rowId xmlns:a16="http://schemas.microsoft.com/office/drawing/2014/main" val="1972329694"/>
                  </a:ext>
                </a:extLst>
              </a:tr>
              <a:tr h="0">
                <a:tc>
                  <a:txBody>
                    <a:bodyPr/>
                    <a:lstStyle/>
                    <a:p>
                      <a:r>
                        <a:rPr lang="en-US" sz="1400" b="0" dirty="0">
                          <a:effectLst/>
                          <a:latin typeface="Calibri" panose="020F0502020204030204" pitchFamily="34" charset="0"/>
                          <a:cs typeface="Calibri" panose="020F0502020204030204" pitchFamily="34" charset="0"/>
                        </a:rPr>
                        <a:t>22. </a:t>
                      </a:r>
                      <a:r>
                        <a:rPr lang="vi-VN" sz="1400" b="0" dirty="0">
                          <a:effectLst/>
                          <a:latin typeface="Calibri" panose="020F0502020204030204" pitchFamily="34" charset="0"/>
                          <a:cs typeface="Calibri" panose="020F0502020204030204" pitchFamily="34" charset="0"/>
                        </a:rPr>
                        <a:t>Bình Định</a:t>
                      </a:r>
                      <a:endParaRPr lang="en-US" sz="1400" b="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solidFill>
                      <a:schemeClr val="bg1"/>
                    </a:solidFill>
                  </a:tcPr>
                </a:tc>
                <a:tc>
                  <a:txBody>
                    <a:bodyPr/>
                    <a:lstStyle/>
                    <a:p>
                      <a:pPr algn="ctr"/>
                      <a:r>
                        <a:rPr lang="vi-VN" sz="1400" b="0">
                          <a:effectLst/>
                          <a:latin typeface="Calibri" panose="020F0502020204030204" pitchFamily="34" charset="0"/>
                          <a:cs typeface="Calibri" panose="020F0502020204030204" pitchFamily="34" charset="0"/>
                        </a:rPr>
                        <a:t>37.88 </a:t>
                      </a:r>
                      <a:endParaRPr lang="en-US" sz="1400" b="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solidFill>
                      <a:schemeClr val="bg1"/>
                    </a:solidFill>
                  </a:tcPr>
                </a:tc>
                <a:tc>
                  <a:txBody>
                    <a:bodyPr/>
                    <a:lstStyle/>
                    <a:p>
                      <a:pPr algn="ctr"/>
                      <a:r>
                        <a:rPr lang="vi-VN" sz="1400" b="0" dirty="0">
                          <a:solidFill>
                            <a:schemeClr val="tx1"/>
                          </a:solidFill>
                          <a:effectLst/>
                          <a:latin typeface="Calibri" panose="020F0502020204030204" pitchFamily="34" charset="0"/>
                          <a:cs typeface="Calibri" panose="020F0502020204030204" pitchFamily="34" charset="0"/>
                        </a:rPr>
                        <a:t>43.48 </a:t>
                      </a:r>
                      <a:endParaRPr lang="en-US" sz="1400" b="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solidFill>
                      <a:schemeClr val="bg1"/>
                    </a:solidFill>
                  </a:tcPr>
                </a:tc>
                <a:tc>
                  <a:txBody>
                    <a:bodyPr/>
                    <a:lstStyle/>
                    <a:p>
                      <a:pPr algn="ctr"/>
                      <a:r>
                        <a:rPr lang="vi-VN" sz="1400" b="0" dirty="0">
                          <a:solidFill>
                            <a:schemeClr val="tx1"/>
                          </a:solidFill>
                          <a:effectLst/>
                          <a:latin typeface="Calibri" panose="020F0502020204030204" pitchFamily="34" charset="0"/>
                          <a:cs typeface="Calibri" panose="020F0502020204030204" pitchFamily="34" charset="0"/>
                        </a:rPr>
                        <a:t>32.28 </a:t>
                      </a:r>
                      <a:endParaRPr lang="en-US" sz="1400" b="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solidFill>
                      <a:schemeClr val="bg1"/>
                    </a:solidFill>
                  </a:tcPr>
                </a:tc>
                <a:tc>
                  <a:txBody>
                    <a:bodyPr/>
                    <a:lstStyle/>
                    <a:p>
                      <a:pPr algn="ctr"/>
                      <a:r>
                        <a:rPr lang="vi-VN" sz="1400" b="0" dirty="0">
                          <a:solidFill>
                            <a:schemeClr val="tx1"/>
                          </a:solidFill>
                          <a:effectLst/>
                          <a:latin typeface="Calibri" panose="020F0502020204030204" pitchFamily="34" charset="0"/>
                          <a:cs typeface="Calibri" panose="020F0502020204030204" pitchFamily="34" charset="0"/>
                        </a:rPr>
                        <a:t>60.96 </a:t>
                      </a:r>
                      <a:endParaRPr lang="en-US" sz="1400" b="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solidFill>
                      <a:schemeClr val="bg1"/>
                    </a:solidFill>
                  </a:tcPr>
                </a:tc>
                <a:tc>
                  <a:txBody>
                    <a:bodyPr/>
                    <a:lstStyle/>
                    <a:p>
                      <a:pPr algn="ctr"/>
                      <a:r>
                        <a:rPr lang="vi-VN" sz="1400" b="0" dirty="0">
                          <a:solidFill>
                            <a:srgbClr val="FF0000"/>
                          </a:solidFill>
                          <a:effectLst/>
                          <a:latin typeface="Calibri" panose="020F0502020204030204" pitchFamily="34" charset="0"/>
                          <a:cs typeface="Calibri" panose="020F0502020204030204" pitchFamily="34" charset="0"/>
                        </a:rPr>
                        <a:t>28.44</a:t>
                      </a:r>
                      <a:r>
                        <a:rPr lang="vi-VN" sz="1400" b="0" dirty="0">
                          <a:solidFill>
                            <a:schemeClr val="tx1"/>
                          </a:solidFill>
                          <a:effectLst/>
                          <a:latin typeface="Calibri" panose="020F0502020204030204" pitchFamily="34" charset="0"/>
                          <a:cs typeface="Calibri" panose="020F0502020204030204" pitchFamily="34" charset="0"/>
                        </a:rPr>
                        <a:t> </a:t>
                      </a:r>
                      <a:endParaRPr lang="en-US" sz="1400" b="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solidFill>
                      <a:schemeClr val="bg1"/>
                    </a:solidFill>
                  </a:tcPr>
                </a:tc>
                <a:tc>
                  <a:txBody>
                    <a:bodyPr/>
                    <a:lstStyle/>
                    <a:p>
                      <a:pPr algn="ctr"/>
                      <a:r>
                        <a:rPr lang="vi-VN" sz="1400" b="0">
                          <a:solidFill>
                            <a:schemeClr val="tx1"/>
                          </a:solidFill>
                          <a:effectLst/>
                          <a:latin typeface="Calibri" panose="020F0502020204030204" pitchFamily="34" charset="0"/>
                          <a:cs typeface="Calibri" panose="020F0502020204030204" pitchFamily="34" charset="0"/>
                        </a:rPr>
                        <a:t>60.60 </a:t>
                      </a:r>
                      <a:endParaRPr lang="en-US" sz="1400" b="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solidFill>
                      <a:schemeClr val="bg1"/>
                    </a:solidFill>
                  </a:tcPr>
                </a:tc>
                <a:tc>
                  <a:txBody>
                    <a:bodyPr/>
                    <a:lstStyle/>
                    <a:p>
                      <a:pPr algn="ctr"/>
                      <a:r>
                        <a:rPr lang="vi-VN" sz="1400" b="0">
                          <a:solidFill>
                            <a:schemeClr val="tx1"/>
                          </a:solidFill>
                          <a:effectLst/>
                          <a:latin typeface="Calibri" panose="020F0502020204030204" pitchFamily="34" charset="0"/>
                          <a:cs typeface="Calibri" panose="020F0502020204030204" pitchFamily="34" charset="0"/>
                        </a:rPr>
                        <a:t>37.73 </a:t>
                      </a:r>
                      <a:endParaRPr lang="en-US" sz="1400" b="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solidFill>
                      <a:schemeClr val="bg1"/>
                    </a:solidFill>
                  </a:tcPr>
                </a:tc>
                <a:tc>
                  <a:txBody>
                    <a:bodyPr/>
                    <a:lstStyle/>
                    <a:p>
                      <a:pPr algn="ctr"/>
                      <a:r>
                        <a:rPr lang="vi-VN" sz="1400" b="0">
                          <a:solidFill>
                            <a:schemeClr val="tx1"/>
                          </a:solidFill>
                          <a:effectLst/>
                          <a:latin typeface="Calibri" panose="020F0502020204030204" pitchFamily="34" charset="0"/>
                          <a:cs typeface="Calibri" panose="020F0502020204030204" pitchFamily="34" charset="0"/>
                        </a:rPr>
                        <a:t>29.66 </a:t>
                      </a:r>
                      <a:endParaRPr lang="en-US" sz="1400" b="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solidFill>
                      <a:schemeClr val="bg1"/>
                    </a:solidFill>
                  </a:tcPr>
                </a:tc>
                <a:tc>
                  <a:txBody>
                    <a:bodyPr/>
                    <a:lstStyle/>
                    <a:p>
                      <a:pPr algn="ctr"/>
                      <a:r>
                        <a:rPr lang="vi-VN" sz="1400" b="0">
                          <a:solidFill>
                            <a:schemeClr val="tx1"/>
                          </a:solidFill>
                          <a:effectLst/>
                          <a:latin typeface="Calibri" panose="020F0502020204030204" pitchFamily="34" charset="0"/>
                          <a:cs typeface="Calibri" panose="020F0502020204030204" pitchFamily="34" charset="0"/>
                        </a:rPr>
                        <a:t>24.60 </a:t>
                      </a:r>
                      <a:endParaRPr lang="en-US" sz="1400" b="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solidFill>
                      <a:schemeClr val="bg1"/>
                    </a:solidFill>
                  </a:tcPr>
                </a:tc>
                <a:tc>
                  <a:txBody>
                    <a:bodyPr/>
                    <a:lstStyle/>
                    <a:p>
                      <a:pPr algn="ctr"/>
                      <a:r>
                        <a:rPr lang="vi-VN" sz="1400" b="0" dirty="0">
                          <a:solidFill>
                            <a:schemeClr val="tx1"/>
                          </a:solidFill>
                          <a:effectLst/>
                          <a:latin typeface="Calibri" panose="020F0502020204030204" pitchFamily="34" charset="0"/>
                          <a:cs typeface="Calibri" panose="020F0502020204030204" pitchFamily="34" charset="0"/>
                        </a:rPr>
                        <a:t>39.96 </a:t>
                      </a:r>
                      <a:endParaRPr lang="en-US" sz="1400" b="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solidFill>
                      <a:schemeClr val="bg1"/>
                    </a:solidFill>
                  </a:tcPr>
                </a:tc>
                <a:extLst>
                  <a:ext uri="{0D108BD9-81ED-4DB2-BD59-A6C34878D82A}">
                    <a16:rowId xmlns:a16="http://schemas.microsoft.com/office/drawing/2014/main" val="3090391893"/>
                  </a:ext>
                </a:extLst>
              </a:tr>
              <a:tr h="0">
                <a:tc>
                  <a:txBody>
                    <a:bodyPr/>
                    <a:lstStyle/>
                    <a:p>
                      <a:r>
                        <a:rPr lang="en-US" sz="1400" dirty="0">
                          <a:effectLst/>
                          <a:latin typeface="Calibri" panose="020F0502020204030204" pitchFamily="34" charset="0"/>
                          <a:cs typeface="Calibri" panose="020F0502020204030204" pitchFamily="34" charset="0"/>
                        </a:rPr>
                        <a:t>24. </a:t>
                      </a:r>
                      <a:r>
                        <a:rPr lang="vi-VN" sz="1400" dirty="0">
                          <a:effectLst/>
                          <a:latin typeface="Calibri" panose="020F0502020204030204" pitchFamily="34" charset="0"/>
                          <a:cs typeface="Calibri" panose="020F0502020204030204" pitchFamily="34" charset="0"/>
                        </a:rPr>
                        <a:t>Quảng Ngãi</a:t>
                      </a:r>
                      <a:endParaRPr lang="en-US" sz="14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a:effectLst/>
                          <a:latin typeface="Calibri" panose="020F0502020204030204" pitchFamily="34" charset="0"/>
                          <a:cs typeface="Calibri" panose="020F0502020204030204" pitchFamily="34" charset="0"/>
                        </a:rPr>
                        <a:t>37.30 </a:t>
                      </a:r>
                      <a:endParaRPr lang="en-US" sz="14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a:solidFill>
                            <a:schemeClr val="tx1"/>
                          </a:solidFill>
                          <a:effectLst/>
                          <a:latin typeface="Calibri" panose="020F0502020204030204" pitchFamily="34" charset="0"/>
                          <a:cs typeface="Calibri" panose="020F0502020204030204" pitchFamily="34" charset="0"/>
                        </a:rPr>
                        <a:t>38.80 </a:t>
                      </a:r>
                      <a:endParaRPr lang="en-US" sz="140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chemeClr val="tx1"/>
                          </a:solidFill>
                          <a:effectLst/>
                          <a:latin typeface="Calibri" panose="020F0502020204030204" pitchFamily="34" charset="0"/>
                          <a:cs typeface="Calibri" panose="020F0502020204030204" pitchFamily="34" charset="0"/>
                        </a:rPr>
                        <a:t>35.81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chemeClr val="tx1"/>
                          </a:solidFill>
                          <a:effectLst/>
                          <a:latin typeface="Calibri" panose="020F0502020204030204" pitchFamily="34" charset="0"/>
                          <a:cs typeface="Calibri" panose="020F0502020204030204" pitchFamily="34" charset="0"/>
                        </a:rPr>
                        <a:t>58.08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rgbClr val="FF0000"/>
                          </a:solidFill>
                          <a:effectLst/>
                          <a:latin typeface="Calibri" panose="020F0502020204030204" pitchFamily="34" charset="0"/>
                          <a:cs typeface="Calibri" panose="020F0502020204030204" pitchFamily="34" charset="0"/>
                        </a:rPr>
                        <a:t>18.49</a:t>
                      </a:r>
                      <a:r>
                        <a:rPr lang="vi-VN" sz="1400" dirty="0">
                          <a:solidFill>
                            <a:schemeClr val="tx1"/>
                          </a:solidFill>
                          <a:effectLst/>
                          <a:latin typeface="Calibri" panose="020F0502020204030204" pitchFamily="34" charset="0"/>
                          <a:cs typeface="Calibri" panose="020F0502020204030204" pitchFamily="34" charset="0"/>
                        </a:rPr>
                        <a:t>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a:solidFill>
                            <a:schemeClr val="tx1"/>
                          </a:solidFill>
                          <a:effectLst/>
                          <a:latin typeface="Calibri" panose="020F0502020204030204" pitchFamily="34" charset="0"/>
                          <a:cs typeface="Calibri" panose="020F0502020204030204" pitchFamily="34" charset="0"/>
                        </a:rPr>
                        <a:t>46.95 </a:t>
                      </a:r>
                      <a:endParaRPr lang="en-US" sz="140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chemeClr val="tx1"/>
                          </a:solidFill>
                          <a:effectLst/>
                          <a:latin typeface="Calibri" panose="020F0502020204030204" pitchFamily="34" charset="0"/>
                          <a:cs typeface="Calibri" panose="020F0502020204030204" pitchFamily="34" charset="0"/>
                        </a:rPr>
                        <a:t>42.07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a:solidFill>
                            <a:schemeClr val="tx1"/>
                          </a:solidFill>
                          <a:effectLst/>
                          <a:latin typeface="Calibri" panose="020F0502020204030204" pitchFamily="34" charset="0"/>
                          <a:cs typeface="Calibri" panose="020F0502020204030204" pitchFamily="34" charset="0"/>
                        </a:rPr>
                        <a:t>28.41 </a:t>
                      </a:r>
                      <a:endParaRPr lang="en-US" sz="140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chemeClr val="tx1"/>
                          </a:solidFill>
                          <a:effectLst/>
                          <a:latin typeface="Calibri" panose="020F0502020204030204" pitchFamily="34" charset="0"/>
                          <a:cs typeface="Calibri" panose="020F0502020204030204" pitchFamily="34" charset="0"/>
                        </a:rPr>
                        <a:t>28.79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chemeClr val="tx1"/>
                          </a:solidFill>
                          <a:effectLst/>
                          <a:latin typeface="Calibri" panose="020F0502020204030204" pitchFamily="34" charset="0"/>
                          <a:cs typeface="Calibri" panose="020F0502020204030204" pitchFamily="34" charset="0"/>
                        </a:rPr>
                        <a:t>42.83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extLst>
                  <a:ext uri="{0D108BD9-81ED-4DB2-BD59-A6C34878D82A}">
                    <a16:rowId xmlns:a16="http://schemas.microsoft.com/office/drawing/2014/main" val="2642289537"/>
                  </a:ext>
                </a:extLst>
              </a:tr>
              <a:tr h="0">
                <a:tc>
                  <a:txBody>
                    <a:bodyPr/>
                    <a:lstStyle/>
                    <a:p>
                      <a:r>
                        <a:rPr lang="en-US" sz="1400" dirty="0">
                          <a:effectLst/>
                          <a:latin typeface="Calibri" panose="020F0502020204030204" pitchFamily="34" charset="0"/>
                          <a:cs typeface="Calibri" panose="020F0502020204030204" pitchFamily="34" charset="0"/>
                        </a:rPr>
                        <a:t>25. </a:t>
                      </a:r>
                      <a:r>
                        <a:rPr lang="vi-VN" sz="1400" dirty="0">
                          <a:effectLst/>
                          <a:latin typeface="Calibri" panose="020F0502020204030204" pitchFamily="34" charset="0"/>
                          <a:cs typeface="Calibri" panose="020F0502020204030204" pitchFamily="34" charset="0"/>
                        </a:rPr>
                        <a:t>Khánh Hòa</a:t>
                      </a:r>
                      <a:endParaRPr lang="en-US" sz="14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a:effectLst/>
                          <a:latin typeface="Calibri" panose="020F0502020204030204" pitchFamily="34" charset="0"/>
                          <a:cs typeface="Calibri" panose="020F0502020204030204" pitchFamily="34" charset="0"/>
                        </a:rPr>
                        <a:t>36.80 </a:t>
                      </a:r>
                      <a:endParaRPr lang="en-US" sz="14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chemeClr val="tx1"/>
                          </a:solidFill>
                          <a:effectLst/>
                          <a:latin typeface="Calibri" panose="020F0502020204030204" pitchFamily="34" charset="0"/>
                          <a:cs typeface="Calibri" panose="020F0502020204030204" pitchFamily="34" charset="0"/>
                        </a:rPr>
                        <a:t>44.18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chemeClr val="tx1"/>
                          </a:solidFill>
                          <a:effectLst/>
                          <a:latin typeface="Calibri" panose="020F0502020204030204" pitchFamily="34" charset="0"/>
                          <a:cs typeface="Calibri" panose="020F0502020204030204" pitchFamily="34" charset="0"/>
                        </a:rPr>
                        <a:t>29.43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rgbClr val="FF0000"/>
                          </a:solidFill>
                          <a:effectLst/>
                          <a:latin typeface="Calibri" panose="020F0502020204030204" pitchFamily="34" charset="0"/>
                          <a:cs typeface="Calibri" panose="020F0502020204030204" pitchFamily="34" charset="0"/>
                        </a:rPr>
                        <a:t>40.78 </a:t>
                      </a:r>
                      <a:endParaRPr lang="en-US" sz="1400"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chemeClr val="tx1"/>
                          </a:solidFill>
                          <a:effectLst/>
                          <a:latin typeface="Calibri" panose="020F0502020204030204" pitchFamily="34" charset="0"/>
                          <a:cs typeface="Calibri" panose="020F0502020204030204" pitchFamily="34" charset="0"/>
                        </a:rPr>
                        <a:t>42.95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chemeClr val="tx1"/>
                          </a:solidFill>
                          <a:effectLst/>
                          <a:latin typeface="Calibri" panose="020F0502020204030204" pitchFamily="34" charset="0"/>
                          <a:cs typeface="Calibri" panose="020F0502020204030204" pitchFamily="34" charset="0"/>
                        </a:rPr>
                        <a:t>62.50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chemeClr val="tx1"/>
                          </a:solidFill>
                          <a:effectLst/>
                          <a:latin typeface="Calibri" panose="020F0502020204030204" pitchFamily="34" charset="0"/>
                          <a:cs typeface="Calibri" panose="020F0502020204030204" pitchFamily="34" charset="0"/>
                        </a:rPr>
                        <a:t>54.28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rgbClr val="FF0000"/>
                          </a:solidFill>
                          <a:effectLst/>
                          <a:latin typeface="Calibri" panose="020F0502020204030204" pitchFamily="34" charset="0"/>
                          <a:cs typeface="Calibri" panose="020F0502020204030204" pitchFamily="34" charset="0"/>
                        </a:rPr>
                        <a:t>20.38 </a:t>
                      </a:r>
                      <a:endParaRPr lang="en-US" sz="1400"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chemeClr val="tx1"/>
                          </a:solidFill>
                          <a:effectLst/>
                          <a:latin typeface="Calibri" panose="020F0502020204030204" pitchFamily="34" charset="0"/>
                          <a:cs typeface="Calibri" panose="020F0502020204030204" pitchFamily="34" charset="0"/>
                        </a:rPr>
                        <a:t>18.34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chemeClr val="tx1"/>
                          </a:solidFill>
                          <a:effectLst/>
                          <a:latin typeface="Calibri" panose="020F0502020204030204" pitchFamily="34" charset="0"/>
                          <a:cs typeface="Calibri" panose="020F0502020204030204" pitchFamily="34" charset="0"/>
                        </a:rPr>
                        <a:t>40.51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extLst>
                  <a:ext uri="{0D108BD9-81ED-4DB2-BD59-A6C34878D82A}">
                    <a16:rowId xmlns:a16="http://schemas.microsoft.com/office/drawing/2014/main" val="4086488573"/>
                  </a:ext>
                </a:extLst>
              </a:tr>
              <a:tr h="0">
                <a:tc>
                  <a:txBody>
                    <a:bodyPr/>
                    <a:lstStyle/>
                    <a:p>
                      <a:r>
                        <a:rPr lang="en-US" sz="1400" dirty="0">
                          <a:effectLst/>
                          <a:latin typeface="Calibri" panose="020F0502020204030204" pitchFamily="34" charset="0"/>
                          <a:cs typeface="Calibri" panose="020F0502020204030204" pitchFamily="34" charset="0"/>
                        </a:rPr>
                        <a:t>26. </a:t>
                      </a:r>
                      <a:r>
                        <a:rPr lang="vi-VN" sz="1400" dirty="0">
                          <a:effectLst/>
                          <a:latin typeface="Calibri" panose="020F0502020204030204" pitchFamily="34" charset="0"/>
                          <a:cs typeface="Calibri" panose="020F0502020204030204" pitchFamily="34" charset="0"/>
                        </a:rPr>
                        <a:t>Thanh Hóa</a:t>
                      </a:r>
                      <a:endParaRPr lang="en-US" sz="14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a:effectLst/>
                          <a:latin typeface="Calibri" panose="020F0502020204030204" pitchFamily="34" charset="0"/>
                          <a:cs typeface="Calibri" panose="020F0502020204030204" pitchFamily="34" charset="0"/>
                        </a:rPr>
                        <a:t>36.55 </a:t>
                      </a:r>
                      <a:endParaRPr lang="en-US" sz="14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chemeClr val="tx1"/>
                          </a:solidFill>
                          <a:effectLst/>
                          <a:latin typeface="Calibri" panose="020F0502020204030204" pitchFamily="34" charset="0"/>
                          <a:cs typeface="Calibri" panose="020F0502020204030204" pitchFamily="34" charset="0"/>
                        </a:rPr>
                        <a:t>42.25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a:solidFill>
                            <a:schemeClr val="tx1"/>
                          </a:solidFill>
                          <a:effectLst/>
                          <a:latin typeface="Calibri" panose="020F0502020204030204" pitchFamily="34" charset="0"/>
                          <a:cs typeface="Calibri" panose="020F0502020204030204" pitchFamily="34" charset="0"/>
                        </a:rPr>
                        <a:t>30.85 </a:t>
                      </a:r>
                      <a:endParaRPr lang="en-US" sz="140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chemeClr val="tx1"/>
                          </a:solidFill>
                          <a:effectLst/>
                          <a:latin typeface="Calibri" panose="020F0502020204030204" pitchFamily="34" charset="0"/>
                          <a:cs typeface="Calibri" panose="020F0502020204030204" pitchFamily="34" charset="0"/>
                        </a:rPr>
                        <a:t>62.47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rgbClr val="FF0000"/>
                          </a:solidFill>
                          <a:effectLst/>
                          <a:latin typeface="Calibri" panose="020F0502020204030204" pitchFamily="34" charset="0"/>
                          <a:cs typeface="Calibri" panose="020F0502020204030204" pitchFamily="34" charset="0"/>
                        </a:rPr>
                        <a:t>28.40 </a:t>
                      </a:r>
                      <a:endParaRPr lang="en-US" sz="1400"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a:solidFill>
                            <a:schemeClr val="tx1"/>
                          </a:solidFill>
                          <a:effectLst/>
                          <a:latin typeface="Calibri" panose="020F0502020204030204" pitchFamily="34" charset="0"/>
                          <a:cs typeface="Calibri" panose="020F0502020204030204" pitchFamily="34" charset="0"/>
                        </a:rPr>
                        <a:t>44.30 </a:t>
                      </a:r>
                      <a:endParaRPr lang="en-US" sz="140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chemeClr val="tx1"/>
                          </a:solidFill>
                          <a:effectLst/>
                          <a:latin typeface="Calibri" panose="020F0502020204030204" pitchFamily="34" charset="0"/>
                          <a:cs typeface="Calibri" panose="020F0502020204030204" pitchFamily="34" charset="0"/>
                        </a:rPr>
                        <a:t>41.50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chemeClr val="tx1"/>
                          </a:solidFill>
                          <a:effectLst/>
                          <a:latin typeface="Calibri" panose="020F0502020204030204" pitchFamily="34" charset="0"/>
                          <a:cs typeface="Calibri" panose="020F0502020204030204" pitchFamily="34" charset="0"/>
                        </a:rPr>
                        <a:t>34.56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chemeClr val="tx1"/>
                          </a:solidFill>
                          <a:effectLst/>
                          <a:latin typeface="Calibri" panose="020F0502020204030204" pitchFamily="34" charset="0"/>
                          <a:cs typeface="Calibri" panose="020F0502020204030204" pitchFamily="34" charset="0"/>
                        </a:rPr>
                        <a:t>16.40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chemeClr val="tx1"/>
                          </a:solidFill>
                          <a:effectLst/>
                          <a:latin typeface="Calibri" panose="020F0502020204030204" pitchFamily="34" charset="0"/>
                          <a:cs typeface="Calibri" panose="020F0502020204030204" pitchFamily="34" charset="0"/>
                        </a:rPr>
                        <a:t>45.31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extLst>
                  <a:ext uri="{0D108BD9-81ED-4DB2-BD59-A6C34878D82A}">
                    <a16:rowId xmlns:a16="http://schemas.microsoft.com/office/drawing/2014/main" val="1463294364"/>
                  </a:ext>
                </a:extLst>
              </a:tr>
              <a:tr h="0">
                <a:tc>
                  <a:txBody>
                    <a:bodyPr/>
                    <a:lstStyle/>
                    <a:p>
                      <a:r>
                        <a:rPr lang="en-US" sz="1400" dirty="0">
                          <a:effectLst/>
                          <a:latin typeface="Calibri" panose="020F0502020204030204" pitchFamily="34" charset="0"/>
                          <a:cs typeface="Calibri" panose="020F0502020204030204" pitchFamily="34" charset="0"/>
                        </a:rPr>
                        <a:t>34. </a:t>
                      </a:r>
                      <a:r>
                        <a:rPr lang="vi-VN" sz="1400" dirty="0">
                          <a:effectLst/>
                          <a:latin typeface="Calibri" panose="020F0502020204030204" pitchFamily="34" charset="0"/>
                          <a:cs typeface="Calibri" panose="020F0502020204030204" pitchFamily="34" charset="0"/>
                        </a:rPr>
                        <a:t>Hà Tĩnh</a:t>
                      </a:r>
                      <a:endParaRPr lang="en-US" sz="14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a:effectLst/>
                          <a:latin typeface="Calibri" panose="020F0502020204030204" pitchFamily="34" charset="0"/>
                          <a:cs typeface="Calibri" panose="020F0502020204030204" pitchFamily="34" charset="0"/>
                        </a:rPr>
                        <a:t>33.62 </a:t>
                      </a:r>
                      <a:endParaRPr lang="en-US" sz="14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chemeClr val="tx1"/>
                          </a:solidFill>
                          <a:effectLst/>
                          <a:latin typeface="Calibri" panose="020F0502020204030204" pitchFamily="34" charset="0"/>
                          <a:cs typeface="Calibri" panose="020F0502020204030204" pitchFamily="34" charset="0"/>
                        </a:rPr>
                        <a:t>46.96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a:solidFill>
                            <a:schemeClr val="tx1"/>
                          </a:solidFill>
                          <a:effectLst/>
                          <a:latin typeface="Calibri" panose="020F0502020204030204" pitchFamily="34" charset="0"/>
                          <a:cs typeface="Calibri" panose="020F0502020204030204" pitchFamily="34" charset="0"/>
                        </a:rPr>
                        <a:t>20.28 </a:t>
                      </a:r>
                      <a:endParaRPr lang="en-US" sz="140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a:solidFill>
                            <a:schemeClr val="tx1"/>
                          </a:solidFill>
                          <a:effectLst/>
                          <a:latin typeface="Calibri" panose="020F0502020204030204" pitchFamily="34" charset="0"/>
                          <a:cs typeface="Calibri" panose="020F0502020204030204" pitchFamily="34" charset="0"/>
                        </a:rPr>
                        <a:t>59.94 </a:t>
                      </a:r>
                      <a:endParaRPr lang="en-US" sz="140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chemeClr val="tx1"/>
                          </a:solidFill>
                          <a:effectLst/>
                          <a:latin typeface="Calibri" panose="020F0502020204030204" pitchFamily="34" charset="0"/>
                          <a:cs typeface="Calibri" panose="020F0502020204030204" pitchFamily="34" charset="0"/>
                        </a:rPr>
                        <a:t>34.49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a:solidFill>
                            <a:schemeClr val="tx1"/>
                          </a:solidFill>
                          <a:effectLst/>
                          <a:latin typeface="Calibri" panose="020F0502020204030204" pitchFamily="34" charset="0"/>
                          <a:cs typeface="Calibri" panose="020F0502020204030204" pitchFamily="34" charset="0"/>
                        </a:rPr>
                        <a:t>49.19 </a:t>
                      </a:r>
                      <a:endParaRPr lang="en-US" sz="140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chemeClr val="tx1"/>
                          </a:solidFill>
                          <a:effectLst/>
                          <a:latin typeface="Calibri" panose="020F0502020204030204" pitchFamily="34" charset="0"/>
                          <a:cs typeface="Calibri" panose="020F0502020204030204" pitchFamily="34" charset="0"/>
                        </a:rPr>
                        <a:t>48.85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chemeClr val="tx1"/>
                          </a:solidFill>
                          <a:effectLst/>
                          <a:latin typeface="Calibri" panose="020F0502020204030204" pitchFamily="34" charset="0"/>
                          <a:cs typeface="Calibri" panose="020F0502020204030204" pitchFamily="34" charset="0"/>
                        </a:rPr>
                        <a:t>42.34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chemeClr val="tx1"/>
                          </a:solidFill>
                          <a:effectLst/>
                          <a:latin typeface="Calibri" panose="020F0502020204030204" pitchFamily="34" charset="0"/>
                          <a:cs typeface="Calibri" panose="020F0502020204030204" pitchFamily="34" charset="0"/>
                        </a:rPr>
                        <a:t>17.36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rgbClr val="FF0000"/>
                          </a:solidFill>
                          <a:effectLst/>
                          <a:latin typeface="Calibri" panose="020F0502020204030204" pitchFamily="34" charset="0"/>
                          <a:cs typeface="Calibri" panose="020F0502020204030204" pitchFamily="34" charset="0"/>
                        </a:rPr>
                        <a:t>23.20 </a:t>
                      </a:r>
                      <a:endParaRPr lang="en-US" sz="1400"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extLst>
                  <a:ext uri="{0D108BD9-81ED-4DB2-BD59-A6C34878D82A}">
                    <a16:rowId xmlns:a16="http://schemas.microsoft.com/office/drawing/2014/main" val="162882502"/>
                  </a:ext>
                </a:extLst>
              </a:tr>
              <a:tr h="0">
                <a:tc>
                  <a:txBody>
                    <a:bodyPr/>
                    <a:lstStyle/>
                    <a:p>
                      <a:r>
                        <a:rPr lang="en-US" sz="1400" dirty="0">
                          <a:effectLst/>
                          <a:latin typeface="Calibri" panose="020F0502020204030204" pitchFamily="34" charset="0"/>
                          <a:cs typeface="Calibri" panose="020F0502020204030204" pitchFamily="34" charset="0"/>
                        </a:rPr>
                        <a:t>37. </a:t>
                      </a:r>
                      <a:r>
                        <a:rPr lang="vi-VN" sz="1400" dirty="0">
                          <a:effectLst/>
                          <a:latin typeface="Calibri" panose="020F0502020204030204" pitchFamily="34" charset="0"/>
                          <a:cs typeface="Calibri" panose="020F0502020204030204" pitchFamily="34" charset="0"/>
                        </a:rPr>
                        <a:t>Nghệ An</a:t>
                      </a:r>
                      <a:endParaRPr lang="en-US" sz="14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a:effectLst/>
                          <a:latin typeface="Calibri" panose="020F0502020204030204" pitchFamily="34" charset="0"/>
                          <a:cs typeface="Calibri" panose="020F0502020204030204" pitchFamily="34" charset="0"/>
                        </a:rPr>
                        <a:t>32.69 </a:t>
                      </a:r>
                      <a:endParaRPr lang="en-US" sz="14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a:solidFill>
                            <a:schemeClr val="tx1"/>
                          </a:solidFill>
                          <a:effectLst/>
                          <a:latin typeface="Calibri" panose="020F0502020204030204" pitchFamily="34" charset="0"/>
                          <a:cs typeface="Calibri" panose="020F0502020204030204" pitchFamily="34" charset="0"/>
                        </a:rPr>
                        <a:t>39.09 </a:t>
                      </a:r>
                      <a:endParaRPr lang="en-US" sz="140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a:solidFill>
                            <a:schemeClr val="tx1"/>
                          </a:solidFill>
                          <a:effectLst/>
                          <a:latin typeface="Calibri" panose="020F0502020204030204" pitchFamily="34" charset="0"/>
                          <a:cs typeface="Calibri" panose="020F0502020204030204" pitchFamily="34" charset="0"/>
                        </a:rPr>
                        <a:t>26.29 </a:t>
                      </a:r>
                      <a:endParaRPr lang="en-US" sz="140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a:solidFill>
                            <a:schemeClr val="tx1"/>
                          </a:solidFill>
                          <a:effectLst/>
                          <a:latin typeface="Calibri" panose="020F0502020204030204" pitchFamily="34" charset="0"/>
                          <a:cs typeface="Calibri" panose="020F0502020204030204" pitchFamily="34" charset="0"/>
                        </a:rPr>
                        <a:t>55.60 </a:t>
                      </a:r>
                      <a:endParaRPr lang="en-US" sz="140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rgbClr val="FF0000"/>
                          </a:solidFill>
                          <a:effectLst/>
                          <a:latin typeface="Calibri" panose="020F0502020204030204" pitchFamily="34" charset="0"/>
                          <a:cs typeface="Calibri" panose="020F0502020204030204" pitchFamily="34" charset="0"/>
                        </a:rPr>
                        <a:t>23.97</a:t>
                      </a:r>
                      <a:r>
                        <a:rPr lang="vi-VN" sz="1400" dirty="0">
                          <a:solidFill>
                            <a:schemeClr val="tx1"/>
                          </a:solidFill>
                          <a:effectLst/>
                          <a:latin typeface="Calibri" panose="020F0502020204030204" pitchFamily="34" charset="0"/>
                          <a:cs typeface="Calibri" panose="020F0502020204030204" pitchFamily="34" charset="0"/>
                        </a:rPr>
                        <a:t>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a:solidFill>
                            <a:schemeClr val="tx1"/>
                          </a:solidFill>
                          <a:effectLst/>
                          <a:latin typeface="Calibri" panose="020F0502020204030204" pitchFamily="34" charset="0"/>
                          <a:cs typeface="Calibri" panose="020F0502020204030204" pitchFamily="34" charset="0"/>
                        </a:rPr>
                        <a:t>42.24 </a:t>
                      </a:r>
                      <a:endParaRPr lang="en-US" sz="140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chemeClr val="tx1"/>
                          </a:solidFill>
                          <a:effectLst/>
                          <a:latin typeface="Calibri" panose="020F0502020204030204" pitchFamily="34" charset="0"/>
                          <a:cs typeface="Calibri" panose="020F0502020204030204" pitchFamily="34" charset="0"/>
                        </a:rPr>
                        <a:t>39.91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chemeClr val="tx1"/>
                          </a:solidFill>
                          <a:effectLst/>
                          <a:latin typeface="Calibri" panose="020F0502020204030204" pitchFamily="34" charset="0"/>
                          <a:cs typeface="Calibri" panose="020F0502020204030204" pitchFamily="34" charset="0"/>
                        </a:rPr>
                        <a:t>33.72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chemeClr val="tx1"/>
                          </a:solidFill>
                          <a:effectLst/>
                          <a:latin typeface="Calibri" panose="020F0502020204030204" pitchFamily="34" charset="0"/>
                          <a:cs typeface="Calibri" panose="020F0502020204030204" pitchFamily="34" charset="0"/>
                        </a:rPr>
                        <a:t>18.13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a:solidFill>
                            <a:schemeClr val="tx1"/>
                          </a:solidFill>
                          <a:effectLst/>
                          <a:latin typeface="Calibri" panose="020F0502020204030204" pitchFamily="34" charset="0"/>
                          <a:cs typeface="Calibri" panose="020F0502020204030204" pitchFamily="34" charset="0"/>
                        </a:rPr>
                        <a:t>34.45 </a:t>
                      </a:r>
                      <a:endParaRPr lang="en-US" sz="140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extLst>
                  <a:ext uri="{0D108BD9-81ED-4DB2-BD59-A6C34878D82A}">
                    <a16:rowId xmlns:a16="http://schemas.microsoft.com/office/drawing/2014/main" val="3673064167"/>
                  </a:ext>
                </a:extLst>
              </a:tr>
              <a:tr h="0">
                <a:tc>
                  <a:txBody>
                    <a:bodyPr/>
                    <a:lstStyle/>
                    <a:p>
                      <a:r>
                        <a:rPr lang="en-US" sz="1400" dirty="0">
                          <a:effectLst/>
                          <a:latin typeface="Calibri" panose="020F0502020204030204" pitchFamily="34" charset="0"/>
                          <a:cs typeface="Calibri" panose="020F0502020204030204" pitchFamily="34" charset="0"/>
                        </a:rPr>
                        <a:t>40. </a:t>
                      </a:r>
                      <a:r>
                        <a:rPr lang="vi-VN" sz="1400" dirty="0">
                          <a:effectLst/>
                          <a:latin typeface="Calibri" panose="020F0502020204030204" pitchFamily="34" charset="0"/>
                          <a:cs typeface="Calibri" panose="020F0502020204030204" pitchFamily="34" charset="0"/>
                        </a:rPr>
                        <a:t>Quảng Trị</a:t>
                      </a:r>
                      <a:endParaRPr lang="en-US" sz="14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a:effectLst/>
                          <a:latin typeface="Calibri" panose="020F0502020204030204" pitchFamily="34" charset="0"/>
                          <a:cs typeface="Calibri" panose="020F0502020204030204" pitchFamily="34" charset="0"/>
                        </a:rPr>
                        <a:t>32.40 </a:t>
                      </a:r>
                      <a:endParaRPr lang="en-US" sz="14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a:solidFill>
                            <a:schemeClr val="tx1"/>
                          </a:solidFill>
                          <a:effectLst/>
                          <a:latin typeface="Calibri" panose="020F0502020204030204" pitchFamily="34" charset="0"/>
                          <a:cs typeface="Calibri" panose="020F0502020204030204" pitchFamily="34" charset="0"/>
                        </a:rPr>
                        <a:t>33.77 </a:t>
                      </a:r>
                      <a:endParaRPr lang="en-US" sz="140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a:solidFill>
                            <a:schemeClr val="tx1"/>
                          </a:solidFill>
                          <a:effectLst/>
                          <a:latin typeface="Calibri" panose="020F0502020204030204" pitchFamily="34" charset="0"/>
                          <a:cs typeface="Calibri" panose="020F0502020204030204" pitchFamily="34" charset="0"/>
                        </a:rPr>
                        <a:t>31.04 </a:t>
                      </a:r>
                      <a:endParaRPr lang="en-US" sz="140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rgbClr val="FF0000"/>
                          </a:solidFill>
                          <a:effectLst/>
                          <a:latin typeface="Calibri" panose="020F0502020204030204" pitchFamily="34" charset="0"/>
                          <a:cs typeface="Calibri" panose="020F0502020204030204" pitchFamily="34" charset="0"/>
                        </a:rPr>
                        <a:t>47.89 </a:t>
                      </a:r>
                      <a:endParaRPr lang="en-US" sz="1400"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rgbClr val="FF0000"/>
                          </a:solidFill>
                          <a:effectLst/>
                          <a:latin typeface="Calibri" panose="020F0502020204030204" pitchFamily="34" charset="0"/>
                          <a:cs typeface="Calibri" panose="020F0502020204030204" pitchFamily="34" charset="0"/>
                        </a:rPr>
                        <a:t>21.32</a:t>
                      </a:r>
                      <a:r>
                        <a:rPr lang="vi-VN" sz="1400" dirty="0">
                          <a:solidFill>
                            <a:schemeClr val="tx1"/>
                          </a:solidFill>
                          <a:effectLst/>
                          <a:latin typeface="Calibri" panose="020F0502020204030204" pitchFamily="34" charset="0"/>
                          <a:cs typeface="Calibri" panose="020F0502020204030204" pitchFamily="34" charset="0"/>
                        </a:rPr>
                        <a:t>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a:solidFill>
                            <a:schemeClr val="tx1"/>
                          </a:solidFill>
                          <a:effectLst/>
                          <a:latin typeface="Calibri" panose="020F0502020204030204" pitchFamily="34" charset="0"/>
                          <a:cs typeface="Calibri" panose="020F0502020204030204" pitchFamily="34" charset="0"/>
                        </a:rPr>
                        <a:t>50.33 </a:t>
                      </a:r>
                      <a:endParaRPr lang="en-US" sz="140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rgbClr val="FF0000"/>
                          </a:solidFill>
                          <a:effectLst/>
                          <a:latin typeface="Calibri" panose="020F0502020204030204" pitchFamily="34" charset="0"/>
                          <a:cs typeface="Calibri" panose="020F0502020204030204" pitchFamily="34" charset="0"/>
                        </a:rPr>
                        <a:t>27.27 </a:t>
                      </a:r>
                      <a:endParaRPr lang="en-US" sz="1400"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rgbClr val="FF0000"/>
                          </a:solidFill>
                          <a:effectLst/>
                          <a:latin typeface="Calibri" panose="020F0502020204030204" pitchFamily="34" charset="0"/>
                          <a:cs typeface="Calibri" panose="020F0502020204030204" pitchFamily="34" charset="0"/>
                        </a:rPr>
                        <a:t>22.03 </a:t>
                      </a:r>
                      <a:endParaRPr lang="en-US" sz="1400"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chemeClr val="tx1"/>
                          </a:solidFill>
                          <a:effectLst/>
                          <a:latin typeface="Calibri" panose="020F0502020204030204" pitchFamily="34" charset="0"/>
                          <a:cs typeface="Calibri" panose="020F0502020204030204" pitchFamily="34" charset="0"/>
                        </a:rPr>
                        <a:t>24.92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a:solidFill>
                            <a:schemeClr val="tx1"/>
                          </a:solidFill>
                          <a:effectLst/>
                          <a:latin typeface="Calibri" panose="020F0502020204030204" pitchFamily="34" charset="0"/>
                          <a:cs typeface="Calibri" panose="020F0502020204030204" pitchFamily="34" charset="0"/>
                        </a:rPr>
                        <a:t>37.16 </a:t>
                      </a:r>
                      <a:endParaRPr lang="en-US" sz="140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extLst>
                  <a:ext uri="{0D108BD9-81ED-4DB2-BD59-A6C34878D82A}">
                    <a16:rowId xmlns:a16="http://schemas.microsoft.com/office/drawing/2014/main" val="1184617011"/>
                  </a:ext>
                </a:extLst>
              </a:tr>
              <a:tr h="0">
                <a:tc>
                  <a:txBody>
                    <a:bodyPr/>
                    <a:lstStyle/>
                    <a:p>
                      <a:r>
                        <a:rPr lang="en-US" sz="1400" dirty="0">
                          <a:effectLst/>
                          <a:latin typeface="Calibri" panose="020F0502020204030204" pitchFamily="34" charset="0"/>
                          <a:cs typeface="Calibri" panose="020F0502020204030204" pitchFamily="34" charset="0"/>
                        </a:rPr>
                        <a:t>42. </a:t>
                      </a:r>
                      <a:r>
                        <a:rPr lang="vi-VN" sz="1400" dirty="0">
                          <a:effectLst/>
                          <a:latin typeface="Calibri" panose="020F0502020204030204" pitchFamily="34" charset="0"/>
                          <a:cs typeface="Calibri" panose="020F0502020204030204" pitchFamily="34" charset="0"/>
                        </a:rPr>
                        <a:t>Phú Yên</a:t>
                      </a:r>
                      <a:endParaRPr lang="en-US" sz="14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a:effectLst/>
                          <a:latin typeface="Calibri" panose="020F0502020204030204" pitchFamily="34" charset="0"/>
                          <a:cs typeface="Calibri" panose="020F0502020204030204" pitchFamily="34" charset="0"/>
                        </a:rPr>
                        <a:t>32.26 </a:t>
                      </a:r>
                      <a:endParaRPr lang="en-US" sz="14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a:solidFill>
                            <a:schemeClr val="tx1"/>
                          </a:solidFill>
                          <a:effectLst/>
                          <a:latin typeface="Calibri" panose="020F0502020204030204" pitchFamily="34" charset="0"/>
                          <a:cs typeface="Calibri" panose="020F0502020204030204" pitchFamily="34" charset="0"/>
                        </a:rPr>
                        <a:t>35.53 </a:t>
                      </a:r>
                      <a:endParaRPr lang="en-US" sz="140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a:solidFill>
                            <a:schemeClr val="tx1"/>
                          </a:solidFill>
                          <a:effectLst/>
                          <a:latin typeface="Calibri" panose="020F0502020204030204" pitchFamily="34" charset="0"/>
                          <a:cs typeface="Calibri" panose="020F0502020204030204" pitchFamily="34" charset="0"/>
                        </a:rPr>
                        <a:t>28.99 </a:t>
                      </a:r>
                      <a:endParaRPr lang="en-US" sz="140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a:solidFill>
                            <a:schemeClr val="tx1"/>
                          </a:solidFill>
                          <a:effectLst/>
                          <a:latin typeface="Calibri" panose="020F0502020204030204" pitchFamily="34" charset="0"/>
                          <a:cs typeface="Calibri" panose="020F0502020204030204" pitchFamily="34" charset="0"/>
                        </a:rPr>
                        <a:t>58.70 </a:t>
                      </a:r>
                      <a:endParaRPr lang="en-US" sz="140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a:solidFill>
                            <a:schemeClr val="tx1"/>
                          </a:solidFill>
                          <a:effectLst/>
                          <a:latin typeface="Calibri" panose="020F0502020204030204" pitchFamily="34" charset="0"/>
                          <a:cs typeface="Calibri" panose="020F0502020204030204" pitchFamily="34" charset="0"/>
                        </a:rPr>
                        <a:t>26.81 </a:t>
                      </a:r>
                      <a:endParaRPr lang="en-US" sz="140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a:solidFill>
                            <a:schemeClr val="tx1"/>
                          </a:solidFill>
                          <a:effectLst/>
                          <a:latin typeface="Calibri" panose="020F0502020204030204" pitchFamily="34" charset="0"/>
                          <a:cs typeface="Calibri" panose="020F0502020204030204" pitchFamily="34" charset="0"/>
                        </a:rPr>
                        <a:t>43.55 </a:t>
                      </a:r>
                      <a:endParaRPr lang="en-US" sz="140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rgbClr val="FF0000"/>
                          </a:solidFill>
                          <a:effectLst/>
                          <a:latin typeface="Calibri" panose="020F0502020204030204" pitchFamily="34" charset="0"/>
                          <a:cs typeface="Calibri" panose="020F0502020204030204" pitchFamily="34" charset="0"/>
                        </a:rPr>
                        <a:t>27.04 </a:t>
                      </a:r>
                      <a:endParaRPr lang="en-US" sz="1400"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rgbClr val="FF0000"/>
                          </a:solidFill>
                          <a:effectLst/>
                          <a:latin typeface="Calibri" panose="020F0502020204030204" pitchFamily="34" charset="0"/>
                          <a:cs typeface="Calibri" panose="020F0502020204030204" pitchFamily="34" charset="0"/>
                        </a:rPr>
                        <a:t>21.52 </a:t>
                      </a:r>
                      <a:endParaRPr lang="en-US" sz="1400"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chemeClr val="tx1"/>
                          </a:solidFill>
                          <a:effectLst/>
                          <a:latin typeface="Calibri" panose="020F0502020204030204" pitchFamily="34" charset="0"/>
                          <a:cs typeface="Calibri" panose="020F0502020204030204" pitchFamily="34" charset="0"/>
                        </a:rPr>
                        <a:t>22.70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a:solidFill>
                            <a:schemeClr val="tx1"/>
                          </a:solidFill>
                          <a:effectLst/>
                          <a:latin typeface="Calibri" panose="020F0502020204030204" pitchFamily="34" charset="0"/>
                          <a:cs typeface="Calibri" panose="020F0502020204030204" pitchFamily="34" charset="0"/>
                        </a:rPr>
                        <a:t>35.27 </a:t>
                      </a:r>
                      <a:endParaRPr lang="en-US" sz="140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extLst>
                  <a:ext uri="{0D108BD9-81ED-4DB2-BD59-A6C34878D82A}">
                    <a16:rowId xmlns:a16="http://schemas.microsoft.com/office/drawing/2014/main" val="1135751183"/>
                  </a:ext>
                </a:extLst>
              </a:tr>
              <a:tr h="0">
                <a:tc>
                  <a:txBody>
                    <a:bodyPr/>
                    <a:lstStyle/>
                    <a:p>
                      <a:r>
                        <a:rPr lang="en-US" sz="1400" dirty="0">
                          <a:effectLst/>
                          <a:latin typeface="Calibri" panose="020F0502020204030204" pitchFamily="34" charset="0"/>
                          <a:cs typeface="Calibri" panose="020F0502020204030204" pitchFamily="34" charset="0"/>
                        </a:rPr>
                        <a:t>47. </a:t>
                      </a:r>
                      <a:r>
                        <a:rPr lang="vi-VN" sz="1400" dirty="0">
                          <a:effectLst/>
                          <a:latin typeface="Calibri" panose="020F0502020204030204" pitchFamily="34" charset="0"/>
                          <a:cs typeface="Calibri" panose="020F0502020204030204" pitchFamily="34" charset="0"/>
                        </a:rPr>
                        <a:t>Quảng Nam</a:t>
                      </a:r>
                      <a:endParaRPr lang="en-US" sz="14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a:effectLst/>
                          <a:latin typeface="Calibri" panose="020F0502020204030204" pitchFamily="34" charset="0"/>
                          <a:cs typeface="Calibri" panose="020F0502020204030204" pitchFamily="34" charset="0"/>
                        </a:rPr>
                        <a:t>30.82 </a:t>
                      </a:r>
                      <a:endParaRPr lang="en-US" sz="14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a:solidFill>
                            <a:schemeClr val="tx1"/>
                          </a:solidFill>
                          <a:effectLst/>
                          <a:latin typeface="Calibri" panose="020F0502020204030204" pitchFamily="34" charset="0"/>
                          <a:cs typeface="Calibri" panose="020F0502020204030204" pitchFamily="34" charset="0"/>
                        </a:rPr>
                        <a:t>38.05 </a:t>
                      </a:r>
                      <a:endParaRPr lang="en-US" sz="140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a:solidFill>
                            <a:schemeClr val="tx1"/>
                          </a:solidFill>
                          <a:effectLst/>
                          <a:latin typeface="Calibri" panose="020F0502020204030204" pitchFamily="34" charset="0"/>
                          <a:cs typeface="Calibri" panose="020F0502020204030204" pitchFamily="34" charset="0"/>
                        </a:rPr>
                        <a:t>23.59 </a:t>
                      </a:r>
                      <a:endParaRPr lang="en-US" sz="140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a:solidFill>
                            <a:schemeClr val="tx1"/>
                          </a:solidFill>
                          <a:effectLst/>
                          <a:latin typeface="Calibri" panose="020F0502020204030204" pitchFamily="34" charset="0"/>
                          <a:cs typeface="Calibri" panose="020F0502020204030204" pitchFamily="34" charset="0"/>
                        </a:rPr>
                        <a:t>56.46 </a:t>
                      </a:r>
                      <a:endParaRPr lang="en-US" sz="140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rgbClr val="FF0000"/>
                          </a:solidFill>
                          <a:effectLst/>
                          <a:latin typeface="Calibri" panose="020F0502020204030204" pitchFamily="34" charset="0"/>
                          <a:cs typeface="Calibri" panose="020F0502020204030204" pitchFamily="34" charset="0"/>
                        </a:rPr>
                        <a:t>17.75 </a:t>
                      </a:r>
                      <a:endParaRPr lang="en-US" sz="1400"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a:solidFill>
                            <a:schemeClr val="tx1"/>
                          </a:solidFill>
                          <a:effectLst/>
                          <a:latin typeface="Calibri" panose="020F0502020204030204" pitchFamily="34" charset="0"/>
                          <a:cs typeface="Calibri" panose="020F0502020204030204" pitchFamily="34" charset="0"/>
                        </a:rPr>
                        <a:t>44.85 </a:t>
                      </a:r>
                      <a:endParaRPr lang="en-US" sz="140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chemeClr val="tx1"/>
                          </a:solidFill>
                          <a:effectLst/>
                          <a:latin typeface="Calibri" panose="020F0502020204030204" pitchFamily="34" charset="0"/>
                          <a:cs typeface="Calibri" panose="020F0502020204030204" pitchFamily="34" charset="0"/>
                        </a:rPr>
                        <a:t>39.32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chemeClr val="tx1"/>
                          </a:solidFill>
                          <a:effectLst/>
                          <a:latin typeface="Calibri" panose="020F0502020204030204" pitchFamily="34" charset="0"/>
                          <a:cs typeface="Calibri" panose="020F0502020204030204" pitchFamily="34" charset="0"/>
                        </a:rPr>
                        <a:t>31.88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chemeClr val="tx1"/>
                          </a:solidFill>
                          <a:effectLst/>
                          <a:latin typeface="Calibri" panose="020F0502020204030204" pitchFamily="34" charset="0"/>
                          <a:cs typeface="Calibri" panose="020F0502020204030204" pitchFamily="34" charset="0"/>
                        </a:rPr>
                        <a:t>15.28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rgbClr val="FF0000"/>
                          </a:solidFill>
                          <a:effectLst/>
                          <a:latin typeface="Calibri" panose="020F0502020204030204" pitchFamily="34" charset="0"/>
                          <a:cs typeface="Calibri" panose="020F0502020204030204" pitchFamily="34" charset="0"/>
                        </a:rPr>
                        <a:t>31.90 </a:t>
                      </a:r>
                      <a:endParaRPr lang="en-US" sz="1400"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extLst>
                  <a:ext uri="{0D108BD9-81ED-4DB2-BD59-A6C34878D82A}">
                    <a16:rowId xmlns:a16="http://schemas.microsoft.com/office/drawing/2014/main" val="724352811"/>
                  </a:ext>
                </a:extLst>
              </a:tr>
              <a:tr h="0">
                <a:tc>
                  <a:txBody>
                    <a:bodyPr/>
                    <a:lstStyle/>
                    <a:p>
                      <a:r>
                        <a:rPr lang="en-US" sz="1400" dirty="0">
                          <a:effectLst/>
                          <a:latin typeface="Calibri" panose="020F0502020204030204" pitchFamily="34" charset="0"/>
                          <a:cs typeface="Calibri" panose="020F0502020204030204" pitchFamily="34" charset="0"/>
                        </a:rPr>
                        <a:t>49. </a:t>
                      </a:r>
                      <a:r>
                        <a:rPr lang="vi-VN" sz="1400" dirty="0">
                          <a:effectLst/>
                          <a:latin typeface="Calibri" panose="020F0502020204030204" pitchFamily="34" charset="0"/>
                          <a:cs typeface="Calibri" panose="020F0502020204030204" pitchFamily="34" charset="0"/>
                        </a:rPr>
                        <a:t>Bình Thuận</a:t>
                      </a:r>
                      <a:endParaRPr lang="en-US" sz="14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a:effectLst/>
                          <a:latin typeface="Calibri" panose="020F0502020204030204" pitchFamily="34" charset="0"/>
                          <a:cs typeface="Calibri" panose="020F0502020204030204" pitchFamily="34" charset="0"/>
                        </a:rPr>
                        <a:t>30.11 </a:t>
                      </a:r>
                      <a:endParaRPr lang="en-US" sz="14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a:solidFill>
                            <a:schemeClr val="tx1"/>
                          </a:solidFill>
                          <a:effectLst/>
                          <a:latin typeface="Calibri" panose="020F0502020204030204" pitchFamily="34" charset="0"/>
                          <a:cs typeface="Calibri" panose="020F0502020204030204" pitchFamily="34" charset="0"/>
                        </a:rPr>
                        <a:t>34.08 </a:t>
                      </a:r>
                      <a:endParaRPr lang="en-US" sz="140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a:solidFill>
                            <a:schemeClr val="tx1"/>
                          </a:solidFill>
                          <a:effectLst/>
                          <a:latin typeface="Calibri" panose="020F0502020204030204" pitchFamily="34" charset="0"/>
                          <a:cs typeface="Calibri" panose="020F0502020204030204" pitchFamily="34" charset="0"/>
                        </a:rPr>
                        <a:t>26.14 </a:t>
                      </a:r>
                      <a:endParaRPr lang="en-US" sz="140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rgbClr val="FF0000"/>
                          </a:solidFill>
                          <a:effectLst/>
                          <a:latin typeface="Calibri" panose="020F0502020204030204" pitchFamily="34" charset="0"/>
                          <a:cs typeface="Calibri" panose="020F0502020204030204" pitchFamily="34" charset="0"/>
                        </a:rPr>
                        <a:t>44.56</a:t>
                      </a:r>
                      <a:r>
                        <a:rPr lang="vi-VN" sz="1400" dirty="0">
                          <a:solidFill>
                            <a:schemeClr val="tx1"/>
                          </a:solidFill>
                          <a:effectLst/>
                          <a:latin typeface="Calibri" panose="020F0502020204030204" pitchFamily="34" charset="0"/>
                          <a:cs typeface="Calibri" panose="020F0502020204030204" pitchFamily="34" charset="0"/>
                        </a:rPr>
                        <a:t>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rgbClr val="FF0000"/>
                          </a:solidFill>
                          <a:effectLst/>
                          <a:latin typeface="Calibri" panose="020F0502020204030204" pitchFamily="34" charset="0"/>
                          <a:cs typeface="Calibri" panose="020F0502020204030204" pitchFamily="34" charset="0"/>
                        </a:rPr>
                        <a:t>25.83 </a:t>
                      </a:r>
                      <a:endParaRPr lang="en-US" sz="1400"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a:solidFill>
                            <a:schemeClr val="tx1"/>
                          </a:solidFill>
                          <a:effectLst/>
                          <a:latin typeface="Calibri" panose="020F0502020204030204" pitchFamily="34" charset="0"/>
                          <a:cs typeface="Calibri" panose="020F0502020204030204" pitchFamily="34" charset="0"/>
                        </a:rPr>
                        <a:t>36.15 </a:t>
                      </a:r>
                      <a:endParaRPr lang="en-US" sz="140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chemeClr val="tx1"/>
                          </a:solidFill>
                          <a:effectLst/>
                          <a:latin typeface="Calibri" panose="020F0502020204030204" pitchFamily="34" charset="0"/>
                          <a:cs typeface="Calibri" panose="020F0502020204030204" pitchFamily="34" charset="0"/>
                        </a:rPr>
                        <a:t>37.61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a:solidFill>
                            <a:schemeClr val="tx1"/>
                          </a:solidFill>
                          <a:effectLst/>
                          <a:latin typeface="Calibri" panose="020F0502020204030204" pitchFamily="34" charset="0"/>
                          <a:cs typeface="Calibri" panose="020F0502020204030204" pitchFamily="34" charset="0"/>
                        </a:rPr>
                        <a:t>26.24 </a:t>
                      </a:r>
                      <a:endParaRPr lang="en-US" sz="140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chemeClr val="tx1"/>
                          </a:solidFill>
                          <a:effectLst/>
                          <a:latin typeface="Calibri" panose="020F0502020204030204" pitchFamily="34" charset="0"/>
                          <a:cs typeface="Calibri" panose="020F0502020204030204" pitchFamily="34" charset="0"/>
                        </a:rPr>
                        <a:t>20.93 </a:t>
                      </a:r>
                      <a:endParaRPr lang="en-US" sz="1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tc>
                  <a:txBody>
                    <a:bodyPr/>
                    <a:lstStyle/>
                    <a:p>
                      <a:pPr algn="ctr"/>
                      <a:r>
                        <a:rPr lang="vi-VN" sz="1400" dirty="0">
                          <a:solidFill>
                            <a:srgbClr val="FF0000"/>
                          </a:solidFill>
                          <a:effectLst/>
                          <a:latin typeface="Calibri" panose="020F0502020204030204" pitchFamily="34" charset="0"/>
                          <a:cs typeface="Calibri" panose="020F0502020204030204" pitchFamily="34" charset="0"/>
                        </a:rPr>
                        <a:t>31.36 </a:t>
                      </a:r>
                      <a:endParaRPr lang="en-US" sz="1400"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tc>
                <a:extLst>
                  <a:ext uri="{0D108BD9-81ED-4DB2-BD59-A6C34878D82A}">
                    <a16:rowId xmlns:a16="http://schemas.microsoft.com/office/drawing/2014/main" val="2085392689"/>
                  </a:ext>
                </a:extLst>
              </a:tr>
              <a:tr h="0">
                <a:tc>
                  <a:txBody>
                    <a:bodyPr/>
                    <a:lstStyle/>
                    <a:p>
                      <a:r>
                        <a:rPr lang="en-US" sz="1400" b="1" dirty="0">
                          <a:effectLst/>
                          <a:latin typeface="Calibri" panose="020F0502020204030204" pitchFamily="34" charset="0"/>
                          <a:cs typeface="Calibri" panose="020F0502020204030204" pitchFamily="34" charset="0"/>
                        </a:rPr>
                        <a:t>56. </a:t>
                      </a:r>
                      <a:r>
                        <a:rPr lang="vi-VN" sz="1400" b="1" dirty="0">
                          <a:effectLst/>
                          <a:latin typeface="Calibri" panose="020F0502020204030204" pitchFamily="34" charset="0"/>
                          <a:cs typeface="Calibri" panose="020F0502020204030204" pitchFamily="34" charset="0"/>
                        </a:rPr>
                        <a:t>Quảng Bình</a:t>
                      </a:r>
                      <a:endParaRPr lang="en-US" sz="1400" b="1"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solidFill>
                      <a:srgbClr val="FFFF00"/>
                    </a:solidFill>
                  </a:tcPr>
                </a:tc>
                <a:tc>
                  <a:txBody>
                    <a:bodyPr/>
                    <a:lstStyle/>
                    <a:p>
                      <a:pPr algn="ctr"/>
                      <a:r>
                        <a:rPr lang="vi-VN" sz="1400" b="1" dirty="0">
                          <a:effectLst/>
                          <a:latin typeface="Calibri" panose="020F0502020204030204" pitchFamily="34" charset="0"/>
                          <a:cs typeface="Calibri" panose="020F0502020204030204" pitchFamily="34" charset="0"/>
                        </a:rPr>
                        <a:t>28.15 </a:t>
                      </a:r>
                      <a:endParaRPr lang="en-US" sz="1400" b="1"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solidFill>
                      <a:srgbClr val="FFFF00"/>
                    </a:solidFill>
                  </a:tcPr>
                </a:tc>
                <a:tc>
                  <a:txBody>
                    <a:bodyPr/>
                    <a:lstStyle/>
                    <a:p>
                      <a:pPr algn="ctr"/>
                      <a:r>
                        <a:rPr lang="vi-VN" sz="1400" b="1">
                          <a:solidFill>
                            <a:schemeClr val="tx1"/>
                          </a:solidFill>
                          <a:effectLst/>
                          <a:latin typeface="Calibri" panose="020F0502020204030204" pitchFamily="34" charset="0"/>
                          <a:cs typeface="Calibri" panose="020F0502020204030204" pitchFamily="34" charset="0"/>
                        </a:rPr>
                        <a:t>35.25 </a:t>
                      </a:r>
                      <a:endParaRPr lang="en-US" sz="1400" b="1">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solidFill>
                      <a:srgbClr val="FFFF00"/>
                    </a:solidFill>
                  </a:tcPr>
                </a:tc>
                <a:tc>
                  <a:txBody>
                    <a:bodyPr/>
                    <a:lstStyle/>
                    <a:p>
                      <a:pPr algn="ctr"/>
                      <a:r>
                        <a:rPr lang="vi-VN" sz="1400" b="1" dirty="0">
                          <a:solidFill>
                            <a:schemeClr val="tx1"/>
                          </a:solidFill>
                          <a:effectLst/>
                          <a:latin typeface="Calibri" panose="020F0502020204030204" pitchFamily="34" charset="0"/>
                          <a:cs typeface="Calibri" panose="020F0502020204030204" pitchFamily="34" charset="0"/>
                        </a:rPr>
                        <a:t>21.05 </a:t>
                      </a:r>
                      <a:endParaRPr lang="en-US" sz="14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solidFill>
                      <a:srgbClr val="FFFF00"/>
                    </a:solidFill>
                  </a:tcPr>
                </a:tc>
                <a:tc>
                  <a:txBody>
                    <a:bodyPr/>
                    <a:lstStyle/>
                    <a:p>
                      <a:pPr algn="ctr"/>
                      <a:r>
                        <a:rPr lang="vi-VN" sz="1400" b="1">
                          <a:solidFill>
                            <a:schemeClr val="tx1"/>
                          </a:solidFill>
                          <a:effectLst/>
                          <a:latin typeface="Calibri" panose="020F0502020204030204" pitchFamily="34" charset="0"/>
                          <a:cs typeface="Calibri" panose="020F0502020204030204" pitchFamily="34" charset="0"/>
                        </a:rPr>
                        <a:t>53.73 </a:t>
                      </a:r>
                      <a:endParaRPr lang="en-US" sz="1400" b="1">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solidFill>
                      <a:srgbClr val="FFFF00"/>
                    </a:solidFill>
                  </a:tcPr>
                </a:tc>
                <a:tc>
                  <a:txBody>
                    <a:bodyPr/>
                    <a:lstStyle/>
                    <a:p>
                      <a:pPr algn="ctr"/>
                      <a:r>
                        <a:rPr lang="vi-VN" sz="1400" b="1">
                          <a:solidFill>
                            <a:schemeClr val="tx1"/>
                          </a:solidFill>
                          <a:effectLst/>
                          <a:latin typeface="Calibri" panose="020F0502020204030204" pitchFamily="34" charset="0"/>
                          <a:cs typeface="Calibri" panose="020F0502020204030204" pitchFamily="34" charset="0"/>
                        </a:rPr>
                        <a:t>28.99 </a:t>
                      </a:r>
                      <a:endParaRPr lang="en-US" sz="1400" b="1">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solidFill>
                      <a:srgbClr val="FFFF00"/>
                    </a:solidFill>
                  </a:tcPr>
                </a:tc>
                <a:tc>
                  <a:txBody>
                    <a:bodyPr/>
                    <a:lstStyle/>
                    <a:p>
                      <a:pPr algn="ctr"/>
                      <a:r>
                        <a:rPr lang="vi-VN" sz="1400" b="1" dirty="0">
                          <a:solidFill>
                            <a:schemeClr val="tx1"/>
                          </a:solidFill>
                          <a:effectLst/>
                          <a:latin typeface="Calibri" panose="020F0502020204030204" pitchFamily="34" charset="0"/>
                          <a:cs typeface="Calibri" panose="020F0502020204030204" pitchFamily="34" charset="0"/>
                        </a:rPr>
                        <a:t>34.95 </a:t>
                      </a:r>
                      <a:endParaRPr lang="en-US" sz="14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solidFill>
                      <a:srgbClr val="FFFF00"/>
                    </a:solidFill>
                  </a:tcPr>
                </a:tc>
                <a:tc>
                  <a:txBody>
                    <a:bodyPr/>
                    <a:lstStyle/>
                    <a:p>
                      <a:pPr algn="ctr"/>
                      <a:r>
                        <a:rPr lang="vi-VN" sz="1400" b="1" dirty="0">
                          <a:solidFill>
                            <a:schemeClr val="tx1"/>
                          </a:solidFill>
                          <a:effectLst/>
                          <a:latin typeface="Calibri" panose="020F0502020204030204" pitchFamily="34" charset="0"/>
                          <a:cs typeface="Calibri" panose="020F0502020204030204" pitchFamily="34" charset="0"/>
                        </a:rPr>
                        <a:t>35.09 </a:t>
                      </a:r>
                      <a:endParaRPr lang="en-US" sz="14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solidFill>
                      <a:srgbClr val="FFFF00"/>
                    </a:solidFill>
                  </a:tcPr>
                </a:tc>
                <a:tc>
                  <a:txBody>
                    <a:bodyPr/>
                    <a:lstStyle/>
                    <a:p>
                      <a:pPr algn="ctr"/>
                      <a:r>
                        <a:rPr lang="vi-VN" sz="1400" b="1" dirty="0">
                          <a:solidFill>
                            <a:schemeClr val="tx1"/>
                          </a:solidFill>
                          <a:effectLst/>
                          <a:latin typeface="Calibri" panose="020F0502020204030204" pitchFamily="34" charset="0"/>
                          <a:cs typeface="Calibri" panose="020F0502020204030204" pitchFamily="34" charset="0"/>
                        </a:rPr>
                        <a:t>23.49 </a:t>
                      </a:r>
                      <a:endParaRPr lang="en-US" sz="14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solidFill>
                      <a:srgbClr val="FFFF00"/>
                    </a:solidFill>
                  </a:tcPr>
                </a:tc>
                <a:tc>
                  <a:txBody>
                    <a:bodyPr/>
                    <a:lstStyle/>
                    <a:p>
                      <a:pPr algn="ctr"/>
                      <a:r>
                        <a:rPr lang="vi-VN" sz="1400" b="1" dirty="0">
                          <a:solidFill>
                            <a:schemeClr val="tx1"/>
                          </a:solidFill>
                          <a:effectLst/>
                          <a:latin typeface="Calibri" panose="020F0502020204030204" pitchFamily="34" charset="0"/>
                          <a:cs typeface="Calibri" panose="020F0502020204030204" pitchFamily="34" charset="0"/>
                        </a:rPr>
                        <a:t>9.61 </a:t>
                      </a:r>
                      <a:endParaRPr lang="en-US" sz="14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solidFill>
                      <a:srgbClr val="FFFF00"/>
                    </a:solidFill>
                  </a:tcPr>
                </a:tc>
                <a:tc>
                  <a:txBody>
                    <a:bodyPr/>
                    <a:lstStyle/>
                    <a:p>
                      <a:pPr algn="ctr"/>
                      <a:r>
                        <a:rPr lang="vi-VN" sz="1400" b="1" dirty="0">
                          <a:solidFill>
                            <a:schemeClr val="tx1"/>
                          </a:solidFill>
                          <a:effectLst/>
                          <a:latin typeface="Calibri" panose="020F0502020204030204" pitchFamily="34" charset="0"/>
                          <a:cs typeface="Calibri" panose="020F0502020204030204" pitchFamily="34" charset="0"/>
                        </a:rPr>
                        <a:t>32.48 </a:t>
                      </a:r>
                      <a:endParaRPr lang="en-US" sz="14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solidFill>
                      <a:srgbClr val="FFFF00"/>
                    </a:solidFill>
                  </a:tcPr>
                </a:tc>
                <a:extLst>
                  <a:ext uri="{0D108BD9-81ED-4DB2-BD59-A6C34878D82A}">
                    <a16:rowId xmlns:a16="http://schemas.microsoft.com/office/drawing/2014/main" val="1699147599"/>
                  </a:ext>
                </a:extLst>
              </a:tr>
              <a:tr h="0">
                <a:tc gridSpan="11">
                  <a:txBody>
                    <a:bodyPr/>
                    <a:lstStyle/>
                    <a:p>
                      <a:pPr algn="r"/>
                      <a:r>
                        <a:rPr lang="vi-VN" sz="1400" spc="-20" dirty="0">
                          <a:effectLst/>
                          <a:latin typeface="Calibri" panose="020F0502020204030204" pitchFamily="34" charset="0"/>
                          <a:cs typeface="Calibri" panose="020F0502020204030204" pitchFamily="34" charset="0"/>
                        </a:rPr>
                        <a:t>Nguồn: Cơ sở dữ liệu PII 2024</a:t>
                      </a:r>
                      <a:endParaRPr lang="en-US" sz="14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solidFill>
                      <a:schemeClr val="bg1"/>
                    </a:solidFill>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extLst>
                  <a:ext uri="{0D108BD9-81ED-4DB2-BD59-A6C34878D82A}">
                    <a16:rowId xmlns:a16="http://schemas.microsoft.com/office/drawing/2014/main" val="2748185278"/>
                  </a:ext>
                </a:extLst>
              </a:tr>
            </a:tbl>
          </a:graphicData>
        </a:graphic>
      </p:graphicFrame>
    </p:spTree>
    <p:extLst>
      <p:ext uri="{BB962C8B-B14F-4D97-AF65-F5344CB8AC3E}">
        <p14:creationId xmlns:p14="http://schemas.microsoft.com/office/powerpoint/2010/main" val="41292994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775E1-22C1-5EDB-DDBD-C3D4D0EB5C52}"/>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CE09056-C271-F2C5-E192-B13FC36EA7C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25</a:t>
            </a:fld>
            <a:endParaRPr lang="en"/>
          </a:p>
        </p:txBody>
      </p:sp>
      <p:graphicFrame>
        <p:nvGraphicFramePr>
          <p:cNvPr id="2" name="Table 1">
            <a:extLst>
              <a:ext uri="{FF2B5EF4-FFF2-40B4-BE49-F238E27FC236}">
                <a16:creationId xmlns:a16="http://schemas.microsoft.com/office/drawing/2014/main" id="{72E159A6-24E5-962E-F02F-BDE2E7BABCFA}"/>
              </a:ext>
            </a:extLst>
          </p:cNvPr>
          <p:cNvGraphicFramePr>
            <a:graphicFrameLocks noGrp="1"/>
          </p:cNvGraphicFramePr>
          <p:nvPr>
            <p:extLst>
              <p:ext uri="{D42A27DB-BD31-4B8C-83A1-F6EECF244321}">
                <p14:modId xmlns:p14="http://schemas.microsoft.com/office/powerpoint/2010/main" val="3684599331"/>
              </p:ext>
            </p:extLst>
          </p:nvPr>
        </p:nvGraphicFramePr>
        <p:xfrm>
          <a:off x="644980" y="1228227"/>
          <a:ext cx="8017326" cy="3213144"/>
        </p:xfrm>
        <a:graphic>
          <a:graphicData uri="http://schemas.openxmlformats.org/drawingml/2006/table">
            <a:tbl>
              <a:tblPr firstRow="1" firstCol="1" bandRow="1">
                <a:tableStyleId>{69012ECD-51FC-41F1-AA8D-1B2483CD663E}</a:tableStyleId>
              </a:tblPr>
              <a:tblGrid>
                <a:gridCol w="653644">
                  <a:extLst>
                    <a:ext uri="{9D8B030D-6E8A-4147-A177-3AD203B41FA5}">
                      <a16:colId xmlns:a16="http://schemas.microsoft.com/office/drawing/2014/main" val="1932093941"/>
                    </a:ext>
                  </a:extLst>
                </a:gridCol>
                <a:gridCol w="5161149">
                  <a:extLst>
                    <a:ext uri="{9D8B030D-6E8A-4147-A177-3AD203B41FA5}">
                      <a16:colId xmlns:a16="http://schemas.microsoft.com/office/drawing/2014/main" val="949944311"/>
                    </a:ext>
                  </a:extLst>
                </a:gridCol>
                <a:gridCol w="1001153">
                  <a:extLst>
                    <a:ext uri="{9D8B030D-6E8A-4147-A177-3AD203B41FA5}">
                      <a16:colId xmlns:a16="http://schemas.microsoft.com/office/drawing/2014/main" val="2722762899"/>
                    </a:ext>
                  </a:extLst>
                </a:gridCol>
                <a:gridCol w="1201380">
                  <a:extLst>
                    <a:ext uri="{9D8B030D-6E8A-4147-A177-3AD203B41FA5}">
                      <a16:colId xmlns:a16="http://schemas.microsoft.com/office/drawing/2014/main" val="3471723585"/>
                    </a:ext>
                  </a:extLst>
                </a:gridCol>
              </a:tblGrid>
              <a:tr h="644288">
                <a:tc>
                  <a:txBody>
                    <a:bodyPr/>
                    <a:lstStyle/>
                    <a:p>
                      <a:pPr algn="ctr"/>
                      <a:r>
                        <a:rPr lang="it-IT" sz="1600" spc="-15">
                          <a:effectLst/>
                        </a:rPr>
                        <a:t>TT</a:t>
                      </a:r>
                      <a:endParaRPr lang="en-US" sz="1800">
                        <a:effectLst/>
                        <a:latin typeface="Times New Roman" panose="0202060305040502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ctr">
                        <a:spcAft>
                          <a:spcPts val="0"/>
                        </a:spcAft>
                      </a:pPr>
                      <a:r>
                        <a:rPr lang="it-IT" sz="1600" spc="-15" dirty="0">
                          <a:effectLst/>
                        </a:rPr>
                        <a:t>Chỉ số</a:t>
                      </a:r>
                      <a:endParaRPr lang="en-US" sz="1800" dirty="0">
                        <a:effectLst/>
                        <a:latin typeface="Times New Roman" panose="0202060305040502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ctr">
                        <a:spcAft>
                          <a:spcPts val="0"/>
                        </a:spcAft>
                      </a:pPr>
                      <a:r>
                        <a:rPr lang="it-IT" sz="1600" spc="-15">
                          <a:effectLst/>
                        </a:rPr>
                        <a:t>Giá trị</a:t>
                      </a:r>
                      <a:endParaRPr lang="en-US" sz="1800">
                        <a:effectLst/>
                        <a:latin typeface="Times New Roman" panose="0202060305040502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ctr">
                        <a:spcAft>
                          <a:spcPts val="0"/>
                        </a:spcAft>
                      </a:pPr>
                      <a:r>
                        <a:rPr lang="en-US" sz="1600" spc="-15">
                          <a:effectLst/>
                        </a:rPr>
                        <a:t>Xếp hạng</a:t>
                      </a:r>
                      <a:endParaRPr lang="en-US" sz="1800">
                        <a:effectLst/>
                        <a:latin typeface="Times New Roman" panose="02020603050405020304" pitchFamily="18"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948472667"/>
                  </a:ext>
                </a:extLst>
              </a:tr>
              <a:tr h="675828">
                <a:tc>
                  <a:txBody>
                    <a:bodyPr/>
                    <a:lstStyle/>
                    <a:p>
                      <a:pPr algn="ctr"/>
                      <a:r>
                        <a:rPr lang="en-US" sz="1800" b="0" dirty="0">
                          <a:effectLst/>
                        </a:rPr>
                        <a:t>1</a:t>
                      </a:r>
                      <a:endParaRPr lang="en-US" sz="1800" b="0" dirty="0">
                        <a:effectLst/>
                        <a:latin typeface="Times New Roman" panose="0202060305040502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buNone/>
                      </a:pPr>
                      <a:r>
                        <a:rPr lang="en-US" sz="1800" b="0" dirty="0">
                          <a:solidFill>
                            <a:schemeClr val="tx1"/>
                          </a:solidFill>
                          <a:effectLst/>
                        </a:rPr>
                        <a:t>1.1.1.  </a:t>
                      </a:r>
                      <a:r>
                        <a:rPr lang="en-US" sz="1800" b="0" dirty="0" err="1">
                          <a:solidFill>
                            <a:schemeClr val="tx1"/>
                          </a:solidFill>
                          <a:effectLst/>
                        </a:rPr>
                        <a:t>Chính</a:t>
                      </a:r>
                      <a:r>
                        <a:rPr lang="en-US" sz="1800" b="0" dirty="0">
                          <a:solidFill>
                            <a:schemeClr val="tx1"/>
                          </a:solidFill>
                          <a:effectLst/>
                        </a:rPr>
                        <a:t> </a:t>
                      </a:r>
                      <a:r>
                        <a:rPr lang="en-US" sz="1800" b="0" dirty="0" err="1">
                          <a:solidFill>
                            <a:schemeClr val="tx1"/>
                          </a:solidFill>
                          <a:effectLst/>
                        </a:rPr>
                        <a:t>sách</a:t>
                      </a:r>
                      <a:r>
                        <a:rPr lang="en-US" sz="1800" b="0" dirty="0">
                          <a:solidFill>
                            <a:schemeClr val="tx1"/>
                          </a:solidFill>
                          <a:effectLst/>
                        </a:rPr>
                        <a:t> </a:t>
                      </a:r>
                      <a:r>
                        <a:rPr lang="en-US" sz="1800" b="0" dirty="0" err="1">
                          <a:solidFill>
                            <a:schemeClr val="tx1"/>
                          </a:solidFill>
                          <a:effectLst/>
                        </a:rPr>
                        <a:t>thúc</a:t>
                      </a:r>
                      <a:r>
                        <a:rPr lang="en-US" sz="1800" b="0" dirty="0">
                          <a:solidFill>
                            <a:schemeClr val="tx1"/>
                          </a:solidFill>
                          <a:effectLst/>
                        </a:rPr>
                        <a:t> </a:t>
                      </a:r>
                      <a:r>
                        <a:rPr lang="en-US" sz="1800" b="0" dirty="0" err="1">
                          <a:solidFill>
                            <a:schemeClr val="tx1"/>
                          </a:solidFill>
                          <a:effectLst/>
                        </a:rPr>
                        <a:t>đẩy</a:t>
                      </a:r>
                      <a:r>
                        <a:rPr lang="en-US" sz="1800" b="0" dirty="0">
                          <a:solidFill>
                            <a:schemeClr val="tx1"/>
                          </a:solidFill>
                          <a:effectLst/>
                        </a:rPr>
                        <a:t> KHCN&amp;ĐMST </a:t>
                      </a:r>
                      <a:r>
                        <a:rPr lang="en-US" sz="1800" b="0" dirty="0" err="1">
                          <a:solidFill>
                            <a:schemeClr val="tx1"/>
                          </a:solidFill>
                          <a:effectLst/>
                        </a:rPr>
                        <a:t>phục</a:t>
                      </a:r>
                      <a:r>
                        <a:rPr lang="en-US" sz="1800" b="0" dirty="0">
                          <a:solidFill>
                            <a:schemeClr val="tx1"/>
                          </a:solidFill>
                          <a:effectLst/>
                        </a:rPr>
                        <a:t> </a:t>
                      </a:r>
                      <a:r>
                        <a:rPr lang="en-US" sz="1800" b="0" dirty="0" err="1">
                          <a:solidFill>
                            <a:schemeClr val="tx1"/>
                          </a:solidFill>
                          <a:effectLst/>
                        </a:rPr>
                        <a:t>vụ</a:t>
                      </a:r>
                      <a:r>
                        <a:rPr lang="en-US" sz="1800" b="0" dirty="0">
                          <a:solidFill>
                            <a:schemeClr val="tx1"/>
                          </a:solidFill>
                          <a:effectLst/>
                        </a:rPr>
                        <a:t> </a:t>
                      </a:r>
                      <a:r>
                        <a:rPr lang="en-US" sz="1800" b="0" dirty="0" err="1">
                          <a:solidFill>
                            <a:schemeClr val="tx1"/>
                          </a:solidFill>
                          <a:effectLst/>
                        </a:rPr>
                        <a:t>phát</a:t>
                      </a:r>
                      <a:r>
                        <a:rPr lang="en-US" sz="1800" b="0" dirty="0">
                          <a:solidFill>
                            <a:schemeClr val="tx1"/>
                          </a:solidFill>
                          <a:effectLst/>
                        </a:rPr>
                        <a:t> </a:t>
                      </a:r>
                      <a:r>
                        <a:rPr lang="en-US" sz="1800" b="0" dirty="0" err="1">
                          <a:solidFill>
                            <a:schemeClr val="tx1"/>
                          </a:solidFill>
                          <a:effectLst/>
                        </a:rPr>
                        <a:t>triển</a:t>
                      </a:r>
                      <a:r>
                        <a:rPr lang="en-US" sz="1800" b="0" dirty="0">
                          <a:solidFill>
                            <a:schemeClr val="tx1"/>
                          </a:solidFill>
                          <a:effectLst/>
                        </a:rPr>
                        <a:t> KT-XH</a:t>
                      </a:r>
                      <a:endParaRPr lang="vi-VN" sz="1800" b="0" dirty="0">
                        <a:solidFill>
                          <a:schemeClr val="tx1"/>
                        </a:solidFill>
                        <a:effectLst/>
                        <a:latin typeface="Times New Roman" panose="0202060305040502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ctr">
                        <a:buNone/>
                      </a:pPr>
                      <a:r>
                        <a:rPr lang="en-US" sz="1800" b="0" dirty="0">
                          <a:solidFill>
                            <a:schemeClr val="tx1"/>
                          </a:solidFill>
                          <a:effectLst/>
                        </a:rPr>
                        <a:t>52.51</a:t>
                      </a:r>
                      <a:endParaRPr lang="vi-VN" sz="1800" b="0" dirty="0">
                        <a:solidFill>
                          <a:schemeClr val="tx1"/>
                        </a:solidFill>
                        <a:effectLst/>
                        <a:latin typeface="Times New Roman" panose="0202060305040502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ctr">
                        <a:buNone/>
                      </a:pPr>
                      <a:r>
                        <a:rPr lang="en-US" sz="1800" b="1" dirty="0">
                          <a:solidFill>
                            <a:schemeClr val="tx1"/>
                          </a:solidFill>
                          <a:effectLst/>
                        </a:rPr>
                        <a:t>1</a:t>
                      </a:r>
                      <a:endParaRPr lang="vi-VN" sz="1800" b="1" dirty="0">
                        <a:solidFill>
                          <a:schemeClr val="tx1"/>
                        </a:solidFill>
                        <a:effectLst/>
                        <a:latin typeface="Times New Roman" panose="02020603050405020304" pitchFamily="18"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3996206082"/>
                  </a:ext>
                </a:extLst>
              </a:tr>
              <a:tr h="541372">
                <a:tc>
                  <a:txBody>
                    <a:bodyPr/>
                    <a:lstStyle/>
                    <a:p>
                      <a:pPr algn="ctr"/>
                      <a:r>
                        <a:rPr lang="en-US" sz="1800" b="0" dirty="0">
                          <a:effectLst/>
                        </a:rPr>
                        <a:t>2</a:t>
                      </a:r>
                      <a:endParaRPr lang="en-US" sz="1800" b="0" dirty="0">
                        <a:effectLst/>
                        <a:latin typeface="Times New Roman" panose="0202060305040502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buNone/>
                      </a:pPr>
                      <a:r>
                        <a:rPr lang="en-US" sz="1800" b="0" dirty="0">
                          <a:solidFill>
                            <a:schemeClr val="tx1"/>
                          </a:solidFill>
                          <a:effectLst/>
                        </a:rPr>
                        <a:t>1.2.1.  Chi </a:t>
                      </a:r>
                      <a:r>
                        <a:rPr lang="en-US" sz="1800" b="0" dirty="0" err="1">
                          <a:solidFill>
                            <a:schemeClr val="tx1"/>
                          </a:solidFill>
                          <a:effectLst/>
                        </a:rPr>
                        <a:t>phí</a:t>
                      </a:r>
                      <a:r>
                        <a:rPr lang="en-US" sz="1800" b="0" dirty="0">
                          <a:solidFill>
                            <a:schemeClr val="tx1"/>
                          </a:solidFill>
                          <a:effectLst/>
                        </a:rPr>
                        <a:t> </a:t>
                      </a:r>
                      <a:r>
                        <a:rPr lang="en-US" sz="1800" b="0" dirty="0" err="1">
                          <a:solidFill>
                            <a:schemeClr val="tx1"/>
                          </a:solidFill>
                          <a:effectLst/>
                        </a:rPr>
                        <a:t>gia</a:t>
                      </a:r>
                      <a:r>
                        <a:rPr lang="en-US" sz="1800" b="0" dirty="0">
                          <a:solidFill>
                            <a:schemeClr val="tx1"/>
                          </a:solidFill>
                          <a:effectLst/>
                        </a:rPr>
                        <a:t> </a:t>
                      </a:r>
                      <a:r>
                        <a:rPr lang="en-US" sz="1800" b="0" dirty="0" err="1">
                          <a:solidFill>
                            <a:schemeClr val="tx1"/>
                          </a:solidFill>
                          <a:effectLst/>
                        </a:rPr>
                        <a:t>nhập</a:t>
                      </a:r>
                      <a:r>
                        <a:rPr lang="en-US" sz="1800" b="0" dirty="0">
                          <a:solidFill>
                            <a:schemeClr val="tx1"/>
                          </a:solidFill>
                          <a:effectLst/>
                        </a:rPr>
                        <a:t> </a:t>
                      </a:r>
                      <a:r>
                        <a:rPr lang="en-US" sz="1800" b="0" dirty="0" err="1">
                          <a:solidFill>
                            <a:schemeClr val="tx1"/>
                          </a:solidFill>
                          <a:effectLst/>
                        </a:rPr>
                        <a:t>thị</a:t>
                      </a:r>
                      <a:r>
                        <a:rPr lang="en-US" sz="1800" b="0" dirty="0">
                          <a:solidFill>
                            <a:schemeClr val="tx1"/>
                          </a:solidFill>
                          <a:effectLst/>
                        </a:rPr>
                        <a:t> </a:t>
                      </a:r>
                      <a:r>
                        <a:rPr lang="en-US" sz="1800" b="0" dirty="0" err="1">
                          <a:solidFill>
                            <a:schemeClr val="tx1"/>
                          </a:solidFill>
                          <a:effectLst/>
                        </a:rPr>
                        <a:t>trường</a:t>
                      </a:r>
                      <a:endParaRPr lang="vi-VN" sz="1800" b="0" dirty="0">
                        <a:solidFill>
                          <a:schemeClr val="tx1"/>
                        </a:solidFill>
                        <a:effectLst/>
                        <a:latin typeface="Times New Roman" panose="0202060305040502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ctr">
                        <a:buNone/>
                      </a:pPr>
                      <a:r>
                        <a:rPr lang="en-US" sz="1800">
                          <a:solidFill>
                            <a:srgbClr val="000000"/>
                          </a:solidFill>
                          <a:effectLst/>
                        </a:rPr>
                        <a:t>7.93</a:t>
                      </a:r>
                      <a:endParaRPr lang="vi-VN" sz="1800">
                        <a:effectLst/>
                        <a:latin typeface="Times New Roman" panose="0202060305040502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ctr">
                        <a:buNone/>
                      </a:pPr>
                      <a:r>
                        <a:rPr lang="en-US" sz="1800" b="1" dirty="0">
                          <a:solidFill>
                            <a:srgbClr val="000000"/>
                          </a:solidFill>
                          <a:effectLst/>
                        </a:rPr>
                        <a:t>5</a:t>
                      </a:r>
                      <a:endParaRPr lang="vi-VN" sz="1800" b="1" dirty="0">
                        <a:effectLst/>
                        <a:latin typeface="Times New Roman" panose="02020603050405020304" pitchFamily="18"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998525762"/>
                  </a:ext>
                </a:extLst>
              </a:tr>
              <a:tr h="675828">
                <a:tc>
                  <a:txBody>
                    <a:bodyPr/>
                    <a:lstStyle/>
                    <a:p>
                      <a:pPr algn="ctr"/>
                      <a:r>
                        <a:rPr lang="en-US" sz="1800" b="0" dirty="0">
                          <a:effectLst/>
                        </a:rPr>
                        <a:t>3</a:t>
                      </a:r>
                      <a:endParaRPr lang="en-US" sz="1800" b="0" dirty="0">
                        <a:effectLst/>
                        <a:latin typeface="Times New Roman" panose="0202060305040502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buNone/>
                      </a:pPr>
                      <a:r>
                        <a:rPr lang="en-US" sz="1800" b="0" dirty="0">
                          <a:solidFill>
                            <a:schemeClr val="tx1"/>
                          </a:solidFill>
                          <a:effectLst/>
                        </a:rPr>
                        <a:t>5.2.3. </a:t>
                      </a:r>
                      <a:r>
                        <a:rPr lang="en-US" sz="1800" b="0" dirty="0" err="1">
                          <a:solidFill>
                            <a:schemeClr val="tx1"/>
                          </a:solidFill>
                          <a:effectLst/>
                        </a:rPr>
                        <a:t>Số</a:t>
                      </a:r>
                      <a:r>
                        <a:rPr lang="en-US" sz="1800" b="0" dirty="0">
                          <a:solidFill>
                            <a:schemeClr val="tx1"/>
                          </a:solidFill>
                          <a:effectLst/>
                        </a:rPr>
                        <a:t> </a:t>
                      </a:r>
                      <a:r>
                        <a:rPr lang="en-US" sz="1800" b="0" dirty="0" err="1">
                          <a:solidFill>
                            <a:schemeClr val="tx1"/>
                          </a:solidFill>
                          <a:effectLst/>
                        </a:rPr>
                        <a:t>dự</a:t>
                      </a:r>
                      <a:r>
                        <a:rPr lang="en-US" sz="1800" b="0" dirty="0">
                          <a:solidFill>
                            <a:schemeClr val="tx1"/>
                          </a:solidFill>
                          <a:effectLst/>
                        </a:rPr>
                        <a:t> </a:t>
                      </a:r>
                      <a:r>
                        <a:rPr lang="en-US" sz="1800" b="0" dirty="0" err="1">
                          <a:solidFill>
                            <a:schemeClr val="tx1"/>
                          </a:solidFill>
                          <a:effectLst/>
                        </a:rPr>
                        <a:t>án</a:t>
                      </a:r>
                      <a:r>
                        <a:rPr lang="en-US" sz="1800" b="0" dirty="0">
                          <a:solidFill>
                            <a:schemeClr val="tx1"/>
                          </a:solidFill>
                          <a:effectLst/>
                        </a:rPr>
                        <a:t> </a:t>
                      </a:r>
                      <a:r>
                        <a:rPr lang="en-US" sz="1800" b="0" dirty="0" err="1">
                          <a:solidFill>
                            <a:schemeClr val="tx1"/>
                          </a:solidFill>
                          <a:effectLst/>
                        </a:rPr>
                        <a:t>đầu</a:t>
                      </a:r>
                      <a:r>
                        <a:rPr lang="en-US" sz="1800" b="0" dirty="0">
                          <a:solidFill>
                            <a:schemeClr val="tx1"/>
                          </a:solidFill>
                          <a:effectLst/>
                        </a:rPr>
                        <a:t> </a:t>
                      </a:r>
                      <a:r>
                        <a:rPr lang="en-US" sz="1800" b="0" dirty="0" err="1">
                          <a:solidFill>
                            <a:schemeClr val="tx1"/>
                          </a:solidFill>
                          <a:effectLst/>
                        </a:rPr>
                        <a:t>tư</a:t>
                      </a:r>
                      <a:r>
                        <a:rPr lang="en-US" sz="1800" b="0" dirty="0">
                          <a:solidFill>
                            <a:schemeClr val="tx1"/>
                          </a:solidFill>
                          <a:effectLst/>
                        </a:rPr>
                        <a:t> </a:t>
                      </a:r>
                      <a:r>
                        <a:rPr lang="en-US" sz="1800" b="0" dirty="0" err="1">
                          <a:solidFill>
                            <a:schemeClr val="tx1"/>
                          </a:solidFill>
                          <a:effectLst/>
                        </a:rPr>
                        <a:t>đang</a:t>
                      </a:r>
                      <a:r>
                        <a:rPr lang="en-US" sz="1800" b="0" dirty="0">
                          <a:solidFill>
                            <a:schemeClr val="tx1"/>
                          </a:solidFill>
                          <a:effectLst/>
                        </a:rPr>
                        <a:t> </a:t>
                      </a:r>
                      <a:r>
                        <a:rPr lang="en-US" sz="1800" b="0" dirty="0" err="1">
                          <a:solidFill>
                            <a:schemeClr val="tx1"/>
                          </a:solidFill>
                          <a:effectLst/>
                        </a:rPr>
                        <a:t>hoạt</a:t>
                      </a:r>
                      <a:r>
                        <a:rPr lang="en-US" sz="1800" b="0" dirty="0">
                          <a:solidFill>
                            <a:schemeClr val="tx1"/>
                          </a:solidFill>
                          <a:effectLst/>
                        </a:rPr>
                        <a:t> </a:t>
                      </a:r>
                      <a:r>
                        <a:rPr lang="en-US" sz="1800" b="0" dirty="0" err="1">
                          <a:solidFill>
                            <a:schemeClr val="tx1"/>
                          </a:solidFill>
                          <a:effectLst/>
                        </a:rPr>
                        <a:t>động</a:t>
                      </a:r>
                      <a:r>
                        <a:rPr lang="en-US" sz="1800" b="0" dirty="0">
                          <a:solidFill>
                            <a:schemeClr val="tx1"/>
                          </a:solidFill>
                          <a:effectLst/>
                        </a:rPr>
                        <a:t> </a:t>
                      </a:r>
                      <a:r>
                        <a:rPr lang="en-US" sz="1800" b="0" dirty="0" err="1">
                          <a:solidFill>
                            <a:schemeClr val="tx1"/>
                          </a:solidFill>
                          <a:effectLst/>
                        </a:rPr>
                        <a:t>trong</a:t>
                      </a:r>
                      <a:r>
                        <a:rPr lang="en-US" sz="1800" b="0" dirty="0">
                          <a:solidFill>
                            <a:schemeClr val="tx1"/>
                          </a:solidFill>
                          <a:effectLst/>
                        </a:rPr>
                        <a:t> </a:t>
                      </a:r>
                      <a:r>
                        <a:rPr lang="en-US" sz="1800" b="0" dirty="0" err="1">
                          <a:solidFill>
                            <a:schemeClr val="tx1"/>
                          </a:solidFill>
                          <a:effectLst/>
                        </a:rPr>
                        <a:t>các</a:t>
                      </a:r>
                      <a:r>
                        <a:rPr lang="en-US" sz="1800" b="0" dirty="0">
                          <a:solidFill>
                            <a:schemeClr val="tx1"/>
                          </a:solidFill>
                          <a:effectLst/>
                        </a:rPr>
                        <a:t> </a:t>
                      </a:r>
                      <a:r>
                        <a:rPr lang="en-US" sz="1800" b="0" dirty="0" err="1">
                          <a:solidFill>
                            <a:schemeClr val="tx1"/>
                          </a:solidFill>
                          <a:effectLst/>
                        </a:rPr>
                        <a:t>cụm</a:t>
                      </a:r>
                      <a:r>
                        <a:rPr lang="en-US" sz="1800" b="0" dirty="0">
                          <a:solidFill>
                            <a:schemeClr val="tx1"/>
                          </a:solidFill>
                          <a:effectLst/>
                        </a:rPr>
                        <a:t> </a:t>
                      </a:r>
                      <a:r>
                        <a:rPr lang="en-US" sz="1800" b="0" dirty="0" err="1">
                          <a:solidFill>
                            <a:schemeClr val="tx1"/>
                          </a:solidFill>
                          <a:effectLst/>
                        </a:rPr>
                        <a:t>công</a:t>
                      </a:r>
                      <a:r>
                        <a:rPr lang="en-US" sz="1800" b="0" dirty="0">
                          <a:solidFill>
                            <a:schemeClr val="tx1"/>
                          </a:solidFill>
                          <a:effectLst/>
                        </a:rPr>
                        <a:t> </a:t>
                      </a:r>
                      <a:r>
                        <a:rPr lang="en-US" sz="1800" b="0" dirty="0" err="1">
                          <a:solidFill>
                            <a:schemeClr val="tx1"/>
                          </a:solidFill>
                          <a:effectLst/>
                        </a:rPr>
                        <a:t>nghiệp</a:t>
                      </a:r>
                      <a:r>
                        <a:rPr lang="en-US" sz="1800" b="0" dirty="0">
                          <a:solidFill>
                            <a:schemeClr val="tx1"/>
                          </a:solidFill>
                          <a:effectLst/>
                        </a:rPr>
                        <a:t>/ 1,000 DN CBCT</a:t>
                      </a:r>
                      <a:endParaRPr lang="vi-VN" sz="1800" b="0" dirty="0">
                        <a:solidFill>
                          <a:schemeClr val="tx1"/>
                        </a:solidFill>
                        <a:effectLst/>
                        <a:latin typeface="Times New Roman" panose="0202060305040502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ctr">
                        <a:buNone/>
                      </a:pPr>
                      <a:r>
                        <a:rPr lang="en-US" sz="1800">
                          <a:effectLst/>
                        </a:rPr>
                        <a:t>377.36</a:t>
                      </a:r>
                      <a:endParaRPr lang="vi-VN" sz="1800">
                        <a:effectLst/>
                        <a:latin typeface="Times New Roman" panose="0202060305040502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ctr">
                        <a:buNone/>
                      </a:pPr>
                      <a:r>
                        <a:rPr lang="en-US" sz="1800" b="1">
                          <a:effectLst/>
                        </a:rPr>
                        <a:t>9</a:t>
                      </a:r>
                      <a:endParaRPr lang="vi-VN" sz="1800" b="1">
                        <a:effectLst/>
                        <a:latin typeface="Times New Roman" panose="02020603050405020304" pitchFamily="18"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829723453"/>
                  </a:ext>
                </a:extLst>
              </a:tr>
              <a:tr h="675828">
                <a:tc>
                  <a:txBody>
                    <a:bodyPr/>
                    <a:lstStyle/>
                    <a:p>
                      <a:pPr algn="ctr"/>
                      <a:r>
                        <a:rPr lang="en-US" sz="1800" b="0" dirty="0">
                          <a:effectLst/>
                        </a:rPr>
                        <a:t>4</a:t>
                      </a:r>
                      <a:endParaRPr lang="en-US" sz="1800" b="0" dirty="0">
                        <a:effectLst/>
                        <a:latin typeface="Times New Roman" panose="0202060305040502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buNone/>
                      </a:pPr>
                      <a:r>
                        <a:rPr lang="en-US" sz="1800" b="0" dirty="0">
                          <a:solidFill>
                            <a:schemeClr val="tx1"/>
                          </a:solidFill>
                          <a:effectLst/>
                        </a:rPr>
                        <a:t>4.2.1.  </a:t>
                      </a:r>
                      <a:r>
                        <a:rPr lang="en-US" sz="1800" b="0" dirty="0" err="1">
                          <a:solidFill>
                            <a:schemeClr val="tx1"/>
                          </a:solidFill>
                          <a:effectLst/>
                        </a:rPr>
                        <a:t>Số</a:t>
                      </a:r>
                      <a:r>
                        <a:rPr lang="en-US" sz="1800" b="0" dirty="0">
                          <a:solidFill>
                            <a:schemeClr val="tx1"/>
                          </a:solidFill>
                          <a:effectLst/>
                        </a:rPr>
                        <a:t> DN </a:t>
                      </a:r>
                      <a:r>
                        <a:rPr lang="en-US" sz="1800" b="0" dirty="0" err="1">
                          <a:solidFill>
                            <a:schemeClr val="tx1"/>
                          </a:solidFill>
                          <a:effectLst/>
                        </a:rPr>
                        <a:t>ngành</a:t>
                      </a:r>
                      <a:r>
                        <a:rPr lang="en-US" sz="1800" b="0" dirty="0">
                          <a:solidFill>
                            <a:schemeClr val="tx1"/>
                          </a:solidFill>
                          <a:effectLst/>
                        </a:rPr>
                        <a:t> </a:t>
                      </a:r>
                      <a:r>
                        <a:rPr lang="en-US" sz="1800" b="0" dirty="0" err="1">
                          <a:solidFill>
                            <a:schemeClr val="tx1"/>
                          </a:solidFill>
                          <a:effectLst/>
                        </a:rPr>
                        <a:t>dịch</a:t>
                      </a:r>
                      <a:r>
                        <a:rPr lang="en-US" sz="1800" b="0" dirty="0">
                          <a:solidFill>
                            <a:schemeClr val="tx1"/>
                          </a:solidFill>
                          <a:effectLst/>
                        </a:rPr>
                        <a:t> </a:t>
                      </a:r>
                      <a:r>
                        <a:rPr lang="en-US" sz="1800" b="0" dirty="0" err="1">
                          <a:solidFill>
                            <a:schemeClr val="tx1"/>
                          </a:solidFill>
                          <a:effectLst/>
                        </a:rPr>
                        <a:t>vụ</a:t>
                      </a:r>
                      <a:r>
                        <a:rPr lang="en-US" sz="1800" b="0" dirty="0">
                          <a:solidFill>
                            <a:schemeClr val="tx1"/>
                          </a:solidFill>
                          <a:effectLst/>
                        </a:rPr>
                        <a:t> </a:t>
                      </a:r>
                      <a:r>
                        <a:rPr lang="en-US" sz="1800" b="0" dirty="0" err="1">
                          <a:solidFill>
                            <a:schemeClr val="tx1"/>
                          </a:solidFill>
                          <a:effectLst/>
                        </a:rPr>
                        <a:t>và</a:t>
                      </a:r>
                      <a:r>
                        <a:rPr lang="en-US" sz="1800" b="0" dirty="0">
                          <a:solidFill>
                            <a:schemeClr val="tx1"/>
                          </a:solidFill>
                          <a:effectLst/>
                        </a:rPr>
                        <a:t> </a:t>
                      </a:r>
                      <a:r>
                        <a:rPr lang="en-US" sz="1800" b="0" dirty="0" err="1">
                          <a:solidFill>
                            <a:schemeClr val="tx1"/>
                          </a:solidFill>
                          <a:effectLst/>
                        </a:rPr>
                        <a:t>chuyên</a:t>
                      </a:r>
                      <a:r>
                        <a:rPr lang="en-US" sz="1800" b="0" dirty="0">
                          <a:solidFill>
                            <a:schemeClr val="tx1"/>
                          </a:solidFill>
                          <a:effectLst/>
                        </a:rPr>
                        <a:t> </a:t>
                      </a:r>
                      <a:r>
                        <a:rPr lang="en-US" sz="1800" b="0" dirty="0" err="1">
                          <a:solidFill>
                            <a:schemeClr val="tx1"/>
                          </a:solidFill>
                          <a:effectLst/>
                        </a:rPr>
                        <a:t>môn</a:t>
                      </a:r>
                      <a:r>
                        <a:rPr lang="en-US" sz="1800" b="0" dirty="0">
                          <a:solidFill>
                            <a:schemeClr val="tx1"/>
                          </a:solidFill>
                          <a:effectLst/>
                        </a:rPr>
                        <a:t> KH&amp;CN/1,000 DN</a:t>
                      </a:r>
                      <a:endParaRPr lang="vi-VN" sz="1800" b="0" dirty="0">
                        <a:solidFill>
                          <a:schemeClr val="tx1"/>
                        </a:solidFill>
                        <a:effectLst/>
                        <a:latin typeface="Times New Roman" panose="0202060305040502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ctr">
                        <a:buNone/>
                      </a:pPr>
                      <a:r>
                        <a:rPr lang="en-US" sz="1800">
                          <a:solidFill>
                            <a:srgbClr val="000000"/>
                          </a:solidFill>
                          <a:effectLst/>
                        </a:rPr>
                        <a:t>246.97</a:t>
                      </a:r>
                      <a:endParaRPr lang="vi-VN" sz="1800">
                        <a:effectLst/>
                        <a:latin typeface="Times New Roman" panose="0202060305040502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ctr">
                        <a:buNone/>
                      </a:pPr>
                      <a:r>
                        <a:rPr lang="en-US" sz="1800" b="1" dirty="0">
                          <a:solidFill>
                            <a:srgbClr val="000000"/>
                          </a:solidFill>
                          <a:effectLst/>
                        </a:rPr>
                        <a:t>10</a:t>
                      </a:r>
                      <a:endParaRPr lang="vi-VN" sz="1800" b="1" dirty="0">
                        <a:effectLst/>
                        <a:latin typeface="Times New Roman" panose="02020603050405020304" pitchFamily="18"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2639314460"/>
                  </a:ext>
                </a:extLst>
              </a:tr>
            </a:tbl>
          </a:graphicData>
        </a:graphic>
      </p:graphicFrame>
      <p:sp>
        <p:nvSpPr>
          <p:cNvPr id="4" name="TextBox 3">
            <a:extLst>
              <a:ext uri="{FF2B5EF4-FFF2-40B4-BE49-F238E27FC236}">
                <a16:creationId xmlns:a16="http://schemas.microsoft.com/office/drawing/2014/main" id="{E41C2FF4-88A1-D336-247E-9F5997FFAF8C}"/>
              </a:ext>
            </a:extLst>
          </p:cNvPr>
          <p:cNvSpPr txBox="1"/>
          <p:nvPr/>
        </p:nvSpPr>
        <p:spPr>
          <a:xfrm>
            <a:off x="83820" y="102109"/>
            <a:ext cx="8747759" cy="461665"/>
          </a:xfrm>
          <a:prstGeom prst="rect">
            <a:avLst/>
          </a:prstGeom>
          <a:solidFill>
            <a:schemeClr val="tx2"/>
          </a:solidFill>
        </p:spPr>
        <p:txBody>
          <a:bodyPr wrap="square">
            <a:spAutoFit/>
          </a:bodyPr>
          <a:lstStyle/>
          <a:p>
            <a:pPr algn="ctr"/>
            <a:r>
              <a:rPr lang="en-US" sz="2400" b="1" kern="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Các </a:t>
            </a:r>
            <a:r>
              <a:rPr lang="en-US" sz="2400" b="1" kern="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chỉ</a:t>
            </a:r>
            <a:r>
              <a:rPr lang="en-US" sz="2400" b="1" kern="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r>
              <a:rPr lang="en-US" sz="2400" b="1" kern="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số</a:t>
            </a:r>
            <a:r>
              <a:rPr lang="en-US" sz="2400" b="1" kern="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Quảng Bình </a:t>
            </a:r>
            <a:r>
              <a:rPr lang="en-US" sz="2400" b="1" kern="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thuộc</a:t>
            </a:r>
            <a:r>
              <a:rPr lang="en-US" sz="2400" b="1" kern="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top 10 </a:t>
            </a:r>
            <a:r>
              <a:rPr lang="en-US" sz="2400" b="1" kern="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cả</a:t>
            </a:r>
            <a:r>
              <a:rPr lang="en-US" sz="2400" b="1" kern="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r>
              <a:rPr lang="en-US" sz="2400" b="1" kern="0" dirty="0" err="1">
                <a:solidFill>
                  <a:srgbClr val="0070C0"/>
                </a:solidFill>
                <a:effectLst/>
                <a:latin typeface="Calibri" panose="020F0502020204030204" pitchFamily="34" charset="0"/>
                <a:ea typeface="Calibri" panose="020F0502020204030204" pitchFamily="34" charset="0"/>
                <a:cs typeface="Calibri" panose="020F0502020204030204" pitchFamily="34" charset="0"/>
              </a:rPr>
              <a:t>nước</a:t>
            </a:r>
            <a:r>
              <a:rPr lang="en-US" sz="2400" b="1" kern="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 PII 2024</a:t>
            </a:r>
            <a:endParaRPr lang="en-GB" sz="3200" b="1" cap="all" dirty="0">
              <a:solidFill>
                <a:srgbClr val="0070C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347857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1487162-BED6-F9C7-73CB-CF0FBBAB411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26</a:t>
            </a:fld>
            <a:endParaRPr lang="en"/>
          </a:p>
        </p:txBody>
      </p:sp>
      <p:sp>
        <p:nvSpPr>
          <p:cNvPr id="3" name="TextBox 2">
            <a:extLst>
              <a:ext uri="{FF2B5EF4-FFF2-40B4-BE49-F238E27FC236}">
                <a16:creationId xmlns:a16="http://schemas.microsoft.com/office/drawing/2014/main" id="{2B346FFA-DB81-FB98-3D6F-EDE8E64367E4}"/>
              </a:ext>
            </a:extLst>
          </p:cNvPr>
          <p:cNvSpPr txBox="1"/>
          <p:nvPr/>
        </p:nvSpPr>
        <p:spPr>
          <a:xfrm>
            <a:off x="0" y="84357"/>
            <a:ext cx="8747759" cy="461665"/>
          </a:xfrm>
          <a:prstGeom prst="rect">
            <a:avLst/>
          </a:prstGeom>
          <a:solidFill>
            <a:schemeClr val="tx2"/>
          </a:solidFill>
        </p:spPr>
        <p:txBody>
          <a:bodyPr wrap="square">
            <a:spAutoFit/>
          </a:bodyPr>
          <a:lstStyle/>
          <a:p>
            <a:pPr algn="ctr"/>
            <a:r>
              <a:rPr lang="en-US" sz="2400" b="1" cap="all" dirty="0" err="1">
                <a:solidFill>
                  <a:srgbClr val="0070C0"/>
                </a:solidFill>
                <a:latin typeface="Calibri" panose="020F0502020204030204" pitchFamily="34" charset="0"/>
                <a:cs typeface="Calibri" panose="020F0502020204030204" pitchFamily="34" charset="0"/>
              </a:rPr>
              <a:t>Điểm</a:t>
            </a:r>
            <a:r>
              <a:rPr lang="en-US" sz="2400" b="1" cap="all" dirty="0">
                <a:solidFill>
                  <a:srgbClr val="0070C0"/>
                </a:solidFill>
                <a:latin typeface="Calibri" panose="020F0502020204030204" pitchFamily="34" charset="0"/>
                <a:cs typeface="Calibri" panose="020F0502020204030204" pitchFamily="34" charset="0"/>
              </a:rPr>
              <a:t> </a:t>
            </a:r>
            <a:r>
              <a:rPr lang="en-US" sz="2400" b="1" cap="all" dirty="0" err="1">
                <a:solidFill>
                  <a:srgbClr val="0070C0"/>
                </a:solidFill>
                <a:latin typeface="Calibri" panose="020F0502020204030204" pitchFamily="34" charset="0"/>
                <a:cs typeface="Calibri" panose="020F0502020204030204" pitchFamily="34" charset="0"/>
              </a:rPr>
              <a:t>số</a:t>
            </a:r>
            <a:r>
              <a:rPr lang="en-US" sz="2400" b="1" cap="all" dirty="0">
                <a:solidFill>
                  <a:srgbClr val="0070C0"/>
                </a:solidFill>
                <a:latin typeface="Calibri" panose="020F0502020204030204" pitchFamily="34" charset="0"/>
                <a:cs typeface="Calibri" panose="020F0502020204030204" pitchFamily="34" charset="0"/>
              </a:rPr>
              <a:t> </a:t>
            </a:r>
            <a:r>
              <a:rPr lang="en-US" sz="2400" b="1" cap="all" dirty="0" err="1">
                <a:solidFill>
                  <a:srgbClr val="0070C0"/>
                </a:solidFill>
                <a:latin typeface="Calibri" panose="020F0502020204030204" pitchFamily="34" charset="0"/>
                <a:cs typeface="Calibri" panose="020F0502020204030204" pitchFamily="34" charset="0"/>
              </a:rPr>
              <a:t>các</a:t>
            </a:r>
            <a:r>
              <a:rPr lang="en-US" sz="2400" b="1" cap="all" dirty="0">
                <a:solidFill>
                  <a:srgbClr val="0070C0"/>
                </a:solidFill>
                <a:latin typeface="Calibri" panose="020F0502020204030204" pitchFamily="34" charset="0"/>
                <a:cs typeface="Calibri" panose="020F0502020204030204" pitchFamily="34" charset="0"/>
              </a:rPr>
              <a:t> </a:t>
            </a:r>
            <a:r>
              <a:rPr lang="en-US" sz="2400" b="1" cap="all" dirty="0" err="1">
                <a:solidFill>
                  <a:srgbClr val="0070C0"/>
                </a:solidFill>
                <a:latin typeface="Calibri" panose="020F0502020204030204" pitchFamily="34" charset="0"/>
                <a:cs typeface="Calibri" panose="020F0502020204030204" pitchFamily="34" charset="0"/>
              </a:rPr>
              <a:t>trụ</a:t>
            </a:r>
            <a:r>
              <a:rPr lang="en-US" sz="2400" b="1" cap="all" dirty="0">
                <a:solidFill>
                  <a:srgbClr val="0070C0"/>
                </a:solidFill>
                <a:latin typeface="Calibri" panose="020F0502020204030204" pitchFamily="34" charset="0"/>
                <a:cs typeface="Calibri" panose="020F0502020204030204" pitchFamily="34" charset="0"/>
              </a:rPr>
              <a:t> </a:t>
            </a:r>
            <a:r>
              <a:rPr lang="en-US" sz="2400" b="1" cap="all" dirty="0" err="1">
                <a:solidFill>
                  <a:srgbClr val="0070C0"/>
                </a:solidFill>
                <a:latin typeface="Calibri" panose="020F0502020204030204" pitchFamily="34" charset="0"/>
                <a:cs typeface="Calibri" panose="020F0502020204030204" pitchFamily="34" charset="0"/>
              </a:rPr>
              <a:t>cột</a:t>
            </a:r>
            <a:r>
              <a:rPr lang="en-US" sz="2400" b="1" cap="all" dirty="0">
                <a:solidFill>
                  <a:srgbClr val="0070C0"/>
                </a:solidFill>
                <a:latin typeface="Calibri" panose="020F0502020204030204" pitchFamily="34" charset="0"/>
                <a:cs typeface="Calibri" panose="020F0502020204030204" pitchFamily="34" charset="0"/>
              </a:rPr>
              <a:t> </a:t>
            </a:r>
            <a:r>
              <a:rPr lang="en-US" sz="2400" b="1" cap="all" dirty="0" err="1">
                <a:solidFill>
                  <a:srgbClr val="0070C0"/>
                </a:solidFill>
                <a:latin typeface="Calibri" panose="020F0502020204030204" pitchFamily="34" charset="0"/>
                <a:cs typeface="Calibri" panose="020F0502020204030204" pitchFamily="34" charset="0"/>
              </a:rPr>
              <a:t>pii</a:t>
            </a:r>
            <a:r>
              <a:rPr lang="en-US" sz="2400" b="1" cap="all" dirty="0">
                <a:solidFill>
                  <a:srgbClr val="0070C0"/>
                </a:solidFill>
                <a:latin typeface="Calibri" panose="020F0502020204030204" pitchFamily="34" charset="0"/>
                <a:cs typeface="Calibri" panose="020F0502020204030204" pitchFamily="34" charset="0"/>
              </a:rPr>
              <a:t> 2024 – </a:t>
            </a:r>
            <a:r>
              <a:rPr lang="en-US" sz="2400" b="1" cap="all" dirty="0" err="1">
                <a:solidFill>
                  <a:srgbClr val="0070C0"/>
                </a:solidFill>
                <a:latin typeface="Calibri" panose="020F0502020204030204" pitchFamily="34" charset="0"/>
                <a:cs typeface="Calibri" panose="020F0502020204030204" pitchFamily="34" charset="0"/>
              </a:rPr>
              <a:t>quảng</a:t>
            </a:r>
            <a:r>
              <a:rPr lang="en-US" sz="2400" b="1" cap="all" dirty="0">
                <a:solidFill>
                  <a:srgbClr val="0070C0"/>
                </a:solidFill>
                <a:latin typeface="Calibri" panose="020F0502020204030204" pitchFamily="34" charset="0"/>
                <a:cs typeface="Calibri" panose="020F0502020204030204" pitchFamily="34" charset="0"/>
              </a:rPr>
              <a:t> </a:t>
            </a:r>
            <a:r>
              <a:rPr lang="en-US" sz="2400" b="1" cap="all" dirty="0" err="1">
                <a:solidFill>
                  <a:srgbClr val="0070C0"/>
                </a:solidFill>
                <a:latin typeface="Calibri" panose="020F0502020204030204" pitchFamily="34" charset="0"/>
                <a:cs typeface="Calibri" panose="020F0502020204030204" pitchFamily="34" charset="0"/>
              </a:rPr>
              <a:t>bình</a:t>
            </a:r>
            <a:endParaRPr lang="en-GB" sz="3200" b="1" cap="all" dirty="0">
              <a:solidFill>
                <a:srgbClr val="0070C0"/>
              </a:solidFill>
              <a:latin typeface="Calibri" panose="020F0502020204030204" pitchFamily="34" charset="0"/>
              <a:cs typeface="Calibri" panose="020F0502020204030204" pitchFamily="34" charset="0"/>
            </a:endParaRPr>
          </a:p>
        </p:txBody>
      </p:sp>
      <p:pic>
        <p:nvPicPr>
          <p:cNvPr id="6" name="Picture 5">
            <a:extLst>
              <a:ext uri="{FF2B5EF4-FFF2-40B4-BE49-F238E27FC236}">
                <a16:creationId xmlns:a16="http://schemas.microsoft.com/office/drawing/2014/main" id="{A573DD7B-7B98-9235-2BC5-202CC1BB4845}"/>
              </a:ext>
            </a:extLst>
          </p:cNvPr>
          <p:cNvPicPr>
            <a:picLocks noChangeAspect="1"/>
          </p:cNvPicPr>
          <p:nvPr/>
        </p:nvPicPr>
        <p:blipFill>
          <a:blip r:embed="rId3"/>
          <a:stretch>
            <a:fillRect/>
          </a:stretch>
        </p:blipFill>
        <p:spPr>
          <a:xfrm>
            <a:off x="4634865" y="1028493"/>
            <a:ext cx="4509134" cy="3560652"/>
          </a:xfrm>
          <a:prstGeom prst="rect">
            <a:avLst/>
          </a:prstGeom>
        </p:spPr>
      </p:pic>
      <p:pic>
        <p:nvPicPr>
          <p:cNvPr id="5" name="Picture 4">
            <a:extLst>
              <a:ext uri="{FF2B5EF4-FFF2-40B4-BE49-F238E27FC236}">
                <a16:creationId xmlns:a16="http://schemas.microsoft.com/office/drawing/2014/main" id="{34965E91-13B3-C7EC-70D6-87983D7684EA}"/>
              </a:ext>
            </a:extLst>
          </p:cNvPr>
          <p:cNvPicPr>
            <a:picLocks noChangeAspect="1"/>
          </p:cNvPicPr>
          <p:nvPr/>
        </p:nvPicPr>
        <p:blipFill>
          <a:blip r:embed="rId4"/>
          <a:stretch>
            <a:fillRect/>
          </a:stretch>
        </p:blipFill>
        <p:spPr>
          <a:xfrm>
            <a:off x="1" y="1028494"/>
            <a:ext cx="4634864" cy="3560652"/>
          </a:xfrm>
          <a:prstGeom prst="rect">
            <a:avLst/>
          </a:prstGeom>
        </p:spPr>
      </p:pic>
      <p:sp>
        <p:nvSpPr>
          <p:cNvPr id="7" name="TextBox 6">
            <a:extLst>
              <a:ext uri="{FF2B5EF4-FFF2-40B4-BE49-F238E27FC236}">
                <a16:creationId xmlns:a16="http://schemas.microsoft.com/office/drawing/2014/main" id="{96BB1AC5-547B-63A4-CDFB-74B686EA1569}"/>
              </a:ext>
            </a:extLst>
          </p:cNvPr>
          <p:cNvSpPr txBox="1"/>
          <p:nvPr/>
        </p:nvSpPr>
        <p:spPr>
          <a:xfrm>
            <a:off x="2063115" y="720716"/>
            <a:ext cx="851515" cy="307777"/>
          </a:xfrm>
          <a:prstGeom prst="rect">
            <a:avLst/>
          </a:prstGeom>
          <a:noFill/>
        </p:spPr>
        <p:txBody>
          <a:bodyPr wrap="none" rtlCol="0">
            <a:spAutoFit/>
          </a:bodyPr>
          <a:lstStyle/>
          <a:p>
            <a:r>
              <a:rPr lang="en-US" b="1">
                <a:solidFill>
                  <a:srgbClr val="0070C0"/>
                </a:solidFill>
              </a:rPr>
              <a:t>PII 2023</a:t>
            </a:r>
          </a:p>
        </p:txBody>
      </p:sp>
      <p:sp>
        <p:nvSpPr>
          <p:cNvPr id="8" name="TextBox 7">
            <a:extLst>
              <a:ext uri="{FF2B5EF4-FFF2-40B4-BE49-F238E27FC236}">
                <a16:creationId xmlns:a16="http://schemas.microsoft.com/office/drawing/2014/main" id="{1FA07653-1F42-50D2-E67A-FD60DB623A72}"/>
              </a:ext>
            </a:extLst>
          </p:cNvPr>
          <p:cNvSpPr txBox="1"/>
          <p:nvPr/>
        </p:nvSpPr>
        <p:spPr>
          <a:xfrm>
            <a:off x="6463674" y="720716"/>
            <a:ext cx="851515" cy="307777"/>
          </a:xfrm>
          <a:prstGeom prst="rect">
            <a:avLst/>
          </a:prstGeom>
          <a:noFill/>
        </p:spPr>
        <p:txBody>
          <a:bodyPr wrap="none" rtlCol="0">
            <a:spAutoFit/>
          </a:bodyPr>
          <a:lstStyle/>
          <a:p>
            <a:r>
              <a:rPr lang="en-US" b="1">
                <a:solidFill>
                  <a:srgbClr val="0070C0"/>
                </a:solidFill>
              </a:rPr>
              <a:t>PII 2024</a:t>
            </a:r>
          </a:p>
        </p:txBody>
      </p:sp>
    </p:spTree>
    <p:extLst>
      <p:ext uri="{BB962C8B-B14F-4D97-AF65-F5344CB8AC3E}">
        <p14:creationId xmlns:p14="http://schemas.microsoft.com/office/powerpoint/2010/main" val="21502183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214;p25">
            <a:extLst>
              <a:ext uri="{FF2B5EF4-FFF2-40B4-BE49-F238E27FC236}">
                <a16:creationId xmlns:a16="http://schemas.microsoft.com/office/drawing/2014/main" id="{4932391F-BAD5-E31A-2D8E-5FCED1FBDA74}"/>
              </a:ext>
            </a:extLst>
          </p:cNvPr>
          <p:cNvSpPr txBox="1">
            <a:spLocks/>
          </p:cNvSpPr>
          <p:nvPr/>
        </p:nvSpPr>
        <p:spPr>
          <a:xfrm>
            <a:off x="462961" y="79069"/>
            <a:ext cx="8215773" cy="478492"/>
          </a:xfrm>
          <a:prstGeom prst="rect">
            <a:avLst/>
          </a:prstGeom>
          <a:solidFill>
            <a:schemeClr val="tx2"/>
          </a:solid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1pPr>
            <a:lvl2pPr marR="0" lvl="1"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2pPr>
            <a:lvl3pPr marR="0" lvl="2"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3pPr>
            <a:lvl4pPr marR="0" lvl="3"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4pPr>
            <a:lvl5pPr marR="0" lvl="4"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5pPr>
            <a:lvl6pPr marR="0" lvl="5"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6pPr>
            <a:lvl7pPr marR="0" lvl="6"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7pPr>
            <a:lvl8pPr marR="0" lvl="7"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8pPr>
            <a:lvl9pPr marR="0" lvl="8"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9pPr>
          </a:lstStyle>
          <a:p>
            <a:r>
              <a:rPr lang="en-US" sz="2400" b="1" dirty="0">
                <a:solidFill>
                  <a:srgbClr val="0070C0"/>
                </a:solidFill>
                <a:latin typeface="Arial" panose="020B0604020202020204" pitchFamily="34" charset="0"/>
                <a:cs typeface="Arial" panose="020B0604020202020204" pitchFamily="34" charset="0"/>
              </a:rPr>
              <a:t>1. </a:t>
            </a:r>
            <a:r>
              <a:rPr lang="en-US" sz="2400" b="1" dirty="0" err="1">
                <a:solidFill>
                  <a:srgbClr val="0070C0"/>
                </a:solidFill>
                <a:latin typeface="Arial" panose="020B0604020202020204" pitchFamily="34" charset="0"/>
                <a:cs typeface="Arial" panose="020B0604020202020204" pitchFamily="34" charset="0"/>
              </a:rPr>
              <a:t>Thể</a:t>
            </a:r>
            <a:r>
              <a:rPr lang="en-US" sz="2400" b="1" dirty="0">
                <a:solidFill>
                  <a:srgbClr val="0070C0"/>
                </a:solidFill>
                <a:latin typeface="Arial" panose="020B0604020202020204" pitchFamily="34" charset="0"/>
                <a:cs typeface="Arial" panose="020B0604020202020204" pitchFamily="34" charset="0"/>
              </a:rPr>
              <a:t> </a:t>
            </a:r>
            <a:r>
              <a:rPr lang="en-US" sz="2400" b="1" dirty="0" err="1">
                <a:solidFill>
                  <a:srgbClr val="0070C0"/>
                </a:solidFill>
                <a:latin typeface="Arial" panose="020B0604020202020204" pitchFamily="34" charset="0"/>
                <a:cs typeface="Arial" panose="020B0604020202020204" pitchFamily="34" charset="0"/>
              </a:rPr>
              <a:t>chế</a:t>
            </a:r>
            <a:r>
              <a:rPr lang="en-US" sz="2400" b="1" dirty="0">
                <a:solidFill>
                  <a:srgbClr val="0070C0"/>
                </a:solidFill>
                <a:latin typeface="Arial" panose="020B0604020202020204" pitchFamily="34" charset="0"/>
                <a:cs typeface="Arial" panose="020B0604020202020204" pitchFamily="34" charset="0"/>
              </a:rPr>
              <a:t> (</a:t>
            </a:r>
            <a:r>
              <a:rPr lang="en-US" sz="2400" b="1" dirty="0" err="1">
                <a:solidFill>
                  <a:srgbClr val="0070C0"/>
                </a:solidFill>
                <a:latin typeface="Arial" panose="020B0604020202020204" pitchFamily="34" charset="0"/>
                <a:cs typeface="Arial" panose="020B0604020202020204" pitchFamily="34" charset="0"/>
              </a:rPr>
              <a:t>đầu</a:t>
            </a:r>
            <a:r>
              <a:rPr lang="en-US" sz="2400" b="1" dirty="0">
                <a:solidFill>
                  <a:srgbClr val="0070C0"/>
                </a:solidFill>
                <a:latin typeface="Arial" panose="020B0604020202020204" pitchFamily="34" charset="0"/>
                <a:cs typeface="Arial" panose="020B0604020202020204" pitchFamily="34" charset="0"/>
              </a:rPr>
              <a:t> </a:t>
            </a:r>
            <a:r>
              <a:rPr lang="en-US" sz="2400" b="1" dirty="0" err="1">
                <a:solidFill>
                  <a:srgbClr val="0070C0"/>
                </a:solidFill>
                <a:latin typeface="Arial" panose="020B0604020202020204" pitchFamily="34" charset="0"/>
                <a:cs typeface="Arial" panose="020B0604020202020204" pitchFamily="34" charset="0"/>
              </a:rPr>
              <a:t>vào</a:t>
            </a:r>
            <a:r>
              <a:rPr lang="en-US" sz="2400" b="1" dirty="0">
                <a:solidFill>
                  <a:srgbClr val="0070C0"/>
                </a:solidFill>
                <a:latin typeface="Arial" panose="020B0604020202020204" pitchFamily="34" charset="0"/>
                <a:cs typeface="Arial" panose="020B0604020202020204" pitchFamily="34" charset="0"/>
              </a:rPr>
              <a:t> ĐMST): </a:t>
            </a:r>
            <a:r>
              <a:rPr lang="en-US" sz="2400" b="1" dirty="0" err="1">
                <a:solidFill>
                  <a:srgbClr val="0070C0"/>
                </a:solidFill>
                <a:latin typeface="Arial" panose="020B0604020202020204" pitchFamily="34" charset="0"/>
                <a:cs typeface="Arial" panose="020B0604020202020204" pitchFamily="34" charset="0"/>
              </a:rPr>
              <a:t>xếp</a:t>
            </a:r>
            <a:r>
              <a:rPr lang="en-US" sz="2400" b="1" dirty="0">
                <a:solidFill>
                  <a:srgbClr val="0070C0"/>
                </a:solidFill>
                <a:latin typeface="Arial" panose="020B0604020202020204" pitchFamily="34" charset="0"/>
                <a:cs typeface="Arial" panose="020B0604020202020204" pitchFamily="34" charset="0"/>
              </a:rPr>
              <a:t> </a:t>
            </a:r>
            <a:r>
              <a:rPr lang="en-US" sz="2400" b="1" dirty="0" err="1">
                <a:solidFill>
                  <a:srgbClr val="0070C0"/>
                </a:solidFill>
                <a:latin typeface="Arial" panose="020B0604020202020204" pitchFamily="34" charset="0"/>
                <a:cs typeface="Arial" panose="020B0604020202020204" pitchFamily="34" charset="0"/>
              </a:rPr>
              <a:t>hạng</a:t>
            </a:r>
            <a:r>
              <a:rPr lang="en-US" sz="2400" b="1" dirty="0">
                <a:solidFill>
                  <a:srgbClr val="0070C0"/>
                </a:solidFill>
                <a:latin typeface="Arial" panose="020B0604020202020204" pitchFamily="34" charset="0"/>
                <a:cs typeface="Arial" panose="020B0604020202020204" pitchFamily="34" charset="0"/>
              </a:rPr>
              <a:t> 38 </a:t>
            </a:r>
            <a:endParaRPr lang="en-US" sz="2400" dirty="0">
              <a:solidFill>
                <a:srgbClr val="0070C0"/>
              </a:solidFill>
              <a:latin typeface="Arial" panose="020B0604020202020204" pitchFamily="34" charset="0"/>
              <a:cs typeface="Arial" panose="020B0604020202020204" pitchFamily="34" charset="0"/>
            </a:endParaRPr>
          </a:p>
        </p:txBody>
      </p:sp>
      <p:graphicFrame>
        <p:nvGraphicFramePr>
          <p:cNvPr id="9" name="Google Shape;215;p25">
            <a:extLst>
              <a:ext uri="{FF2B5EF4-FFF2-40B4-BE49-F238E27FC236}">
                <a16:creationId xmlns:a16="http://schemas.microsoft.com/office/drawing/2014/main" id="{431F852D-4627-8674-530F-BA65A4150074}"/>
              </a:ext>
            </a:extLst>
          </p:cNvPr>
          <p:cNvGraphicFramePr/>
          <p:nvPr>
            <p:extLst>
              <p:ext uri="{D42A27DB-BD31-4B8C-83A1-F6EECF244321}">
                <p14:modId xmlns:p14="http://schemas.microsoft.com/office/powerpoint/2010/main" val="3303019549"/>
              </p:ext>
            </p:extLst>
          </p:nvPr>
        </p:nvGraphicFramePr>
        <p:xfrm>
          <a:off x="243840" y="538470"/>
          <a:ext cx="8656320" cy="4430802"/>
        </p:xfrm>
        <a:graphic>
          <a:graphicData uri="http://schemas.openxmlformats.org/drawingml/2006/table">
            <a:tbl>
              <a:tblPr>
                <a:noFill/>
                <a:tableStyleId>{701FB10D-A61A-4DE4-8506-F670E7A89527}</a:tableStyleId>
              </a:tblPr>
              <a:tblGrid>
                <a:gridCol w="4188497">
                  <a:extLst>
                    <a:ext uri="{9D8B030D-6E8A-4147-A177-3AD203B41FA5}">
                      <a16:colId xmlns:a16="http://schemas.microsoft.com/office/drawing/2014/main" val="20000"/>
                    </a:ext>
                  </a:extLst>
                </a:gridCol>
                <a:gridCol w="1292550">
                  <a:extLst>
                    <a:ext uri="{9D8B030D-6E8A-4147-A177-3AD203B41FA5}">
                      <a16:colId xmlns:a16="http://schemas.microsoft.com/office/drawing/2014/main" val="20001"/>
                    </a:ext>
                  </a:extLst>
                </a:gridCol>
                <a:gridCol w="1046728">
                  <a:extLst>
                    <a:ext uri="{9D8B030D-6E8A-4147-A177-3AD203B41FA5}">
                      <a16:colId xmlns:a16="http://schemas.microsoft.com/office/drawing/2014/main" val="20002"/>
                    </a:ext>
                  </a:extLst>
                </a:gridCol>
                <a:gridCol w="1141885">
                  <a:extLst>
                    <a:ext uri="{9D8B030D-6E8A-4147-A177-3AD203B41FA5}">
                      <a16:colId xmlns:a16="http://schemas.microsoft.com/office/drawing/2014/main" val="20003"/>
                    </a:ext>
                  </a:extLst>
                </a:gridCol>
                <a:gridCol w="986660">
                  <a:extLst>
                    <a:ext uri="{9D8B030D-6E8A-4147-A177-3AD203B41FA5}">
                      <a16:colId xmlns:a16="http://schemas.microsoft.com/office/drawing/2014/main" val="706496569"/>
                    </a:ext>
                  </a:extLst>
                </a:gridCol>
              </a:tblGrid>
              <a:tr h="336063">
                <a:tc>
                  <a:txBody>
                    <a:bodyPr/>
                    <a:lstStyle/>
                    <a:p>
                      <a:pPr marL="0" lvl="0" indent="0" algn="l" rtl="0">
                        <a:spcBef>
                          <a:spcPts val="0"/>
                        </a:spcBef>
                        <a:spcAft>
                          <a:spcPts val="0"/>
                        </a:spcAft>
                        <a:buNone/>
                      </a:pPr>
                      <a:endParaRPr lang="en-US" sz="1600" dirty="0">
                        <a:solidFill>
                          <a:srgbClr val="607D8B"/>
                        </a:solidFill>
                        <a:latin typeface="Roboto Slab"/>
                        <a:ea typeface="Roboto Slab"/>
                        <a:cs typeface="Roboto Slab"/>
                        <a:sym typeface="Roboto Slab"/>
                      </a:endParaRPr>
                    </a:p>
                  </a:txBody>
                  <a:tcPr marL="91425" marR="91425" marT="68575" marB="68575"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19050" cap="flat" cmpd="sng">
                      <a:solidFill>
                        <a:srgbClr val="607D8B"/>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accent6"/>
                    </a:solidFill>
                  </a:tcPr>
                </a:tc>
                <a:tc gridSpan="2">
                  <a:txBody>
                    <a:bodyPr/>
                    <a:lstStyle/>
                    <a:p>
                      <a:pPr marL="0" lvl="0" indent="0" algn="ctr" rtl="0">
                        <a:spcBef>
                          <a:spcPts val="0"/>
                        </a:spcBef>
                        <a:spcAft>
                          <a:spcPts val="0"/>
                        </a:spcAft>
                        <a:buNone/>
                      </a:pPr>
                      <a:r>
                        <a:rPr lang="vi-VN" sz="1600" b="1">
                          <a:solidFill>
                            <a:srgbClr val="607D8B"/>
                          </a:solidFill>
                          <a:latin typeface="Roboto Slab"/>
                          <a:ea typeface="Roboto Slab"/>
                          <a:cs typeface="Roboto Slab"/>
                          <a:sym typeface="Roboto Slab"/>
                        </a:rPr>
                        <a:t>PII 2023</a:t>
                      </a:r>
                      <a:endParaRPr lang="vi-VN" sz="1600" b="1" dirty="0">
                        <a:solidFill>
                          <a:srgbClr val="607D8B"/>
                        </a:solidFill>
                        <a:latin typeface="Roboto Slab"/>
                        <a:ea typeface="Roboto Slab"/>
                        <a:cs typeface="Roboto Slab"/>
                        <a:sym typeface="Roboto Slab"/>
                      </a:endParaRPr>
                    </a:p>
                  </a:txBody>
                  <a:tcPr marL="91425" marR="91425" marT="68575" marB="68575"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19050" cap="flat" cmpd="sng">
                      <a:solidFill>
                        <a:srgbClr val="607D8B"/>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accent6"/>
                    </a:solidFill>
                  </a:tcPr>
                </a:tc>
                <a:tc hMerge="1">
                  <a:txBody>
                    <a:bodyPr/>
                    <a:lstStyle/>
                    <a:p>
                      <a:pPr marL="0" lvl="0" indent="0" algn="ctr" rtl="0">
                        <a:spcBef>
                          <a:spcPts val="0"/>
                        </a:spcBef>
                        <a:spcAft>
                          <a:spcPts val="0"/>
                        </a:spcAft>
                        <a:buNone/>
                      </a:pPr>
                      <a:endParaRPr sz="1600" dirty="0">
                        <a:solidFill>
                          <a:srgbClr val="607D8B"/>
                        </a:solidFill>
                        <a:latin typeface="Roboto Slab"/>
                        <a:ea typeface="Roboto Slab"/>
                        <a:cs typeface="Roboto Slab"/>
                        <a:sym typeface="Roboto Slab"/>
                      </a:endParaRPr>
                    </a:p>
                  </a:txBody>
                  <a:tcPr marL="91425" marR="91425" marT="68575" marB="68575"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19050" cap="flat" cmpd="sng">
                      <a:solidFill>
                        <a:srgbClr val="607D8B"/>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gridSpan="2">
                  <a:txBody>
                    <a:bodyPr/>
                    <a:lstStyle/>
                    <a:p>
                      <a:pPr marL="0" lvl="0" indent="0" algn="ctr" rtl="0">
                        <a:spcBef>
                          <a:spcPts val="0"/>
                        </a:spcBef>
                        <a:spcAft>
                          <a:spcPts val="0"/>
                        </a:spcAft>
                        <a:buNone/>
                      </a:pPr>
                      <a:r>
                        <a:rPr lang="vi-VN" sz="1600" b="1">
                          <a:solidFill>
                            <a:srgbClr val="607D8B"/>
                          </a:solidFill>
                          <a:latin typeface="Roboto Slab"/>
                          <a:ea typeface="Roboto Slab"/>
                          <a:cs typeface="Roboto Slab"/>
                          <a:sym typeface="Roboto Slab"/>
                        </a:rPr>
                        <a:t>PII 2024</a:t>
                      </a:r>
                      <a:endParaRPr lang="vi-VN" sz="1600" b="1" dirty="0">
                        <a:solidFill>
                          <a:srgbClr val="607D8B"/>
                        </a:solidFill>
                        <a:latin typeface="Roboto Slab"/>
                        <a:ea typeface="Roboto Slab"/>
                        <a:cs typeface="Roboto Slab"/>
                        <a:sym typeface="Roboto Slab"/>
                      </a:endParaRPr>
                    </a:p>
                  </a:txBody>
                  <a:tcPr marL="91425" marR="91425" marT="68575" marB="68575"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607D8B"/>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accent6"/>
                    </a:solidFill>
                  </a:tcPr>
                </a:tc>
                <a:tc hMerge="1">
                  <a:txBody>
                    <a:bodyPr/>
                    <a:lstStyle/>
                    <a:p>
                      <a:pPr marL="0" lvl="0" indent="0" algn="ctr" rtl="0">
                        <a:spcBef>
                          <a:spcPts val="0"/>
                        </a:spcBef>
                        <a:spcAft>
                          <a:spcPts val="0"/>
                        </a:spcAft>
                        <a:buNone/>
                      </a:pPr>
                      <a:endParaRPr sz="1600" dirty="0">
                        <a:solidFill>
                          <a:srgbClr val="607D8B"/>
                        </a:solidFill>
                        <a:latin typeface="Roboto Slab"/>
                        <a:ea typeface="Roboto Slab"/>
                        <a:cs typeface="Roboto Slab"/>
                        <a:sym typeface="Roboto Slab"/>
                      </a:endParaRPr>
                    </a:p>
                  </a:txBody>
                  <a:tcPr marL="91425" marR="91425" marT="68575" marB="68575"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607D8B"/>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tcPr>
                </a:tc>
                <a:extLst>
                  <a:ext uri="{0D108BD9-81ED-4DB2-BD59-A6C34878D82A}">
                    <a16:rowId xmlns:a16="http://schemas.microsoft.com/office/drawing/2014/main" val="683551440"/>
                  </a:ext>
                </a:extLst>
              </a:tr>
              <a:tr h="336063">
                <a:tc>
                  <a:txBody>
                    <a:bodyPr/>
                    <a:lstStyle/>
                    <a:p>
                      <a:pPr marL="0" lvl="0" indent="0" algn="l" rtl="0">
                        <a:spcBef>
                          <a:spcPts val="0"/>
                        </a:spcBef>
                        <a:spcAft>
                          <a:spcPts val="0"/>
                        </a:spcAft>
                        <a:buNone/>
                      </a:pPr>
                      <a:endParaRPr lang="en-US" sz="1600" dirty="0">
                        <a:solidFill>
                          <a:srgbClr val="607D8B"/>
                        </a:solidFill>
                        <a:latin typeface="Roboto Slab"/>
                        <a:ea typeface="Roboto Slab"/>
                        <a:cs typeface="Roboto Slab"/>
                        <a:sym typeface="Roboto Slab"/>
                      </a:endParaRPr>
                    </a:p>
                  </a:txBody>
                  <a:tcPr marL="91425" marR="91425" marT="68575" marB="685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accent6"/>
                    </a:solidFill>
                  </a:tcPr>
                </a:tc>
                <a:tc>
                  <a:txBody>
                    <a:bodyPr/>
                    <a:lstStyle/>
                    <a:p>
                      <a:pPr marL="0" lvl="0" indent="0" algn="ctr" rtl="0">
                        <a:spcBef>
                          <a:spcPts val="0"/>
                        </a:spcBef>
                        <a:spcAft>
                          <a:spcPts val="0"/>
                        </a:spcAft>
                        <a:buNone/>
                      </a:pPr>
                      <a:r>
                        <a:rPr lang="en-US" sz="1600">
                          <a:solidFill>
                            <a:srgbClr val="607D8B"/>
                          </a:solidFill>
                          <a:latin typeface="Roboto Slab"/>
                          <a:ea typeface="Roboto Slab"/>
                          <a:cs typeface="Roboto Slab"/>
                          <a:sym typeface="Roboto Slab"/>
                        </a:rPr>
                        <a:t>Giá trị</a:t>
                      </a:r>
                      <a:endParaRPr lang="en-US" sz="1600" dirty="0">
                        <a:solidFill>
                          <a:srgbClr val="607D8B"/>
                        </a:solidFill>
                        <a:latin typeface="Roboto Slab"/>
                        <a:ea typeface="Roboto Slab"/>
                        <a:cs typeface="Roboto Slab"/>
                        <a:sym typeface="Roboto Slab"/>
                      </a:endParaRPr>
                    </a:p>
                  </a:txBody>
                  <a:tcPr marL="91425" marR="91425" marT="68575" marB="68575"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accent6"/>
                    </a:solidFill>
                  </a:tcPr>
                </a:tc>
                <a:tc>
                  <a:txBody>
                    <a:bodyPr/>
                    <a:lstStyle/>
                    <a:p>
                      <a:pPr marL="0" lvl="0" indent="0" algn="ctr" rtl="0">
                        <a:spcBef>
                          <a:spcPts val="0"/>
                        </a:spcBef>
                        <a:spcAft>
                          <a:spcPts val="0"/>
                        </a:spcAft>
                        <a:buNone/>
                      </a:pPr>
                      <a:r>
                        <a:rPr lang="en-US" sz="1600">
                          <a:solidFill>
                            <a:srgbClr val="607D8B"/>
                          </a:solidFill>
                          <a:latin typeface="Roboto Slab"/>
                          <a:ea typeface="Roboto Slab"/>
                          <a:cs typeface="Roboto Slab"/>
                          <a:sym typeface="Roboto Slab"/>
                        </a:rPr>
                        <a:t>Hạng</a:t>
                      </a:r>
                      <a:endParaRPr lang="en-US" sz="1600" dirty="0">
                        <a:solidFill>
                          <a:srgbClr val="607D8B"/>
                        </a:solidFill>
                        <a:latin typeface="Roboto Slab"/>
                        <a:ea typeface="Roboto Slab"/>
                        <a:cs typeface="Roboto Slab"/>
                        <a:sym typeface="Roboto Slab"/>
                      </a:endParaRPr>
                    </a:p>
                  </a:txBody>
                  <a:tcPr marL="91425" marR="91425" marT="68575" marB="68575"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accent6"/>
                    </a:solidFill>
                  </a:tcPr>
                </a:tc>
                <a:tc>
                  <a:txBody>
                    <a:bodyPr/>
                    <a:lstStyle/>
                    <a:p>
                      <a:pPr marL="0" lvl="0" indent="0" algn="ctr" rtl="0">
                        <a:spcBef>
                          <a:spcPts val="0"/>
                        </a:spcBef>
                        <a:spcAft>
                          <a:spcPts val="0"/>
                        </a:spcAft>
                        <a:buNone/>
                      </a:pPr>
                      <a:r>
                        <a:rPr lang="en-US" sz="1600">
                          <a:solidFill>
                            <a:srgbClr val="607D8B"/>
                          </a:solidFill>
                          <a:latin typeface="Roboto Slab"/>
                          <a:ea typeface="Roboto Slab"/>
                          <a:cs typeface="Roboto Slab"/>
                          <a:sym typeface="Roboto Slab"/>
                        </a:rPr>
                        <a:t>Giá trị</a:t>
                      </a:r>
                      <a:endParaRPr lang="en-US" sz="1600" dirty="0">
                        <a:solidFill>
                          <a:srgbClr val="607D8B"/>
                        </a:solidFill>
                        <a:latin typeface="Roboto Slab"/>
                        <a:ea typeface="Roboto Slab"/>
                        <a:cs typeface="Roboto Slab"/>
                        <a:sym typeface="Roboto Slab"/>
                      </a:endParaRPr>
                    </a:p>
                  </a:txBody>
                  <a:tcPr marL="91425" marR="91425" marT="68575" marB="68575"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accent6"/>
                    </a:solidFill>
                  </a:tcPr>
                </a:tc>
                <a:tc>
                  <a:txBody>
                    <a:bodyPr/>
                    <a:lstStyle/>
                    <a:p>
                      <a:pPr marL="0" lvl="0" indent="0" algn="ctr" rtl="0">
                        <a:spcBef>
                          <a:spcPts val="0"/>
                        </a:spcBef>
                        <a:spcAft>
                          <a:spcPts val="0"/>
                        </a:spcAft>
                        <a:buNone/>
                      </a:pPr>
                      <a:r>
                        <a:rPr lang="en-US" sz="1600" dirty="0" err="1">
                          <a:solidFill>
                            <a:srgbClr val="607D8B"/>
                          </a:solidFill>
                          <a:latin typeface="Roboto Slab"/>
                          <a:ea typeface="Roboto Slab"/>
                          <a:cs typeface="Roboto Slab"/>
                          <a:sym typeface="Roboto Slab"/>
                        </a:rPr>
                        <a:t>Hạng</a:t>
                      </a:r>
                      <a:endParaRPr lang="en-US" sz="1600" dirty="0">
                        <a:solidFill>
                          <a:srgbClr val="607D8B"/>
                        </a:solidFill>
                        <a:latin typeface="Roboto Slab"/>
                        <a:ea typeface="Roboto Slab"/>
                        <a:cs typeface="Roboto Slab"/>
                        <a:sym typeface="Roboto Slab"/>
                      </a:endParaRPr>
                    </a:p>
                  </a:txBody>
                  <a:tcPr marL="91425" marR="91425" marT="68575" marB="68575"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accent6"/>
                    </a:solidFill>
                  </a:tcPr>
                </a:tc>
                <a:extLst>
                  <a:ext uri="{0D108BD9-81ED-4DB2-BD59-A6C34878D82A}">
                    <a16:rowId xmlns:a16="http://schemas.microsoft.com/office/drawing/2014/main" val="10000"/>
                  </a:ext>
                </a:extLst>
              </a:tr>
              <a:tr h="551148">
                <a:tc>
                  <a:txBody>
                    <a:bodyPr/>
                    <a:lstStyle/>
                    <a:p>
                      <a:pPr marL="0" lvl="0" indent="0" algn="r" rtl="0">
                        <a:spcBef>
                          <a:spcPts val="0"/>
                        </a:spcBef>
                        <a:spcAft>
                          <a:spcPts val="0"/>
                        </a:spcAft>
                        <a:buNone/>
                      </a:pPr>
                      <a:r>
                        <a:rPr lang="en-US" sz="1600" dirty="0" err="1">
                          <a:solidFill>
                            <a:schemeClr val="tx1"/>
                          </a:solidFill>
                          <a:latin typeface="Roboto Slab"/>
                          <a:ea typeface="Roboto Slab"/>
                          <a:cs typeface="Roboto Slab"/>
                          <a:sym typeface="Roboto Slab"/>
                        </a:rPr>
                        <a:t>Chính</a:t>
                      </a:r>
                      <a:r>
                        <a:rPr lang="en-US" sz="1600" dirty="0">
                          <a:solidFill>
                            <a:schemeClr val="tx1"/>
                          </a:solidFill>
                          <a:latin typeface="Roboto Slab"/>
                          <a:ea typeface="Roboto Slab"/>
                          <a:cs typeface="Roboto Slab"/>
                          <a:sym typeface="Roboto Slab"/>
                        </a:rPr>
                        <a:t> </a:t>
                      </a:r>
                      <a:r>
                        <a:rPr lang="en-US" sz="1600" dirty="0" err="1">
                          <a:solidFill>
                            <a:schemeClr val="tx1"/>
                          </a:solidFill>
                          <a:latin typeface="Roboto Slab"/>
                          <a:ea typeface="Roboto Slab"/>
                          <a:cs typeface="Roboto Slab"/>
                          <a:sym typeface="Roboto Slab"/>
                        </a:rPr>
                        <a:t>sách</a:t>
                      </a:r>
                      <a:r>
                        <a:rPr lang="en-US" sz="1600" dirty="0">
                          <a:solidFill>
                            <a:schemeClr val="tx1"/>
                          </a:solidFill>
                          <a:latin typeface="Roboto Slab"/>
                          <a:ea typeface="Roboto Slab"/>
                          <a:cs typeface="Roboto Slab"/>
                          <a:sym typeface="Roboto Slab"/>
                        </a:rPr>
                        <a:t> KHCN&amp;ĐMST </a:t>
                      </a:r>
                      <a:r>
                        <a:rPr lang="en-US" sz="1600" dirty="0" err="1">
                          <a:solidFill>
                            <a:schemeClr val="tx1"/>
                          </a:solidFill>
                          <a:latin typeface="Roboto Slab"/>
                          <a:ea typeface="Roboto Slab"/>
                          <a:cs typeface="Roboto Slab"/>
                          <a:sym typeface="Roboto Slab"/>
                        </a:rPr>
                        <a:t>phục</a:t>
                      </a:r>
                      <a:r>
                        <a:rPr lang="en-US" sz="1600" dirty="0">
                          <a:solidFill>
                            <a:schemeClr val="tx1"/>
                          </a:solidFill>
                          <a:latin typeface="Roboto Slab"/>
                          <a:ea typeface="Roboto Slab"/>
                          <a:cs typeface="Roboto Slab"/>
                          <a:sym typeface="Roboto Slab"/>
                        </a:rPr>
                        <a:t> </a:t>
                      </a:r>
                      <a:r>
                        <a:rPr lang="en-US" sz="1600" dirty="0" err="1">
                          <a:solidFill>
                            <a:schemeClr val="tx1"/>
                          </a:solidFill>
                          <a:latin typeface="Roboto Slab"/>
                          <a:ea typeface="Roboto Slab"/>
                          <a:cs typeface="Roboto Slab"/>
                          <a:sym typeface="Roboto Slab"/>
                        </a:rPr>
                        <a:t>vụ</a:t>
                      </a:r>
                      <a:r>
                        <a:rPr lang="en-US" sz="1600" dirty="0">
                          <a:solidFill>
                            <a:schemeClr val="tx1"/>
                          </a:solidFill>
                          <a:latin typeface="Roboto Slab"/>
                          <a:ea typeface="Roboto Slab"/>
                          <a:cs typeface="Roboto Slab"/>
                          <a:sym typeface="Roboto Slab"/>
                        </a:rPr>
                        <a:t> </a:t>
                      </a:r>
                      <a:r>
                        <a:rPr lang="en-US" sz="1600" dirty="0" err="1">
                          <a:solidFill>
                            <a:schemeClr val="tx1"/>
                          </a:solidFill>
                          <a:latin typeface="Roboto Slab"/>
                          <a:ea typeface="Roboto Slab"/>
                          <a:cs typeface="Roboto Slab"/>
                          <a:sym typeface="Roboto Slab"/>
                        </a:rPr>
                        <a:t>phát</a:t>
                      </a:r>
                      <a:r>
                        <a:rPr lang="en-US" sz="1600" dirty="0">
                          <a:solidFill>
                            <a:schemeClr val="tx1"/>
                          </a:solidFill>
                          <a:latin typeface="Roboto Slab"/>
                          <a:ea typeface="Roboto Slab"/>
                          <a:cs typeface="Roboto Slab"/>
                          <a:sym typeface="Roboto Slab"/>
                        </a:rPr>
                        <a:t> </a:t>
                      </a:r>
                      <a:r>
                        <a:rPr lang="en-US" sz="1600" dirty="0" err="1">
                          <a:solidFill>
                            <a:schemeClr val="tx1"/>
                          </a:solidFill>
                          <a:latin typeface="Roboto Slab"/>
                          <a:ea typeface="Roboto Slab"/>
                          <a:cs typeface="Roboto Slab"/>
                          <a:sym typeface="Roboto Slab"/>
                        </a:rPr>
                        <a:t>triển</a:t>
                      </a:r>
                      <a:r>
                        <a:rPr lang="en-US" sz="1600" dirty="0">
                          <a:solidFill>
                            <a:schemeClr val="tx1"/>
                          </a:solidFill>
                          <a:latin typeface="Roboto Slab"/>
                          <a:ea typeface="Roboto Slab"/>
                          <a:cs typeface="Roboto Slab"/>
                          <a:sym typeface="Roboto Slab"/>
                        </a:rPr>
                        <a:t> KT-XH</a:t>
                      </a:r>
                    </a:p>
                  </a:txBody>
                  <a:tcPr marL="91425" marR="91425" marT="68575" marB="68575"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algn="ctr" fontAlgn="ctr"/>
                      <a:r>
                        <a:rPr lang="vi-VN" sz="2000" b="0" i="0" u="none" strike="noStrike" cap="none" dirty="0">
                          <a:solidFill>
                            <a:srgbClr val="000000"/>
                          </a:solidFill>
                          <a:effectLst/>
                          <a:latin typeface="Aptos Narrow" panose="020B0004020202020204" pitchFamily="34" charset="0"/>
                          <a:cs typeface="Arial"/>
                          <a:sym typeface="Arial"/>
                        </a:rPr>
                        <a:t>28.37</a:t>
                      </a:r>
                      <a:r>
                        <a:rPr lang="vi-VN" sz="3500" b="0" i="0" u="none" strike="noStrike" dirty="0">
                          <a:solidFill>
                            <a:srgbClr val="000000"/>
                          </a:solidFill>
                          <a:effectLst/>
                          <a:latin typeface="Roboto" panose="02000000000000000000" pitchFamily="2" charset="0"/>
                        </a:rPr>
                        <a:t> </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marR="0" algn="ctr" rtl="0" fontAlgn="ctr">
                        <a:lnSpc>
                          <a:spcPct val="100000"/>
                        </a:lnSpc>
                        <a:spcBef>
                          <a:spcPts val="0"/>
                        </a:spcBef>
                        <a:spcAft>
                          <a:spcPts val="0"/>
                        </a:spcAft>
                        <a:buClr>
                          <a:srgbClr val="000000"/>
                        </a:buClr>
                        <a:buFont typeface="Arial"/>
                      </a:pPr>
                      <a:r>
                        <a:rPr lang="vi-VN" sz="2000" b="1" i="0" u="none" strike="noStrike" cap="none" dirty="0">
                          <a:solidFill>
                            <a:srgbClr val="000000"/>
                          </a:solidFill>
                          <a:effectLst/>
                          <a:latin typeface="Aptos Narrow" panose="020B0004020202020204" pitchFamily="34" charset="0"/>
                          <a:cs typeface="Arial"/>
                          <a:sym typeface="Arial"/>
                        </a:rPr>
                        <a:t>35</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algn="ctr" fontAlgn="ctr"/>
                      <a:r>
                        <a:rPr lang="vi-VN" sz="2000" b="0" i="0" u="none" strike="noStrike">
                          <a:solidFill>
                            <a:srgbClr val="000000"/>
                          </a:solidFill>
                          <a:effectLst/>
                          <a:latin typeface="Aptos Narrow" panose="020B0004020202020204" pitchFamily="34" charset="0"/>
                        </a:rPr>
                        <a:t>52.51</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algn="ctr" fontAlgn="ctr"/>
                      <a:r>
                        <a:rPr lang="vi-VN" sz="2000" b="1" i="0" u="none" strike="noStrike" dirty="0">
                          <a:solidFill>
                            <a:srgbClr val="000000"/>
                          </a:solidFill>
                          <a:effectLst/>
                          <a:latin typeface="Aptos Narrow" panose="020B0004020202020204" pitchFamily="34" charset="0"/>
                        </a:rPr>
                        <a:t>1</a:t>
                      </a:r>
                    </a:p>
                  </a:txBody>
                  <a:tcPr marL="0" marR="0" marT="0" marB="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extLst>
                  <a:ext uri="{0D108BD9-81ED-4DB2-BD59-A6C34878D82A}">
                    <a16:rowId xmlns:a16="http://schemas.microsoft.com/office/drawing/2014/main" val="3469569645"/>
                  </a:ext>
                </a:extLst>
              </a:tr>
              <a:tr h="551148">
                <a:tc>
                  <a:txBody>
                    <a:bodyPr/>
                    <a:lstStyle/>
                    <a:p>
                      <a:pPr marL="0" lvl="0" indent="0" algn="r" rtl="0">
                        <a:spcBef>
                          <a:spcPts val="0"/>
                        </a:spcBef>
                        <a:spcAft>
                          <a:spcPts val="0"/>
                        </a:spcAft>
                        <a:buNone/>
                      </a:pPr>
                      <a:r>
                        <a:rPr lang="en-US" sz="1600" dirty="0" err="1">
                          <a:solidFill>
                            <a:srgbClr val="C00000"/>
                          </a:solidFill>
                          <a:latin typeface="Roboto Slab"/>
                          <a:ea typeface="Roboto Slab"/>
                          <a:cs typeface="Roboto Slab"/>
                          <a:sym typeface="Roboto Slab"/>
                        </a:rPr>
                        <a:t>Thiết</a:t>
                      </a:r>
                      <a:r>
                        <a:rPr lang="en-US" sz="1600" dirty="0">
                          <a:solidFill>
                            <a:srgbClr val="C00000"/>
                          </a:solidFill>
                          <a:latin typeface="Roboto Slab"/>
                          <a:ea typeface="Roboto Slab"/>
                          <a:cs typeface="Roboto Slab"/>
                          <a:sym typeface="Roboto Slab"/>
                        </a:rPr>
                        <a:t> </a:t>
                      </a:r>
                      <a:r>
                        <a:rPr lang="en-US" sz="1600" dirty="0" err="1">
                          <a:solidFill>
                            <a:srgbClr val="C00000"/>
                          </a:solidFill>
                          <a:latin typeface="Roboto Slab"/>
                          <a:ea typeface="Roboto Slab"/>
                          <a:cs typeface="Roboto Slab"/>
                          <a:sym typeface="Roboto Slab"/>
                        </a:rPr>
                        <a:t>chế</a:t>
                      </a:r>
                      <a:r>
                        <a:rPr lang="en-US" sz="1600" dirty="0">
                          <a:solidFill>
                            <a:srgbClr val="C00000"/>
                          </a:solidFill>
                          <a:latin typeface="Roboto Slab"/>
                          <a:ea typeface="Roboto Slab"/>
                          <a:cs typeface="Roboto Slab"/>
                          <a:sym typeface="Roboto Slab"/>
                        </a:rPr>
                        <a:t> </a:t>
                      </a:r>
                      <a:r>
                        <a:rPr lang="en-US" sz="1600" dirty="0" err="1">
                          <a:solidFill>
                            <a:srgbClr val="C00000"/>
                          </a:solidFill>
                          <a:latin typeface="Roboto Slab"/>
                          <a:ea typeface="Roboto Slab"/>
                          <a:cs typeface="Roboto Slab"/>
                          <a:sym typeface="Roboto Slab"/>
                        </a:rPr>
                        <a:t>pháp</a:t>
                      </a:r>
                      <a:r>
                        <a:rPr lang="en-US" sz="1600" dirty="0">
                          <a:solidFill>
                            <a:srgbClr val="C00000"/>
                          </a:solidFill>
                          <a:latin typeface="Roboto Slab"/>
                          <a:ea typeface="Roboto Slab"/>
                          <a:cs typeface="Roboto Slab"/>
                          <a:sym typeface="Roboto Slab"/>
                        </a:rPr>
                        <a:t> </a:t>
                      </a:r>
                      <a:r>
                        <a:rPr lang="en-US" sz="1600" dirty="0" err="1">
                          <a:solidFill>
                            <a:srgbClr val="C00000"/>
                          </a:solidFill>
                          <a:latin typeface="Roboto Slab"/>
                          <a:ea typeface="Roboto Slab"/>
                          <a:cs typeface="Roboto Slab"/>
                          <a:sym typeface="Roboto Slab"/>
                        </a:rPr>
                        <a:t>lý</a:t>
                      </a:r>
                      <a:r>
                        <a:rPr lang="en-US" sz="1600" dirty="0">
                          <a:solidFill>
                            <a:srgbClr val="C00000"/>
                          </a:solidFill>
                          <a:latin typeface="Roboto Slab"/>
                          <a:ea typeface="Roboto Slab"/>
                          <a:cs typeface="Roboto Slab"/>
                          <a:sym typeface="Roboto Slab"/>
                        </a:rPr>
                        <a:t> </a:t>
                      </a:r>
                      <a:r>
                        <a:rPr lang="en-US" sz="1600" dirty="0" err="1">
                          <a:solidFill>
                            <a:srgbClr val="C00000"/>
                          </a:solidFill>
                          <a:latin typeface="Roboto Slab"/>
                          <a:ea typeface="Roboto Slab"/>
                          <a:cs typeface="Roboto Slab"/>
                          <a:sym typeface="Roboto Slab"/>
                        </a:rPr>
                        <a:t>và</a:t>
                      </a:r>
                      <a:r>
                        <a:rPr lang="en-US" sz="1600" dirty="0">
                          <a:solidFill>
                            <a:srgbClr val="C00000"/>
                          </a:solidFill>
                          <a:latin typeface="Roboto Slab"/>
                          <a:ea typeface="Roboto Slab"/>
                          <a:cs typeface="Roboto Slab"/>
                          <a:sym typeface="Roboto Slab"/>
                        </a:rPr>
                        <a:t> an </a:t>
                      </a:r>
                      <a:r>
                        <a:rPr lang="en-US" sz="1600" dirty="0" err="1">
                          <a:solidFill>
                            <a:srgbClr val="C00000"/>
                          </a:solidFill>
                          <a:latin typeface="Roboto Slab"/>
                          <a:ea typeface="Roboto Slab"/>
                          <a:cs typeface="Roboto Slab"/>
                          <a:sym typeface="Roboto Slab"/>
                        </a:rPr>
                        <a:t>ninh</a:t>
                      </a:r>
                      <a:r>
                        <a:rPr lang="en-US" sz="1600" dirty="0">
                          <a:solidFill>
                            <a:srgbClr val="C00000"/>
                          </a:solidFill>
                          <a:latin typeface="Roboto Slab"/>
                          <a:ea typeface="Roboto Slab"/>
                          <a:cs typeface="Roboto Slab"/>
                          <a:sym typeface="Roboto Slab"/>
                        </a:rPr>
                        <a:t> </a:t>
                      </a:r>
                      <a:r>
                        <a:rPr lang="en-US" sz="1600" dirty="0" err="1">
                          <a:solidFill>
                            <a:srgbClr val="C00000"/>
                          </a:solidFill>
                          <a:latin typeface="Roboto Slab"/>
                          <a:ea typeface="Roboto Slab"/>
                          <a:cs typeface="Roboto Slab"/>
                          <a:sym typeface="Roboto Slab"/>
                        </a:rPr>
                        <a:t>trật</a:t>
                      </a:r>
                      <a:r>
                        <a:rPr lang="en-US" sz="1600" dirty="0">
                          <a:solidFill>
                            <a:srgbClr val="C00000"/>
                          </a:solidFill>
                          <a:latin typeface="Roboto Slab"/>
                          <a:ea typeface="Roboto Slab"/>
                          <a:cs typeface="Roboto Slab"/>
                          <a:sym typeface="Roboto Slab"/>
                        </a:rPr>
                        <a:t> </a:t>
                      </a:r>
                      <a:r>
                        <a:rPr lang="en-US" sz="1600" dirty="0" err="1">
                          <a:solidFill>
                            <a:srgbClr val="C00000"/>
                          </a:solidFill>
                          <a:latin typeface="Roboto Slab"/>
                          <a:ea typeface="Roboto Slab"/>
                          <a:cs typeface="Roboto Slab"/>
                          <a:sym typeface="Roboto Slab"/>
                        </a:rPr>
                        <a:t>tự</a:t>
                      </a:r>
                      <a:endParaRPr lang="en-US" sz="1600" dirty="0">
                        <a:solidFill>
                          <a:srgbClr val="C00000"/>
                        </a:solidFill>
                        <a:latin typeface="Roboto Slab"/>
                        <a:ea typeface="Roboto Slab"/>
                        <a:cs typeface="Roboto Slab"/>
                        <a:sym typeface="Roboto Slab"/>
                      </a:endParaRPr>
                    </a:p>
                    <a:p>
                      <a:pPr marL="0" lvl="0" indent="0" algn="r" rtl="0">
                        <a:spcBef>
                          <a:spcPts val="0"/>
                        </a:spcBef>
                        <a:spcAft>
                          <a:spcPts val="0"/>
                        </a:spcAft>
                        <a:buNone/>
                      </a:pPr>
                      <a:r>
                        <a:rPr lang="en-US" sz="1600">
                          <a:solidFill>
                            <a:srgbClr val="C00000"/>
                          </a:solidFill>
                          <a:latin typeface="Roboto Slab"/>
                          <a:ea typeface="Roboto Slab"/>
                          <a:cs typeface="Roboto Slab"/>
                          <a:sym typeface="Roboto Slab"/>
                        </a:rPr>
                        <a:t>(</a:t>
                      </a:r>
                      <a:r>
                        <a:rPr lang="en-US" sz="1600">
                          <a:solidFill>
                            <a:srgbClr val="0070C0"/>
                          </a:solidFill>
                          <a:latin typeface="Roboto Slab"/>
                          <a:ea typeface="Roboto Slab"/>
                          <a:cs typeface="Roboto Slab"/>
                          <a:sym typeface="Roboto Slab"/>
                        </a:rPr>
                        <a:t>7.03 = 53</a:t>
                      </a:r>
                      <a:r>
                        <a:rPr lang="en-US" sz="1600">
                          <a:solidFill>
                            <a:schemeClr val="tx1"/>
                          </a:solidFill>
                          <a:latin typeface="Roboto Slab"/>
                          <a:ea typeface="Roboto Slab"/>
                          <a:cs typeface="Roboto Slab"/>
                          <a:sym typeface="Roboto Slab"/>
                        </a:rPr>
                        <a:t>)</a:t>
                      </a:r>
                      <a:endParaRPr lang="en-US" sz="1600" dirty="0">
                        <a:solidFill>
                          <a:schemeClr val="tx1"/>
                        </a:solidFill>
                        <a:latin typeface="Roboto Slab"/>
                        <a:ea typeface="Roboto Slab"/>
                        <a:cs typeface="Roboto Slab"/>
                        <a:sym typeface="Roboto Slab"/>
                      </a:endParaRPr>
                    </a:p>
                  </a:txBody>
                  <a:tcPr marL="91425" marR="91425" marT="68575" marB="68575"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rgbClr val="ECEFF1"/>
                    </a:solidFill>
                  </a:tcPr>
                </a:tc>
                <a:tc>
                  <a:txBody>
                    <a:bodyPr/>
                    <a:lstStyle/>
                    <a:p>
                      <a:pPr marR="0" algn="ctr" rtl="0" fontAlgn="ctr">
                        <a:lnSpc>
                          <a:spcPct val="100000"/>
                        </a:lnSpc>
                        <a:spcBef>
                          <a:spcPts val="0"/>
                        </a:spcBef>
                        <a:spcAft>
                          <a:spcPts val="0"/>
                        </a:spcAft>
                        <a:buClr>
                          <a:srgbClr val="000000"/>
                        </a:buClr>
                        <a:buFont typeface="Arial"/>
                      </a:pPr>
                      <a:r>
                        <a:rPr lang="vi-VN" sz="2000" b="0" i="0" u="none" strike="noStrike" cap="none" dirty="0">
                          <a:solidFill>
                            <a:srgbClr val="000000"/>
                          </a:solidFill>
                          <a:effectLst/>
                          <a:latin typeface="Aptos Narrow" panose="020B0004020202020204" pitchFamily="34" charset="0"/>
                          <a:cs typeface="Arial"/>
                          <a:sym typeface="Arial"/>
                        </a:rPr>
                        <a:t>6.99 </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rgbClr val="ECEFF1"/>
                    </a:solidFill>
                  </a:tcPr>
                </a:tc>
                <a:tc>
                  <a:txBody>
                    <a:bodyPr/>
                    <a:lstStyle/>
                    <a:p>
                      <a:pPr marR="0" algn="ctr" rtl="0" fontAlgn="ctr">
                        <a:lnSpc>
                          <a:spcPct val="100000"/>
                        </a:lnSpc>
                        <a:spcBef>
                          <a:spcPts val="0"/>
                        </a:spcBef>
                        <a:spcAft>
                          <a:spcPts val="0"/>
                        </a:spcAft>
                        <a:buClr>
                          <a:srgbClr val="000000"/>
                        </a:buClr>
                        <a:buFont typeface="Arial"/>
                      </a:pPr>
                      <a:r>
                        <a:rPr lang="vi-VN" sz="2000" b="1" i="0" u="none" strike="noStrike" cap="none">
                          <a:solidFill>
                            <a:srgbClr val="000000"/>
                          </a:solidFill>
                          <a:effectLst/>
                          <a:latin typeface="Aptos Narrow" panose="020B0004020202020204" pitchFamily="34" charset="0"/>
                          <a:cs typeface="Arial"/>
                          <a:sym typeface="Arial"/>
                        </a:rPr>
                        <a:t>54</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rgbClr val="ECEFF1"/>
                    </a:solidFill>
                  </a:tcPr>
                </a:tc>
                <a:tc>
                  <a:txBody>
                    <a:bodyPr/>
                    <a:lstStyle/>
                    <a:p>
                      <a:pPr algn="ctr" fontAlgn="ctr"/>
                      <a:r>
                        <a:rPr lang="vi-VN" sz="2000" b="0" i="0" u="none" strike="noStrike">
                          <a:solidFill>
                            <a:srgbClr val="000000"/>
                          </a:solidFill>
                          <a:effectLst/>
                          <a:latin typeface="Aptos Narrow" panose="020B0004020202020204" pitchFamily="34" charset="0"/>
                        </a:rPr>
                        <a:t>6.61</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rgbClr val="ECEFF1"/>
                    </a:solidFill>
                  </a:tcPr>
                </a:tc>
                <a:tc>
                  <a:txBody>
                    <a:bodyPr/>
                    <a:lstStyle/>
                    <a:p>
                      <a:pPr algn="ctr" fontAlgn="ctr"/>
                      <a:r>
                        <a:rPr lang="vi-VN" sz="2000" b="1" i="0" u="none" strike="noStrike" dirty="0">
                          <a:solidFill>
                            <a:srgbClr val="C00000"/>
                          </a:solidFill>
                          <a:effectLst/>
                          <a:latin typeface="Aptos Narrow" panose="020B0004020202020204" pitchFamily="34" charset="0"/>
                        </a:rPr>
                        <a:t>61</a:t>
                      </a:r>
                    </a:p>
                  </a:txBody>
                  <a:tcPr marL="0" marR="0" marT="0" marB="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rgbClr val="ECEFF1"/>
                    </a:solidFill>
                  </a:tcPr>
                </a:tc>
                <a:extLst>
                  <a:ext uri="{0D108BD9-81ED-4DB2-BD59-A6C34878D82A}">
                    <a16:rowId xmlns:a16="http://schemas.microsoft.com/office/drawing/2014/main" val="79749619"/>
                  </a:ext>
                </a:extLst>
              </a:tr>
              <a:tr h="551148">
                <a:tc>
                  <a:txBody>
                    <a:bodyPr/>
                    <a:lstStyle/>
                    <a:p>
                      <a:pPr marL="0" lvl="0" indent="0" algn="r" rtl="0">
                        <a:spcBef>
                          <a:spcPts val="0"/>
                        </a:spcBef>
                        <a:spcAft>
                          <a:spcPts val="0"/>
                        </a:spcAft>
                        <a:buNone/>
                      </a:pPr>
                      <a:r>
                        <a:rPr lang="en-US" sz="1600" dirty="0" err="1">
                          <a:solidFill>
                            <a:srgbClr val="C00000"/>
                          </a:solidFill>
                          <a:latin typeface="Roboto Slab"/>
                          <a:ea typeface="Roboto Slab"/>
                          <a:cs typeface="Roboto Slab"/>
                          <a:sym typeface="Roboto Slab"/>
                        </a:rPr>
                        <a:t>Chính</a:t>
                      </a:r>
                      <a:r>
                        <a:rPr lang="en-US" sz="1600" dirty="0">
                          <a:solidFill>
                            <a:srgbClr val="C00000"/>
                          </a:solidFill>
                          <a:latin typeface="Roboto Slab"/>
                          <a:ea typeface="Roboto Slab"/>
                          <a:cs typeface="Roboto Slab"/>
                          <a:sym typeface="Roboto Slab"/>
                        </a:rPr>
                        <a:t> </a:t>
                      </a:r>
                      <a:r>
                        <a:rPr lang="en-US" sz="1600" dirty="0" err="1">
                          <a:solidFill>
                            <a:srgbClr val="C00000"/>
                          </a:solidFill>
                          <a:latin typeface="Roboto Slab"/>
                          <a:ea typeface="Roboto Slab"/>
                          <a:cs typeface="Roboto Slab"/>
                          <a:sym typeface="Roboto Slab"/>
                        </a:rPr>
                        <a:t>sách</a:t>
                      </a:r>
                      <a:r>
                        <a:rPr lang="en-US" sz="1600" dirty="0">
                          <a:solidFill>
                            <a:srgbClr val="C00000"/>
                          </a:solidFill>
                          <a:latin typeface="Roboto Slab"/>
                          <a:ea typeface="Roboto Slab"/>
                          <a:cs typeface="Roboto Slab"/>
                          <a:sym typeface="Roboto Slab"/>
                        </a:rPr>
                        <a:t> </a:t>
                      </a:r>
                      <a:r>
                        <a:rPr lang="en-US" sz="1600" dirty="0" err="1">
                          <a:solidFill>
                            <a:srgbClr val="C00000"/>
                          </a:solidFill>
                          <a:latin typeface="Roboto Slab"/>
                          <a:ea typeface="Roboto Slab"/>
                          <a:cs typeface="Roboto Slab"/>
                          <a:sym typeface="Roboto Slab"/>
                        </a:rPr>
                        <a:t>hỗ</a:t>
                      </a:r>
                      <a:r>
                        <a:rPr lang="en-US" sz="1600" dirty="0">
                          <a:solidFill>
                            <a:srgbClr val="C00000"/>
                          </a:solidFill>
                          <a:latin typeface="Roboto Slab"/>
                          <a:ea typeface="Roboto Slab"/>
                          <a:cs typeface="Roboto Slab"/>
                          <a:sym typeface="Roboto Slab"/>
                        </a:rPr>
                        <a:t> </a:t>
                      </a:r>
                      <a:r>
                        <a:rPr lang="en-US" sz="1600" dirty="0" err="1">
                          <a:solidFill>
                            <a:srgbClr val="C00000"/>
                          </a:solidFill>
                          <a:latin typeface="Roboto Slab"/>
                          <a:ea typeface="Roboto Slab"/>
                          <a:cs typeface="Roboto Slab"/>
                          <a:sym typeface="Roboto Slab"/>
                        </a:rPr>
                        <a:t>trợ</a:t>
                      </a:r>
                      <a:r>
                        <a:rPr lang="en-US" sz="1600" dirty="0">
                          <a:solidFill>
                            <a:srgbClr val="C00000"/>
                          </a:solidFill>
                          <a:latin typeface="Roboto Slab"/>
                          <a:ea typeface="Roboto Slab"/>
                          <a:cs typeface="Roboto Slab"/>
                          <a:sym typeface="Roboto Slab"/>
                        </a:rPr>
                        <a:t> </a:t>
                      </a:r>
                      <a:r>
                        <a:rPr lang="en-US" sz="1600" dirty="0" err="1">
                          <a:solidFill>
                            <a:srgbClr val="C00000"/>
                          </a:solidFill>
                          <a:latin typeface="Roboto Slab"/>
                          <a:ea typeface="Roboto Slab"/>
                          <a:cs typeface="Roboto Slab"/>
                          <a:sym typeface="Roboto Slab"/>
                        </a:rPr>
                        <a:t>doanh</a:t>
                      </a:r>
                      <a:r>
                        <a:rPr lang="en-US" sz="1600" dirty="0">
                          <a:solidFill>
                            <a:srgbClr val="C00000"/>
                          </a:solidFill>
                          <a:latin typeface="Roboto Slab"/>
                          <a:ea typeface="Roboto Slab"/>
                          <a:cs typeface="Roboto Slab"/>
                          <a:sym typeface="Roboto Slab"/>
                        </a:rPr>
                        <a:t> </a:t>
                      </a:r>
                      <a:r>
                        <a:rPr lang="en-US" sz="1600" dirty="0" err="1">
                          <a:solidFill>
                            <a:srgbClr val="C00000"/>
                          </a:solidFill>
                          <a:latin typeface="Roboto Slab"/>
                          <a:ea typeface="Roboto Slab"/>
                          <a:cs typeface="Roboto Slab"/>
                          <a:sym typeface="Roboto Slab"/>
                        </a:rPr>
                        <a:t>nghiệp</a:t>
                      </a:r>
                      <a:r>
                        <a:rPr lang="en-US" sz="1600" dirty="0">
                          <a:solidFill>
                            <a:srgbClr val="C00000"/>
                          </a:solidFill>
                          <a:latin typeface="Roboto Slab"/>
                          <a:ea typeface="Roboto Slab"/>
                          <a:cs typeface="Roboto Slab"/>
                          <a:sym typeface="Roboto Slab"/>
                        </a:rPr>
                        <a:t> </a:t>
                      </a:r>
                    </a:p>
                    <a:p>
                      <a:pPr marL="0" lvl="0" indent="0" algn="r" rtl="0">
                        <a:spcBef>
                          <a:spcPts val="0"/>
                        </a:spcBef>
                        <a:spcAft>
                          <a:spcPts val="0"/>
                        </a:spcAft>
                        <a:buNone/>
                      </a:pPr>
                      <a:r>
                        <a:rPr lang="en-US" sz="1600">
                          <a:solidFill>
                            <a:srgbClr val="C00000"/>
                          </a:solidFill>
                          <a:latin typeface="Roboto Slab"/>
                          <a:ea typeface="Roboto Slab"/>
                          <a:cs typeface="Roboto Slab"/>
                          <a:sym typeface="Roboto Slab"/>
                        </a:rPr>
                        <a:t>(</a:t>
                      </a:r>
                      <a:r>
                        <a:rPr lang="en-US" sz="1600">
                          <a:solidFill>
                            <a:srgbClr val="0070C0"/>
                          </a:solidFill>
                          <a:latin typeface="Roboto Slab"/>
                          <a:ea typeface="Roboto Slab"/>
                          <a:cs typeface="Roboto Slab"/>
                          <a:sym typeface="Roboto Slab"/>
                        </a:rPr>
                        <a:t>7.18 = 32</a:t>
                      </a:r>
                      <a:r>
                        <a:rPr lang="en-US" sz="1600">
                          <a:solidFill>
                            <a:srgbClr val="C00000"/>
                          </a:solidFill>
                          <a:latin typeface="Roboto Slab"/>
                          <a:ea typeface="Roboto Slab"/>
                          <a:cs typeface="Roboto Slab"/>
                          <a:sym typeface="Roboto Slab"/>
                        </a:rPr>
                        <a:t>)</a:t>
                      </a:r>
                      <a:endParaRPr lang="en-US" sz="1600" dirty="0">
                        <a:solidFill>
                          <a:srgbClr val="C00000"/>
                        </a:solidFill>
                        <a:latin typeface="Roboto Slab"/>
                        <a:ea typeface="Roboto Slab"/>
                        <a:cs typeface="Roboto Slab"/>
                        <a:sym typeface="Roboto Slab"/>
                      </a:endParaRPr>
                    </a:p>
                  </a:txBody>
                  <a:tcPr marL="91425" marR="91425" marT="68575" marB="68575"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marR="0" algn="ctr" rtl="0" fontAlgn="ctr">
                        <a:lnSpc>
                          <a:spcPct val="100000"/>
                        </a:lnSpc>
                        <a:spcBef>
                          <a:spcPts val="0"/>
                        </a:spcBef>
                        <a:spcAft>
                          <a:spcPts val="0"/>
                        </a:spcAft>
                        <a:buClr>
                          <a:srgbClr val="000000"/>
                        </a:buClr>
                        <a:buFont typeface="Arial"/>
                      </a:pPr>
                      <a:r>
                        <a:rPr lang="vi-VN" sz="2000" b="0" i="0" u="none" strike="noStrike" cap="none" dirty="0">
                          <a:solidFill>
                            <a:srgbClr val="000000"/>
                          </a:solidFill>
                          <a:effectLst/>
                          <a:latin typeface="Aptos Narrow" panose="020B0004020202020204" pitchFamily="34" charset="0"/>
                          <a:cs typeface="Arial"/>
                          <a:sym typeface="Arial"/>
                        </a:rPr>
                        <a:t>5.68 </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marR="0" algn="ctr" rtl="0" fontAlgn="ctr">
                        <a:lnSpc>
                          <a:spcPct val="100000"/>
                        </a:lnSpc>
                        <a:spcBef>
                          <a:spcPts val="0"/>
                        </a:spcBef>
                        <a:spcAft>
                          <a:spcPts val="0"/>
                        </a:spcAft>
                        <a:buClr>
                          <a:srgbClr val="000000"/>
                        </a:buClr>
                        <a:buFont typeface="Arial"/>
                      </a:pPr>
                      <a:r>
                        <a:rPr lang="vi-VN" sz="2000" b="1" i="0" u="none" strike="noStrike" cap="none" dirty="0">
                          <a:solidFill>
                            <a:srgbClr val="000000"/>
                          </a:solidFill>
                          <a:effectLst/>
                          <a:latin typeface="Aptos Narrow" panose="020B0004020202020204" pitchFamily="34" charset="0"/>
                          <a:cs typeface="Arial"/>
                          <a:sym typeface="Arial"/>
                        </a:rPr>
                        <a:t>42</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algn="ctr" fontAlgn="ctr"/>
                      <a:r>
                        <a:rPr lang="vi-VN" sz="2000" b="0" i="0" u="none" strike="noStrike" dirty="0">
                          <a:solidFill>
                            <a:srgbClr val="000000"/>
                          </a:solidFill>
                          <a:effectLst/>
                          <a:latin typeface="Aptos Narrow" panose="020B0004020202020204" pitchFamily="34" charset="0"/>
                        </a:rPr>
                        <a:t>6.11</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algn="ctr" fontAlgn="ctr"/>
                      <a:r>
                        <a:rPr lang="vi-VN" sz="2000" b="1" i="0" u="none" strike="noStrike" dirty="0">
                          <a:solidFill>
                            <a:srgbClr val="C00000"/>
                          </a:solidFill>
                          <a:effectLst/>
                          <a:latin typeface="Aptos Narrow" panose="020B0004020202020204" pitchFamily="34" charset="0"/>
                        </a:rPr>
                        <a:t>43</a:t>
                      </a:r>
                    </a:p>
                  </a:txBody>
                  <a:tcPr marL="0" marR="0" marT="0" marB="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extLst>
                  <a:ext uri="{0D108BD9-81ED-4DB2-BD59-A6C34878D82A}">
                    <a16:rowId xmlns:a16="http://schemas.microsoft.com/office/drawing/2014/main" val="3595479236"/>
                  </a:ext>
                </a:extLst>
              </a:tr>
              <a:tr h="389834">
                <a:tc>
                  <a:txBody>
                    <a:bodyPr/>
                    <a:lstStyle/>
                    <a:p>
                      <a:pPr marL="0" lvl="0" indent="0" algn="r" rtl="0">
                        <a:spcBef>
                          <a:spcPts val="0"/>
                        </a:spcBef>
                        <a:spcAft>
                          <a:spcPts val="0"/>
                        </a:spcAft>
                        <a:buNone/>
                      </a:pPr>
                      <a:r>
                        <a:rPr lang="vi-VN" sz="1600" dirty="0">
                          <a:solidFill>
                            <a:srgbClr val="C00000"/>
                          </a:solidFill>
                          <a:latin typeface="Roboto Slab"/>
                          <a:ea typeface="Roboto Slab"/>
                          <a:cs typeface="Roboto Slab"/>
                          <a:sym typeface="Roboto Slab"/>
                        </a:rPr>
                        <a:t>Chi phí gia nhập thị </a:t>
                      </a:r>
                      <a:r>
                        <a:rPr lang="vi-VN" sz="1600">
                          <a:solidFill>
                            <a:srgbClr val="C00000"/>
                          </a:solidFill>
                          <a:latin typeface="Roboto Slab"/>
                          <a:ea typeface="Roboto Slab"/>
                          <a:cs typeface="Roboto Slab"/>
                          <a:sym typeface="Roboto Slab"/>
                        </a:rPr>
                        <a:t>trường</a:t>
                      </a:r>
                      <a:r>
                        <a:rPr lang="en-US" sz="1600">
                          <a:solidFill>
                            <a:srgbClr val="C00000"/>
                          </a:solidFill>
                          <a:latin typeface="Roboto Slab"/>
                          <a:ea typeface="Roboto Slab"/>
                          <a:cs typeface="Roboto Slab"/>
                          <a:sym typeface="Roboto Slab"/>
                        </a:rPr>
                        <a:t> </a:t>
                      </a:r>
                      <a:r>
                        <a:rPr lang="vi-VN" sz="1600">
                          <a:solidFill>
                            <a:srgbClr val="C00000"/>
                          </a:solidFill>
                          <a:latin typeface="Roboto Slab"/>
                          <a:ea typeface="Roboto Slab"/>
                          <a:cs typeface="Roboto Slab"/>
                          <a:sym typeface="Roboto Slab"/>
                        </a:rPr>
                        <a:t>(</a:t>
                      </a:r>
                      <a:r>
                        <a:rPr lang="en-US" sz="1600">
                          <a:solidFill>
                            <a:srgbClr val="0070C0"/>
                          </a:solidFill>
                          <a:latin typeface="Roboto Slab"/>
                          <a:ea typeface="Roboto Slab"/>
                          <a:cs typeface="Roboto Slab"/>
                          <a:sym typeface="Roboto Slab"/>
                        </a:rPr>
                        <a:t>8.07</a:t>
                      </a:r>
                      <a:r>
                        <a:rPr lang="en-US" sz="1600">
                          <a:solidFill>
                            <a:srgbClr val="C00000"/>
                          </a:solidFill>
                          <a:latin typeface="Roboto Slab"/>
                          <a:ea typeface="Roboto Slab"/>
                          <a:cs typeface="Roboto Slab"/>
                          <a:sym typeface="Roboto Slab"/>
                        </a:rPr>
                        <a:t> </a:t>
                      </a:r>
                      <a:r>
                        <a:rPr lang="vi-VN" sz="1600">
                          <a:solidFill>
                            <a:srgbClr val="C00000"/>
                          </a:solidFill>
                          <a:latin typeface="Roboto Slab"/>
                          <a:ea typeface="Roboto Slab"/>
                          <a:cs typeface="Roboto Slab"/>
                          <a:sym typeface="Roboto Slab"/>
                        </a:rPr>
                        <a:t>= </a:t>
                      </a:r>
                      <a:r>
                        <a:rPr lang="en-US" sz="1600" b="0" i="0" u="none" strike="noStrike" cap="none">
                          <a:solidFill>
                            <a:srgbClr val="C00000"/>
                          </a:solidFill>
                          <a:latin typeface="Roboto Slab"/>
                          <a:ea typeface="Roboto Slab"/>
                          <a:cs typeface="Roboto Slab"/>
                          <a:sym typeface="Roboto Slab"/>
                        </a:rPr>
                        <a:t>23</a:t>
                      </a:r>
                      <a:r>
                        <a:rPr lang="vi-VN" sz="1600">
                          <a:solidFill>
                            <a:srgbClr val="C00000"/>
                          </a:solidFill>
                          <a:latin typeface="Roboto Slab"/>
                          <a:ea typeface="Roboto Slab"/>
                          <a:cs typeface="Roboto Slab"/>
                          <a:sym typeface="Roboto Slab"/>
                        </a:rPr>
                        <a:t>)</a:t>
                      </a:r>
                      <a:endParaRPr lang="vi-VN" sz="1600" dirty="0">
                        <a:solidFill>
                          <a:srgbClr val="C00000"/>
                        </a:solidFill>
                        <a:latin typeface="Roboto Slab"/>
                        <a:ea typeface="Roboto Slab"/>
                        <a:cs typeface="Roboto Slab"/>
                        <a:sym typeface="Roboto Slab"/>
                      </a:endParaRPr>
                    </a:p>
                  </a:txBody>
                  <a:tcPr marL="91425" marR="91425" marT="68575" marB="68575"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rgbClr val="ECEFF1"/>
                    </a:solidFill>
                  </a:tcPr>
                </a:tc>
                <a:tc>
                  <a:txBody>
                    <a:bodyPr/>
                    <a:lstStyle/>
                    <a:p>
                      <a:pPr marR="0" algn="ctr" rtl="0" fontAlgn="ctr">
                        <a:lnSpc>
                          <a:spcPct val="100000"/>
                        </a:lnSpc>
                        <a:spcBef>
                          <a:spcPts val="0"/>
                        </a:spcBef>
                        <a:spcAft>
                          <a:spcPts val="0"/>
                        </a:spcAft>
                        <a:buClr>
                          <a:srgbClr val="000000"/>
                        </a:buClr>
                        <a:buFont typeface="Arial"/>
                      </a:pPr>
                      <a:r>
                        <a:rPr lang="vi-VN" sz="2000" b="0" i="0" u="none" strike="noStrike" cap="none" dirty="0">
                          <a:solidFill>
                            <a:srgbClr val="000000"/>
                          </a:solidFill>
                          <a:effectLst/>
                          <a:latin typeface="Aptos Narrow" panose="020B0004020202020204" pitchFamily="34" charset="0"/>
                          <a:cs typeface="Arial"/>
                          <a:sym typeface="Arial"/>
                        </a:rPr>
                        <a:t>7.20 </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rgbClr val="ECEFF1"/>
                    </a:solidFill>
                  </a:tcPr>
                </a:tc>
                <a:tc>
                  <a:txBody>
                    <a:bodyPr/>
                    <a:lstStyle/>
                    <a:p>
                      <a:pPr marR="0" algn="ctr" rtl="0" fontAlgn="ctr">
                        <a:lnSpc>
                          <a:spcPct val="100000"/>
                        </a:lnSpc>
                        <a:spcBef>
                          <a:spcPts val="0"/>
                        </a:spcBef>
                        <a:spcAft>
                          <a:spcPts val="0"/>
                        </a:spcAft>
                        <a:buClr>
                          <a:srgbClr val="000000"/>
                        </a:buClr>
                        <a:buFont typeface="Arial"/>
                      </a:pPr>
                      <a:r>
                        <a:rPr lang="vi-VN" sz="2000" b="1" i="0" u="none" strike="noStrike" cap="none">
                          <a:solidFill>
                            <a:srgbClr val="000000"/>
                          </a:solidFill>
                          <a:effectLst/>
                          <a:latin typeface="Aptos Narrow" panose="020B0004020202020204" pitchFamily="34" charset="0"/>
                          <a:cs typeface="Arial"/>
                          <a:sym typeface="Arial"/>
                        </a:rPr>
                        <a:t>17</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rgbClr val="ECEFF1"/>
                    </a:solidFill>
                  </a:tcPr>
                </a:tc>
                <a:tc>
                  <a:txBody>
                    <a:bodyPr/>
                    <a:lstStyle/>
                    <a:p>
                      <a:pPr algn="ctr" fontAlgn="ctr"/>
                      <a:r>
                        <a:rPr lang="vi-VN" sz="2000" b="0" i="0" u="none" strike="noStrike">
                          <a:solidFill>
                            <a:srgbClr val="000000"/>
                          </a:solidFill>
                          <a:effectLst/>
                          <a:latin typeface="Aptos Narrow" panose="020B0004020202020204" pitchFamily="34" charset="0"/>
                        </a:rPr>
                        <a:t>7.93</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rgbClr val="ECEFF1"/>
                    </a:solidFill>
                  </a:tcPr>
                </a:tc>
                <a:tc>
                  <a:txBody>
                    <a:bodyPr/>
                    <a:lstStyle/>
                    <a:p>
                      <a:pPr algn="ctr" fontAlgn="ctr"/>
                      <a:r>
                        <a:rPr lang="vi-VN" sz="2000" b="1" i="0" u="none" strike="noStrike">
                          <a:solidFill>
                            <a:srgbClr val="000000"/>
                          </a:solidFill>
                          <a:effectLst/>
                          <a:latin typeface="Aptos Narrow" panose="020B0004020202020204" pitchFamily="34" charset="0"/>
                        </a:rPr>
                        <a:t>5</a:t>
                      </a:r>
                    </a:p>
                  </a:txBody>
                  <a:tcPr marL="0" marR="0" marT="0" marB="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rgbClr val="ECEFF1"/>
                    </a:solidFill>
                  </a:tcPr>
                </a:tc>
                <a:extLst>
                  <a:ext uri="{0D108BD9-81ED-4DB2-BD59-A6C34878D82A}">
                    <a16:rowId xmlns:a16="http://schemas.microsoft.com/office/drawing/2014/main" val="3927971336"/>
                  </a:ext>
                </a:extLst>
              </a:tr>
              <a:tr h="551148">
                <a:tc>
                  <a:txBody>
                    <a:bodyPr/>
                    <a:lstStyle/>
                    <a:p>
                      <a:pPr marL="0" lvl="0" indent="0" algn="r" rtl="0">
                        <a:spcBef>
                          <a:spcPts val="0"/>
                        </a:spcBef>
                        <a:spcAft>
                          <a:spcPts val="0"/>
                        </a:spcAft>
                        <a:buNone/>
                      </a:pPr>
                      <a:r>
                        <a:rPr lang="en" sz="1600" dirty="0">
                          <a:solidFill>
                            <a:schemeClr val="tx1"/>
                          </a:solidFill>
                          <a:latin typeface="Roboto Slab"/>
                          <a:ea typeface="Roboto Slab"/>
                          <a:cs typeface="Roboto Slab"/>
                          <a:sym typeface="Roboto Slab"/>
                        </a:rPr>
                        <a:t>Tính năng động của chính quyền địa </a:t>
                      </a:r>
                      <a:r>
                        <a:rPr lang="en" sz="1600">
                          <a:solidFill>
                            <a:schemeClr val="tx1"/>
                          </a:solidFill>
                          <a:latin typeface="Roboto Slab"/>
                          <a:ea typeface="Roboto Slab"/>
                          <a:cs typeface="Roboto Slab"/>
                          <a:sym typeface="Roboto Slab"/>
                        </a:rPr>
                        <a:t>phương (</a:t>
                      </a:r>
                      <a:r>
                        <a:rPr lang="en" sz="1600">
                          <a:solidFill>
                            <a:srgbClr val="EE0000"/>
                          </a:solidFill>
                          <a:latin typeface="Roboto Slab"/>
                          <a:ea typeface="Roboto Slab"/>
                          <a:cs typeface="Roboto Slab"/>
                          <a:sym typeface="Roboto Slab"/>
                        </a:rPr>
                        <a:t>6.10 = 41</a:t>
                      </a:r>
                      <a:r>
                        <a:rPr lang="en" sz="1600">
                          <a:solidFill>
                            <a:schemeClr val="tx1"/>
                          </a:solidFill>
                          <a:latin typeface="Roboto Slab"/>
                          <a:ea typeface="Roboto Slab"/>
                          <a:cs typeface="Roboto Slab"/>
                          <a:sym typeface="Roboto Slab"/>
                        </a:rPr>
                        <a:t>)</a:t>
                      </a:r>
                      <a:endParaRPr sz="1600" dirty="0">
                        <a:solidFill>
                          <a:schemeClr val="tx1"/>
                        </a:solidFill>
                        <a:latin typeface="Roboto Slab"/>
                        <a:ea typeface="Roboto Slab"/>
                        <a:cs typeface="Roboto Slab"/>
                        <a:sym typeface="Roboto Slab"/>
                      </a:endParaRPr>
                    </a:p>
                  </a:txBody>
                  <a:tcPr marL="91425" marR="91425" marT="68575" marB="68575"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marR="0" algn="ctr" rtl="0" fontAlgn="ctr">
                        <a:lnSpc>
                          <a:spcPct val="100000"/>
                        </a:lnSpc>
                        <a:spcBef>
                          <a:spcPts val="0"/>
                        </a:spcBef>
                        <a:spcAft>
                          <a:spcPts val="0"/>
                        </a:spcAft>
                        <a:buClr>
                          <a:srgbClr val="000000"/>
                        </a:buClr>
                        <a:buFont typeface="Arial"/>
                      </a:pPr>
                      <a:r>
                        <a:rPr lang="vi-VN" sz="2000" b="0" i="0" u="none" strike="noStrike" cap="none" dirty="0">
                          <a:solidFill>
                            <a:srgbClr val="000000"/>
                          </a:solidFill>
                          <a:effectLst/>
                          <a:latin typeface="Aptos Narrow" panose="020B0004020202020204" pitchFamily="34" charset="0"/>
                          <a:cs typeface="Arial"/>
                          <a:sym typeface="Arial"/>
                        </a:rPr>
                        <a:t>6.42 </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marR="0" algn="ctr" rtl="0" fontAlgn="ctr">
                        <a:lnSpc>
                          <a:spcPct val="100000"/>
                        </a:lnSpc>
                        <a:spcBef>
                          <a:spcPts val="0"/>
                        </a:spcBef>
                        <a:spcAft>
                          <a:spcPts val="0"/>
                        </a:spcAft>
                        <a:buClr>
                          <a:srgbClr val="000000"/>
                        </a:buClr>
                        <a:buFont typeface="Arial"/>
                      </a:pPr>
                      <a:r>
                        <a:rPr lang="vi-VN" sz="2000" b="1" i="0" u="none" strike="noStrike" cap="none" dirty="0">
                          <a:solidFill>
                            <a:srgbClr val="000000"/>
                          </a:solidFill>
                          <a:effectLst/>
                          <a:latin typeface="Aptos Narrow" panose="020B0004020202020204" pitchFamily="34" charset="0"/>
                          <a:cs typeface="Arial"/>
                          <a:sym typeface="Arial"/>
                        </a:rPr>
                        <a:t>50</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algn="ctr" fontAlgn="ctr"/>
                      <a:r>
                        <a:rPr lang="vi-VN" sz="2000" b="0" i="0" u="none" strike="noStrike" dirty="0">
                          <a:solidFill>
                            <a:srgbClr val="000000"/>
                          </a:solidFill>
                          <a:effectLst/>
                          <a:latin typeface="Aptos Narrow" panose="020B0004020202020204" pitchFamily="34" charset="0"/>
                        </a:rPr>
                        <a:t>6.83</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algn="ctr" fontAlgn="ctr"/>
                      <a:r>
                        <a:rPr lang="vi-VN" sz="2000" b="1" i="0" u="none" strike="noStrike" dirty="0">
                          <a:solidFill>
                            <a:srgbClr val="000000"/>
                          </a:solidFill>
                          <a:effectLst/>
                          <a:latin typeface="Aptos Narrow" panose="020B0004020202020204" pitchFamily="34" charset="0"/>
                        </a:rPr>
                        <a:t>24</a:t>
                      </a:r>
                    </a:p>
                  </a:txBody>
                  <a:tcPr marL="0" marR="0" marT="0" marB="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extLst>
                  <a:ext uri="{0D108BD9-81ED-4DB2-BD59-A6C34878D82A}">
                    <a16:rowId xmlns:a16="http://schemas.microsoft.com/office/drawing/2014/main" val="59210427"/>
                  </a:ext>
                </a:extLst>
              </a:tr>
              <a:tr h="389834">
                <a:tc>
                  <a:txBody>
                    <a:bodyPr/>
                    <a:lstStyle/>
                    <a:p>
                      <a:pPr marL="0" lvl="0" indent="0" algn="r" rtl="0">
                        <a:spcBef>
                          <a:spcPts val="0"/>
                        </a:spcBef>
                        <a:spcAft>
                          <a:spcPts val="0"/>
                        </a:spcAft>
                        <a:buNone/>
                      </a:pPr>
                      <a:r>
                        <a:rPr lang="en-US" sz="1600" dirty="0" err="1">
                          <a:solidFill>
                            <a:schemeClr val="tx1"/>
                          </a:solidFill>
                          <a:latin typeface="Roboto Slab"/>
                          <a:ea typeface="Roboto Slab"/>
                          <a:cs typeface="Roboto Slab"/>
                          <a:sym typeface="Roboto Slab"/>
                        </a:rPr>
                        <a:t>Cạnh</a:t>
                      </a:r>
                      <a:r>
                        <a:rPr lang="en-US" sz="1600" dirty="0">
                          <a:solidFill>
                            <a:schemeClr val="tx1"/>
                          </a:solidFill>
                          <a:latin typeface="Roboto Slab"/>
                          <a:ea typeface="Roboto Slab"/>
                          <a:cs typeface="Roboto Slab"/>
                          <a:sym typeface="Roboto Slab"/>
                        </a:rPr>
                        <a:t> </a:t>
                      </a:r>
                      <a:r>
                        <a:rPr lang="en-US" sz="1600" dirty="0" err="1">
                          <a:solidFill>
                            <a:schemeClr val="tx1"/>
                          </a:solidFill>
                          <a:latin typeface="Roboto Slab"/>
                          <a:ea typeface="Roboto Slab"/>
                          <a:cs typeface="Roboto Slab"/>
                          <a:sym typeface="Roboto Slab"/>
                        </a:rPr>
                        <a:t>tranh</a:t>
                      </a:r>
                      <a:r>
                        <a:rPr lang="en-US" sz="1600" dirty="0">
                          <a:solidFill>
                            <a:schemeClr val="tx1"/>
                          </a:solidFill>
                          <a:latin typeface="Roboto Slab"/>
                          <a:ea typeface="Roboto Slab"/>
                          <a:cs typeface="Roboto Slab"/>
                          <a:sym typeface="Roboto Slab"/>
                        </a:rPr>
                        <a:t> </a:t>
                      </a:r>
                      <a:r>
                        <a:rPr lang="en-US" sz="1600" dirty="0" err="1">
                          <a:solidFill>
                            <a:schemeClr val="tx1"/>
                          </a:solidFill>
                          <a:latin typeface="Roboto Slab"/>
                          <a:ea typeface="Roboto Slab"/>
                          <a:cs typeface="Roboto Slab"/>
                          <a:sym typeface="Roboto Slab"/>
                        </a:rPr>
                        <a:t>bình</a:t>
                      </a:r>
                      <a:r>
                        <a:rPr lang="en-US" sz="1600" dirty="0">
                          <a:solidFill>
                            <a:schemeClr val="tx1"/>
                          </a:solidFill>
                          <a:latin typeface="Roboto Slab"/>
                          <a:ea typeface="Roboto Slab"/>
                          <a:cs typeface="Roboto Slab"/>
                          <a:sym typeface="Roboto Slab"/>
                        </a:rPr>
                        <a:t> </a:t>
                      </a:r>
                      <a:r>
                        <a:rPr lang="en-US" sz="1600" err="1">
                          <a:solidFill>
                            <a:schemeClr val="tx1"/>
                          </a:solidFill>
                          <a:latin typeface="Roboto Slab"/>
                          <a:ea typeface="Roboto Slab"/>
                          <a:cs typeface="Roboto Slab"/>
                          <a:sym typeface="Roboto Slab"/>
                        </a:rPr>
                        <a:t>đẳng</a:t>
                      </a:r>
                      <a:r>
                        <a:rPr lang="en-US" sz="1600">
                          <a:solidFill>
                            <a:schemeClr val="tx1"/>
                          </a:solidFill>
                          <a:latin typeface="Roboto Slab"/>
                          <a:ea typeface="Roboto Slab"/>
                          <a:cs typeface="Roboto Slab"/>
                          <a:sym typeface="Roboto Slab"/>
                        </a:rPr>
                        <a:t> (</a:t>
                      </a:r>
                      <a:r>
                        <a:rPr lang="en-US" sz="1600">
                          <a:solidFill>
                            <a:srgbClr val="0070C0"/>
                          </a:solidFill>
                          <a:latin typeface="Roboto Slab"/>
                          <a:ea typeface="Roboto Slab"/>
                          <a:cs typeface="Roboto Slab"/>
                          <a:sym typeface="Roboto Slab"/>
                        </a:rPr>
                        <a:t>5.84 = 33</a:t>
                      </a:r>
                      <a:r>
                        <a:rPr lang="en-US" sz="1600">
                          <a:solidFill>
                            <a:schemeClr val="tx1"/>
                          </a:solidFill>
                          <a:latin typeface="Roboto Slab"/>
                          <a:ea typeface="Roboto Slab"/>
                          <a:cs typeface="Roboto Slab"/>
                          <a:sym typeface="Roboto Slab"/>
                        </a:rPr>
                        <a:t>)</a:t>
                      </a:r>
                      <a:endParaRPr lang="en-US" sz="1600" dirty="0">
                        <a:solidFill>
                          <a:schemeClr val="tx1"/>
                        </a:solidFill>
                        <a:latin typeface="Roboto Slab"/>
                        <a:ea typeface="Roboto Slab"/>
                        <a:cs typeface="Roboto Slab"/>
                        <a:sym typeface="Roboto Slab"/>
                      </a:endParaRPr>
                    </a:p>
                  </a:txBody>
                  <a:tcPr marL="91425" marR="91425" marT="68575" marB="68575"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rgbClr val="ECEFF1"/>
                    </a:solidFill>
                  </a:tcPr>
                </a:tc>
                <a:tc>
                  <a:txBody>
                    <a:bodyPr/>
                    <a:lstStyle/>
                    <a:p>
                      <a:pPr marR="0" algn="ctr" rtl="0" fontAlgn="ctr">
                        <a:lnSpc>
                          <a:spcPct val="100000"/>
                        </a:lnSpc>
                        <a:spcBef>
                          <a:spcPts val="0"/>
                        </a:spcBef>
                        <a:spcAft>
                          <a:spcPts val="0"/>
                        </a:spcAft>
                        <a:buClr>
                          <a:srgbClr val="000000"/>
                        </a:buClr>
                        <a:buFont typeface="Arial"/>
                      </a:pPr>
                      <a:r>
                        <a:rPr lang="vi-VN" sz="2000" b="0" i="0" u="none" strike="noStrike" cap="none" dirty="0">
                          <a:solidFill>
                            <a:srgbClr val="000000"/>
                          </a:solidFill>
                          <a:effectLst/>
                          <a:latin typeface="Aptos Narrow" panose="020B0004020202020204" pitchFamily="34" charset="0"/>
                          <a:cs typeface="Arial"/>
                          <a:sym typeface="Arial"/>
                        </a:rPr>
                        <a:t>6.31 </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rgbClr val="ECEFF1"/>
                    </a:solidFill>
                  </a:tcPr>
                </a:tc>
                <a:tc>
                  <a:txBody>
                    <a:bodyPr/>
                    <a:lstStyle/>
                    <a:p>
                      <a:pPr marR="0" algn="ctr" rtl="0" fontAlgn="ctr">
                        <a:lnSpc>
                          <a:spcPct val="100000"/>
                        </a:lnSpc>
                        <a:spcBef>
                          <a:spcPts val="0"/>
                        </a:spcBef>
                        <a:spcAft>
                          <a:spcPts val="0"/>
                        </a:spcAft>
                        <a:buClr>
                          <a:srgbClr val="000000"/>
                        </a:buClr>
                        <a:buFont typeface="Arial"/>
                      </a:pPr>
                      <a:r>
                        <a:rPr lang="vi-VN" sz="2000" b="1" i="0" u="none" strike="noStrike" cap="none" dirty="0">
                          <a:solidFill>
                            <a:srgbClr val="000000"/>
                          </a:solidFill>
                          <a:effectLst/>
                          <a:latin typeface="Aptos Narrow" panose="020B0004020202020204" pitchFamily="34" charset="0"/>
                          <a:cs typeface="Arial"/>
                          <a:sym typeface="Arial"/>
                        </a:rPr>
                        <a:t>24</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rgbClr val="ECEFF1"/>
                    </a:solidFill>
                  </a:tcPr>
                </a:tc>
                <a:tc>
                  <a:txBody>
                    <a:bodyPr/>
                    <a:lstStyle/>
                    <a:p>
                      <a:pPr algn="ctr" fontAlgn="ctr"/>
                      <a:r>
                        <a:rPr lang="vi-VN" sz="2000" b="0" i="0" u="none" strike="noStrike" dirty="0">
                          <a:solidFill>
                            <a:srgbClr val="000000"/>
                          </a:solidFill>
                          <a:effectLst/>
                          <a:latin typeface="Aptos Narrow" panose="020B0004020202020204" pitchFamily="34" charset="0"/>
                        </a:rPr>
                        <a:t>4.66</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rgbClr val="ECEFF1"/>
                    </a:solidFill>
                  </a:tcPr>
                </a:tc>
                <a:tc>
                  <a:txBody>
                    <a:bodyPr/>
                    <a:lstStyle/>
                    <a:p>
                      <a:pPr algn="ctr" fontAlgn="ctr"/>
                      <a:r>
                        <a:rPr lang="vi-VN" sz="2000" b="1" i="0" u="none" strike="noStrike" dirty="0">
                          <a:solidFill>
                            <a:srgbClr val="C00000"/>
                          </a:solidFill>
                          <a:effectLst/>
                          <a:latin typeface="Aptos Narrow" panose="020B0004020202020204" pitchFamily="34" charset="0"/>
                        </a:rPr>
                        <a:t>57</a:t>
                      </a:r>
                    </a:p>
                  </a:txBody>
                  <a:tcPr marL="0" marR="0" marT="0" marB="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rgbClr val="ECEFF1"/>
                    </a:solidFill>
                  </a:tcPr>
                </a:tc>
                <a:extLst>
                  <a:ext uri="{0D108BD9-81ED-4DB2-BD59-A6C34878D82A}">
                    <a16:rowId xmlns:a16="http://schemas.microsoft.com/office/drawing/2014/main" val="3433796285"/>
                  </a:ext>
                </a:extLst>
              </a:tr>
              <a:tr h="389834">
                <a:tc>
                  <a:txBody>
                    <a:bodyPr/>
                    <a:lstStyle/>
                    <a:p>
                      <a:pPr marL="0" lvl="0" indent="0" algn="r" rtl="0">
                        <a:spcBef>
                          <a:spcPts val="0"/>
                        </a:spcBef>
                        <a:spcAft>
                          <a:spcPts val="0"/>
                        </a:spcAft>
                        <a:buNone/>
                      </a:pPr>
                      <a:r>
                        <a:rPr lang="en-US" sz="1600" dirty="0" err="1">
                          <a:solidFill>
                            <a:srgbClr val="C00000"/>
                          </a:solidFill>
                          <a:latin typeface="Roboto Slab"/>
                          <a:ea typeface="Roboto Slab"/>
                          <a:cs typeface="Roboto Slab"/>
                          <a:sym typeface="Roboto Slab"/>
                        </a:rPr>
                        <a:t>Cải</a:t>
                      </a:r>
                      <a:r>
                        <a:rPr lang="en-US" sz="1600" dirty="0">
                          <a:solidFill>
                            <a:srgbClr val="C00000"/>
                          </a:solidFill>
                          <a:latin typeface="Roboto Slab"/>
                          <a:ea typeface="Roboto Slab"/>
                          <a:cs typeface="Roboto Slab"/>
                          <a:sym typeface="Roboto Slab"/>
                        </a:rPr>
                        <a:t> </a:t>
                      </a:r>
                      <a:r>
                        <a:rPr lang="en-US" sz="1600" dirty="0" err="1">
                          <a:solidFill>
                            <a:srgbClr val="C00000"/>
                          </a:solidFill>
                          <a:latin typeface="Roboto Slab"/>
                          <a:ea typeface="Roboto Slab"/>
                          <a:cs typeface="Roboto Slab"/>
                          <a:sym typeface="Roboto Slab"/>
                        </a:rPr>
                        <a:t>cách</a:t>
                      </a:r>
                      <a:r>
                        <a:rPr lang="en-US" sz="1600" dirty="0">
                          <a:solidFill>
                            <a:srgbClr val="C00000"/>
                          </a:solidFill>
                          <a:latin typeface="Roboto Slab"/>
                          <a:ea typeface="Roboto Slab"/>
                          <a:cs typeface="Roboto Slab"/>
                          <a:sym typeface="Roboto Slab"/>
                        </a:rPr>
                        <a:t> </a:t>
                      </a:r>
                      <a:r>
                        <a:rPr lang="en-US" sz="1600" dirty="0" err="1">
                          <a:solidFill>
                            <a:srgbClr val="C00000"/>
                          </a:solidFill>
                          <a:latin typeface="Roboto Slab"/>
                          <a:ea typeface="Roboto Slab"/>
                          <a:cs typeface="Roboto Slab"/>
                          <a:sym typeface="Roboto Slab"/>
                        </a:rPr>
                        <a:t>hành</a:t>
                      </a:r>
                      <a:r>
                        <a:rPr lang="en-US" sz="1600" dirty="0">
                          <a:solidFill>
                            <a:srgbClr val="C00000"/>
                          </a:solidFill>
                          <a:latin typeface="Roboto Slab"/>
                          <a:ea typeface="Roboto Slab"/>
                          <a:cs typeface="Roboto Slab"/>
                          <a:sym typeface="Roboto Slab"/>
                        </a:rPr>
                        <a:t> </a:t>
                      </a:r>
                      <a:r>
                        <a:rPr lang="en-US" sz="1600" err="1">
                          <a:solidFill>
                            <a:srgbClr val="C00000"/>
                          </a:solidFill>
                          <a:latin typeface="Roboto Slab"/>
                          <a:ea typeface="Roboto Slab"/>
                          <a:cs typeface="Roboto Slab"/>
                          <a:sym typeface="Roboto Slab"/>
                        </a:rPr>
                        <a:t>chính</a:t>
                      </a:r>
                      <a:r>
                        <a:rPr lang="en-US" sz="1600">
                          <a:solidFill>
                            <a:srgbClr val="C00000"/>
                          </a:solidFill>
                          <a:latin typeface="Roboto Slab"/>
                          <a:ea typeface="Roboto Slab"/>
                          <a:cs typeface="Roboto Slab"/>
                          <a:sym typeface="Roboto Slab"/>
                        </a:rPr>
                        <a:t> (</a:t>
                      </a:r>
                      <a:r>
                        <a:rPr lang="en-US" sz="1600">
                          <a:solidFill>
                            <a:srgbClr val="0070C0"/>
                          </a:solidFill>
                          <a:latin typeface="Roboto Slab"/>
                          <a:ea typeface="Roboto Slab"/>
                          <a:cs typeface="Roboto Slab"/>
                          <a:sym typeface="Roboto Slab"/>
                        </a:rPr>
                        <a:t>86.95 = </a:t>
                      </a:r>
                      <a:r>
                        <a:rPr lang="en-US" sz="1600" b="0" i="0" u="none" strike="noStrike" cap="none">
                          <a:solidFill>
                            <a:srgbClr val="EE0000"/>
                          </a:solidFill>
                          <a:latin typeface="Roboto Slab"/>
                          <a:ea typeface="Roboto Slab"/>
                          <a:cs typeface="Roboto Slab"/>
                          <a:sym typeface="Roboto Slab"/>
                        </a:rPr>
                        <a:t>49</a:t>
                      </a:r>
                      <a:r>
                        <a:rPr lang="en-US" sz="1600">
                          <a:solidFill>
                            <a:srgbClr val="C00000"/>
                          </a:solidFill>
                          <a:latin typeface="Roboto Slab"/>
                          <a:ea typeface="Roboto Slab"/>
                          <a:cs typeface="Roboto Slab"/>
                          <a:sym typeface="Roboto Slab"/>
                        </a:rPr>
                        <a:t>) </a:t>
                      </a:r>
                      <a:endParaRPr lang="en-US" sz="1600" dirty="0">
                        <a:solidFill>
                          <a:srgbClr val="C00000"/>
                        </a:solidFill>
                        <a:latin typeface="Roboto Slab"/>
                        <a:ea typeface="Roboto Slab"/>
                        <a:cs typeface="Roboto Slab"/>
                        <a:sym typeface="Roboto Slab"/>
                      </a:endParaRPr>
                    </a:p>
                  </a:txBody>
                  <a:tcPr marL="91425" marR="91425" marT="68575" marB="68575"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marR="0" algn="ctr" rtl="0" fontAlgn="ctr">
                        <a:lnSpc>
                          <a:spcPct val="100000"/>
                        </a:lnSpc>
                        <a:spcBef>
                          <a:spcPts val="0"/>
                        </a:spcBef>
                        <a:spcAft>
                          <a:spcPts val="0"/>
                        </a:spcAft>
                        <a:buClr>
                          <a:srgbClr val="000000"/>
                        </a:buClr>
                        <a:buFont typeface="Arial"/>
                      </a:pPr>
                      <a:r>
                        <a:rPr lang="vi-VN" sz="2000" b="0" i="0" u="none" strike="noStrike" cap="none" dirty="0">
                          <a:solidFill>
                            <a:srgbClr val="000000"/>
                          </a:solidFill>
                          <a:effectLst/>
                          <a:latin typeface="Aptos Narrow" panose="020B0004020202020204" pitchFamily="34" charset="0"/>
                          <a:cs typeface="Arial"/>
                          <a:sym typeface="Arial"/>
                        </a:rPr>
                        <a:t>83.59 </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marR="0" algn="ctr" rtl="0" fontAlgn="ctr">
                        <a:lnSpc>
                          <a:spcPct val="100000"/>
                        </a:lnSpc>
                        <a:spcBef>
                          <a:spcPts val="0"/>
                        </a:spcBef>
                        <a:spcAft>
                          <a:spcPts val="0"/>
                        </a:spcAft>
                        <a:buClr>
                          <a:srgbClr val="000000"/>
                        </a:buClr>
                        <a:buFont typeface="Arial"/>
                      </a:pPr>
                      <a:r>
                        <a:rPr lang="vi-VN" sz="2000" b="1" i="0" u="none" strike="noStrike" cap="none" dirty="0">
                          <a:solidFill>
                            <a:srgbClr val="000000"/>
                          </a:solidFill>
                          <a:effectLst/>
                          <a:latin typeface="Aptos Narrow" panose="020B0004020202020204" pitchFamily="34" charset="0"/>
                          <a:cs typeface="Arial"/>
                          <a:sym typeface="Arial"/>
                        </a:rPr>
                        <a:t>45</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algn="ctr" fontAlgn="ctr"/>
                      <a:r>
                        <a:rPr lang="vi-VN" sz="2000" b="0" i="0" u="none" strike="noStrike" dirty="0">
                          <a:solidFill>
                            <a:srgbClr val="000000"/>
                          </a:solidFill>
                          <a:effectLst/>
                          <a:latin typeface="Aptos Narrow" panose="020B0004020202020204" pitchFamily="34" charset="0"/>
                        </a:rPr>
                        <a:t>86.06</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algn="ctr" fontAlgn="ctr"/>
                      <a:r>
                        <a:rPr lang="vi-VN" sz="2000" b="1" i="0" u="none" strike="noStrike" dirty="0">
                          <a:solidFill>
                            <a:srgbClr val="C00000"/>
                          </a:solidFill>
                          <a:effectLst/>
                          <a:latin typeface="Aptos Narrow" panose="020B0004020202020204" pitchFamily="34" charset="0"/>
                        </a:rPr>
                        <a:t>44</a:t>
                      </a:r>
                    </a:p>
                  </a:txBody>
                  <a:tcPr marL="0" marR="0" marT="0" marB="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extLst>
                  <a:ext uri="{0D108BD9-81ED-4DB2-BD59-A6C34878D82A}">
                    <a16:rowId xmlns:a16="http://schemas.microsoft.com/office/drawing/2014/main" val="3692444965"/>
                  </a:ext>
                </a:extLst>
              </a:tr>
            </a:tbl>
          </a:graphicData>
        </a:graphic>
      </p:graphicFrame>
    </p:spTree>
    <p:extLst>
      <p:ext uri="{BB962C8B-B14F-4D97-AF65-F5344CB8AC3E}">
        <p14:creationId xmlns:p14="http://schemas.microsoft.com/office/powerpoint/2010/main" val="24011677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14;p25">
            <a:extLst>
              <a:ext uri="{FF2B5EF4-FFF2-40B4-BE49-F238E27FC236}">
                <a16:creationId xmlns:a16="http://schemas.microsoft.com/office/drawing/2014/main" id="{D0151AE9-9D94-B740-EE3B-561D775FD8B5}"/>
              </a:ext>
            </a:extLst>
          </p:cNvPr>
          <p:cNvSpPr txBox="1">
            <a:spLocks/>
          </p:cNvSpPr>
          <p:nvPr/>
        </p:nvSpPr>
        <p:spPr>
          <a:xfrm>
            <a:off x="304729" y="80599"/>
            <a:ext cx="8456780" cy="547736"/>
          </a:xfrm>
          <a:prstGeom prst="rect">
            <a:avLst/>
          </a:prstGeom>
          <a:solidFill>
            <a:schemeClr val="tx2"/>
          </a:solid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1pPr>
            <a:lvl2pPr marR="0" lvl="1"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2pPr>
            <a:lvl3pPr marR="0" lvl="2"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3pPr>
            <a:lvl4pPr marR="0" lvl="3"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4pPr>
            <a:lvl5pPr marR="0" lvl="4"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5pPr>
            <a:lvl6pPr marR="0" lvl="5"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6pPr>
            <a:lvl7pPr marR="0" lvl="6"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7pPr>
            <a:lvl8pPr marR="0" lvl="7"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8pPr>
            <a:lvl9pPr marR="0" lvl="8"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9pPr>
          </a:lstStyle>
          <a:p>
            <a:r>
              <a:rPr lang="en-US" sz="2400" b="1" dirty="0">
                <a:solidFill>
                  <a:srgbClr val="0070C0"/>
                </a:solidFill>
                <a:latin typeface="+mn-lt"/>
                <a:ea typeface="Roboto Condensed" panose="02000000000000000000" pitchFamily="2" charset="0"/>
              </a:rPr>
              <a:t>2. </a:t>
            </a:r>
            <a:r>
              <a:rPr lang="vi-VN" sz="2400" b="1" dirty="0">
                <a:solidFill>
                  <a:srgbClr val="0070C0"/>
                </a:solidFill>
                <a:latin typeface="+mn-lt"/>
                <a:ea typeface="Roboto Condensed" panose="02000000000000000000" pitchFamily="2" charset="0"/>
              </a:rPr>
              <a:t>Vốn con người và nghiên cứu</a:t>
            </a:r>
            <a:r>
              <a:rPr lang="en-US" sz="2400" b="1" dirty="0">
                <a:solidFill>
                  <a:srgbClr val="0070C0"/>
                </a:solidFill>
                <a:latin typeface="+mn-lt"/>
                <a:ea typeface="Roboto Condensed" panose="02000000000000000000" pitchFamily="2" charset="0"/>
              </a:rPr>
              <a:t> (</a:t>
            </a:r>
            <a:r>
              <a:rPr lang="en-US" sz="2400" b="1" dirty="0" err="1">
                <a:solidFill>
                  <a:srgbClr val="0070C0"/>
                </a:solidFill>
                <a:latin typeface="+mn-lt"/>
                <a:ea typeface="Roboto Condensed" panose="02000000000000000000" pitchFamily="2" charset="0"/>
              </a:rPr>
              <a:t>đầu</a:t>
            </a:r>
            <a:r>
              <a:rPr lang="en-US" sz="2400" b="1" dirty="0">
                <a:solidFill>
                  <a:srgbClr val="0070C0"/>
                </a:solidFill>
                <a:latin typeface="+mn-lt"/>
                <a:ea typeface="Roboto Condensed" panose="02000000000000000000" pitchFamily="2" charset="0"/>
              </a:rPr>
              <a:t> </a:t>
            </a:r>
            <a:r>
              <a:rPr lang="en-US" sz="2400" b="1" dirty="0" err="1">
                <a:solidFill>
                  <a:srgbClr val="0070C0"/>
                </a:solidFill>
                <a:latin typeface="+mn-lt"/>
                <a:ea typeface="Roboto Condensed" panose="02000000000000000000" pitchFamily="2" charset="0"/>
              </a:rPr>
              <a:t>vào</a:t>
            </a:r>
            <a:r>
              <a:rPr lang="en-US" sz="2400" b="1" dirty="0">
                <a:solidFill>
                  <a:srgbClr val="0070C0"/>
                </a:solidFill>
                <a:latin typeface="+mn-lt"/>
                <a:ea typeface="Roboto Condensed" panose="02000000000000000000" pitchFamily="2" charset="0"/>
              </a:rPr>
              <a:t>)</a:t>
            </a:r>
            <a:r>
              <a:rPr lang="vi-VN" sz="2400" b="1" dirty="0">
                <a:solidFill>
                  <a:srgbClr val="0070C0"/>
                </a:solidFill>
                <a:latin typeface="+mn-lt"/>
                <a:ea typeface="Roboto Condensed" panose="02000000000000000000" pitchFamily="2" charset="0"/>
              </a:rPr>
              <a:t>: xếp hạng</a:t>
            </a:r>
            <a:r>
              <a:rPr lang="en-US" sz="2400" b="1" dirty="0">
                <a:solidFill>
                  <a:srgbClr val="0070C0"/>
                </a:solidFill>
                <a:latin typeface="+mn-lt"/>
                <a:ea typeface="Roboto Condensed" panose="02000000000000000000" pitchFamily="2" charset="0"/>
              </a:rPr>
              <a:t> 30</a:t>
            </a:r>
            <a:endParaRPr lang="vi-VN" sz="2400" dirty="0">
              <a:solidFill>
                <a:srgbClr val="0070C0"/>
              </a:solidFill>
              <a:latin typeface="+mn-lt"/>
              <a:ea typeface="Roboto Condensed" panose="02000000000000000000" pitchFamily="2" charset="0"/>
              <a:cs typeface="Arial" panose="020B0604020202020204" pitchFamily="34" charset="0"/>
            </a:endParaRPr>
          </a:p>
        </p:txBody>
      </p:sp>
      <p:graphicFrame>
        <p:nvGraphicFramePr>
          <p:cNvPr id="3" name="Google Shape;215;p25">
            <a:extLst>
              <a:ext uri="{FF2B5EF4-FFF2-40B4-BE49-F238E27FC236}">
                <a16:creationId xmlns:a16="http://schemas.microsoft.com/office/drawing/2014/main" id="{945B188F-F444-A52B-C651-702D259F8B55}"/>
              </a:ext>
            </a:extLst>
          </p:cNvPr>
          <p:cNvGraphicFramePr/>
          <p:nvPr>
            <p:extLst>
              <p:ext uri="{D42A27DB-BD31-4B8C-83A1-F6EECF244321}">
                <p14:modId xmlns:p14="http://schemas.microsoft.com/office/powerpoint/2010/main" val="1460771344"/>
              </p:ext>
            </p:extLst>
          </p:nvPr>
        </p:nvGraphicFramePr>
        <p:xfrm>
          <a:off x="308610" y="773293"/>
          <a:ext cx="8530660" cy="4015740"/>
        </p:xfrm>
        <a:graphic>
          <a:graphicData uri="http://schemas.openxmlformats.org/drawingml/2006/table">
            <a:tbl>
              <a:tblPr>
                <a:noFill/>
                <a:tableStyleId>{701FB10D-A61A-4DE4-8506-F670E7A89527}</a:tableStyleId>
              </a:tblPr>
              <a:tblGrid>
                <a:gridCol w="3743218">
                  <a:extLst>
                    <a:ext uri="{9D8B030D-6E8A-4147-A177-3AD203B41FA5}">
                      <a16:colId xmlns:a16="http://schemas.microsoft.com/office/drawing/2014/main" val="20000"/>
                    </a:ext>
                  </a:extLst>
                </a:gridCol>
                <a:gridCol w="140208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1498183">
                  <a:extLst>
                    <a:ext uri="{9D8B030D-6E8A-4147-A177-3AD203B41FA5}">
                      <a16:colId xmlns:a16="http://schemas.microsoft.com/office/drawing/2014/main" val="20003"/>
                    </a:ext>
                  </a:extLst>
                </a:gridCol>
                <a:gridCol w="972779">
                  <a:extLst>
                    <a:ext uri="{9D8B030D-6E8A-4147-A177-3AD203B41FA5}">
                      <a16:colId xmlns:a16="http://schemas.microsoft.com/office/drawing/2014/main" val="706496569"/>
                    </a:ext>
                  </a:extLst>
                </a:gridCol>
              </a:tblGrid>
              <a:tr h="0">
                <a:tc>
                  <a:txBody>
                    <a:bodyPr/>
                    <a:lstStyle/>
                    <a:p>
                      <a:pPr marL="0" lvl="0" indent="0" algn="l" rtl="0">
                        <a:spcBef>
                          <a:spcPts val="0"/>
                        </a:spcBef>
                        <a:spcAft>
                          <a:spcPts val="0"/>
                        </a:spcAft>
                        <a:buNone/>
                      </a:pPr>
                      <a:endParaRPr sz="1600" dirty="0">
                        <a:solidFill>
                          <a:srgbClr val="607D8B"/>
                        </a:solidFill>
                        <a:latin typeface="Roboto Slab"/>
                        <a:ea typeface="Roboto Slab"/>
                        <a:cs typeface="Roboto Slab"/>
                        <a:sym typeface="Roboto Slab"/>
                      </a:endParaRPr>
                    </a:p>
                  </a:txBody>
                  <a:tcPr marL="91425" marR="91425" marT="68575" marB="68575"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19050" cap="flat" cmpd="sng">
                      <a:solidFill>
                        <a:srgbClr val="607D8B"/>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accent6"/>
                    </a:solidFill>
                  </a:tcPr>
                </a:tc>
                <a:tc gridSpan="2">
                  <a:txBody>
                    <a:bodyPr/>
                    <a:lstStyle/>
                    <a:p>
                      <a:pPr marL="0" lvl="0" indent="0" algn="ctr" rtl="0">
                        <a:spcBef>
                          <a:spcPts val="0"/>
                        </a:spcBef>
                        <a:spcAft>
                          <a:spcPts val="0"/>
                        </a:spcAft>
                        <a:buNone/>
                      </a:pPr>
                      <a:r>
                        <a:rPr lang="vi-VN" sz="1600" b="1" dirty="0">
                          <a:solidFill>
                            <a:srgbClr val="607D8B"/>
                          </a:solidFill>
                          <a:latin typeface="Roboto Slab"/>
                          <a:ea typeface="Roboto Slab"/>
                          <a:cs typeface="Roboto Slab"/>
                          <a:sym typeface="Roboto Slab"/>
                        </a:rPr>
                        <a:t>PII 2023</a:t>
                      </a:r>
                      <a:endParaRPr sz="1600" b="1" dirty="0">
                        <a:solidFill>
                          <a:srgbClr val="607D8B"/>
                        </a:solidFill>
                        <a:latin typeface="Roboto Slab"/>
                        <a:ea typeface="Roboto Slab"/>
                        <a:cs typeface="Roboto Slab"/>
                        <a:sym typeface="Roboto Slab"/>
                      </a:endParaRPr>
                    </a:p>
                  </a:txBody>
                  <a:tcPr marL="91425" marR="91425" marT="68575" marB="68575"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19050" cap="flat" cmpd="sng">
                      <a:solidFill>
                        <a:srgbClr val="607D8B"/>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accent6"/>
                    </a:solidFill>
                  </a:tcPr>
                </a:tc>
                <a:tc hMerge="1">
                  <a:txBody>
                    <a:bodyPr/>
                    <a:lstStyle/>
                    <a:p>
                      <a:pPr marL="0" lvl="0" indent="0" algn="ctr" rtl="0">
                        <a:spcBef>
                          <a:spcPts val="0"/>
                        </a:spcBef>
                        <a:spcAft>
                          <a:spcPts val="0"/>
                        </a:spcAft>
                        <a:buNone/>
                      </a:pPr>
                      <a:endParaRPr sz="1600" dirty="0">
                        <a:solidFill>
                          <a:srgbClr val="607D8B"/>
                        </a:solidFill>
                        <a:latin typeface="Roboto Slab"/>
                        <a:ea typeface="Roboto Slab"/>
                        <a:cs typeface="Roboto Slab"/>
                        <a:sym typeface="Roboto Slab"/>
                      </a:endParaRPr>
                    </a:p>
                  </a:txBody>
                  <a:tcPr marL="91425" marR="91425" marT="68575" marB="68575"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19050" cap="flat" cmpd="sng">
                      <a:solidFill>
                        <a:srgbClr val="607D8B"/>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gridSpan="2">
                  <a:txBody>
                    <a:bodyPr/>
                    <a:lstStyle/>
                    <a:p>
                      <a:pPr marL="0" lvl="0" indent="0" algn="ctr" rtl="0">
                        <a:spcBef>
                          <a:spcPts val="0"/>
                        </a:spcBef>
                        <a:spcAft>
                          <a:spcPts val="0"/>
                        </a:spcAft>
                        <a:buNone/>
                      </a:pPr>
                      <a:r>
                        <a:rPr lang="vi-VN" sz="1600" b="1" dirty="0">
                          <a:solidFill>
                            <a:srgbClr val="607D8B"/>
                          </a:solidFill>
                          <a:latin typeface="Roboto Slab"/>
                          <a:ea typeface="Roboto Slab"/>
                          <a:cs typeface="Roboto Slab"/>
                          <a:sym typeface="Roboto Slab"/>
                        </a:rPr>
                        <a:t>PII 2024</a:t>
                      </a:r>
                      <a:endParaRPr sz="1600" b="1" dirty="0">
                        <a:solidFill>
                          <a:srgbClr val="607D8B"/>
                        </a:solidFill>
                        <a:latin typeface="Roboto Slab"/>
                        <a:ea typeface="Roboto Slab"/>
                        <a:cs typeface="Roboto Slab"/>
                        <a:sym typeface="Roboto Slab"/>
                      </a:endParaRPr>
                    </a:p>
                  </a:txBody>
                  <a:tcPr marL="91425" marR="91425" marT="68575" marB="68575"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607D8B"/>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accent6"/>
                    </a:solidFill>
                  </a:tcPr>
                </a:tc>
                <a:tc hMerge="1">
                  <a:txBody>
                    <a:bodyPr/>
                    <a:lstStyle/>
                    <a:p>
                      <a:pPr marL="0" lvl="0" indent="0" algn="ctr" rtl="0">
                        <a:spcBef>
                          <a:spcPts val="0"/>
                        </a:spcBef>
                        <a:spcAft>
                          <a:spcPts val="0"/>
                        </a:spcAft>
                        <a:buNone/>
                      </a:pPr>
                      <a:endParaRPr sz="1600" dirty="0">
                        <a:solidFill>
                          <a:srgbClr val="607D8B"/>
                        </a:solidFill>
                        <a:latin typeface="Roboto Slab"/>
                        <a:ea typeface="Roboto Slab"/>
                        <a:cs typeface="Roboto Slab"/>
                        <a:sym typeface="Roboto Slab"/>
                      </a:endParaRPr>
                    </a:p>
                  </a:txBody>
                  <a:tcPr marL="91425" marR="91425" marT="68575" marB="68575"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607D8B"/>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tcPr>
                </a:tc>
                <a:extLst>
                  <a:ext uri="{0D108BD9-81ED-4DB2-BD59-A6C34878D82A}">
                    <a16:rowId xmlns:a16="http://schemas.microsoft.com/office/drawing/2014/main" val="683551440"/>
                  </a:ext>
                </a:extLst>
              </a:tr>
              <a:tr h="0">
                <a:tc>
                  <a:txBody>
                    <a:bodyPr/>
                    <a:lstStyle/>
                    <a:p>
                      <a:pPr marL="0" lvl="0" indent="0" algn="l" rtl="0">
                        <a:spcBef>
                          <a:spcPts val="0"/>
                        </a:spcBef>
                        <a:spcAft>
                          <a:spcPts val="0"/>
                        </a:spcAft>
                        <a:buNone/>
                      </a:pPr>
                      <a:endParaRPr sz="1600" dirty="0">
                        <a:solidFill>
                          <a:srgbClr val="607D8B"/>
                        </a:solidFill>
                        <a:latin typeface="Roboto Slab"/>
                        <a:ea typeface="Roboto Slab"/>
                        <a:cs typeface="Roboto Slab"/>
                        <a:sym typeface="Roboto Slab"/>
                      </a:endParaRPr>
                    </a:p>
                  </a:txBody>
                  <a:tcPr marL="91425" marR="91425" marT="68575" marB="685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accent6"/>
                    </a:solidFill>
                  </a:tcPr>
                </a:tc>
                <a:tc>
                  <a:txBody>
                    <a:bodyPr/>
                    <a:lstStyle/>
                    <a:p>
                      <a:pPr marL="0" lvl="0" indent="0" algn="ctr" rtl="0">
                        <a:spcBef>
                          <a:spcPts val="0"/>
                        </a:spcBef>
                        <a:spcAft>
                          <a:spcPts val="0"/>
                        </a:spcAft>
                        <a:buNone/>
                      </a:pPr>
                      <a:r>
                        <a:rPr lang="en" sz="1600" dirty="0">
                          <a:solidFill>
                            <a:srgbClr val="607D8B"/>
                          </a:solidFill>
                          <a:latin typeface="Roboto Slab"/>
                          <a:ea typeface="Roboto Slab"/>
                          <a:cs typeface="Roboto Slab"/>
                          <a:sym typeface="Roboto Slab"/>
                        </a:rPr>
                        <a:t>Giá trị</a:t>
                      </a:r>
                      <a:endParaRPr sz="1600" dirty="0">
                        <a:solidFill>
                          <a:srgbClr val="607D8B"/>
                        </a:solidFill>
                        <a:latin typeface="Roboto Slab"/>
                        <a:ea typeface="Roboto Slab"/>
                        <a:cs typeface="Roboto Slab"/>
                        <a:sym typeface="Roboto Slab"/>
                      </a:endParaRPr>
                    </a:p>
                  </a:txBody>
                  <a:tcPr marL="91425" marR="91425" marT="68575" marB="68575"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accent6"/>
                    </a:solidFill>
                  </a:tcPr>
                </a:tc>
                <a:tc>
                  <a:txBody>
                    <a:bodyPr/>
                    <a:lstStyle/>
                    <a:p>
                      <a:pPr marL="0" lvl="0" indent="0" algn="ctr" rtl="0">
                        <a:spcBef>
                          <a:spcPts val="0"/>
                        </a:spcBef>
                        <a:spcAft>
                          <a:spcPts val="0"/>
                        </a:spcAft>
                        <a:buNone/>
                      </a:pPr>
                      <a:r>
                        <a:rPr lang="en" sz="1600" dirty="0">
                          <a:solidFill>
                            <a:srgbClr val="607D8B"/>
                          </a:solidFill>
                          <a:latin typeface="Roboto Slab"/>
                          <a:ea typeface="Roboto Slab"/>
                          <a:cs typeface="Roboto Slab"/>
                          <a:sym typeface="Roboto Slab"/>
                        </a:rPr>
                        <a:t>Hạng</a:t>
                      </a:r>
                      <a:endParaRPr sz="1600" dirty="0">
                        <a:solidFill>
                          <a:srgbClr val="607D8B"/>
                        </a:solidFill>
                        <a:latin typeface="Roboto Slab"/>
                        <a:ea typeface="Roboto Slab"/>
                        <a:cs typeface="Roboto Slab"/>
                        <a:sym typeface="Roboto Slab"/>
                      </a:endParaRPr>
                    </a:p>
                  </a:txBody>
                  <a:tcPr marL="91425" marR="91425" marT="68575" marB="68575"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accent6"/>
                    </a:solidFill>
                  </a:tcPr>
                </a:tc>
                <a:tc>
                  <a:txBody>
                    <a:bodyPr/>
                    <a:lstStyle/>
                    <a:p>
                      <a:pPr marL="0" lvl="0" indent="0" algn="ctr" rtl="0">
                        <a:spcBef>
                          <a:spcPts val="0"/>
                        </a:spcBef>
                        <a:spcAft>
                          <a:spcPts val="0"/>
                        </a:spcAft>
                        <a:buNone/>
                      </a:pPr>
                      <a:r>
                        <a:rPr lang="en" sz="1600" dirty="0">
                          <a:solidFill>
                            <a:srgbClr val="607D8B"/>
                          </a:solidFill>
                          <a:latin typeface="Roboto Slab"/>
                          <a:ea typeface="Roboto Slab"/>
                          <a:cs typeface="Roboto Slab"/>
                          <a:sym typeface="Roboto Slab"/>
                        </a:rPr>
                        <a:t>Giá trị</a:t>
                      </a:r>
                      <a:endParaRPr sz="1600" dirty="0">
                        <a:solidFill>
                          <a:srgbClr val="607D8B"/>
                        </a:solidFill>
                        <a:latin typeface="Roboto Slab"/>
                        <a:ea typeface="Roboto Slab"/>
                        <a:cs typeface="Roboto Slab"/>
                        <a:sym typeface="Roboto Slab"/>
                      </a:endParaRPr>
                    </a:p>
                  </a:txBody>
                  <a:tcPr marL="91425" marR="91425" marT="68575" marB="68575"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accent6"/>
                    </a:solidFill>
                  </a:tcPr>
                </a:tc>
                <a:tc>
                  <a:txBody>
                    <a:bodyPr/>
                    <a:lstStyle/>
                    <a:p>
                      <a:pPr marL="0" lvl="0" indent="0" algn="ctr" rtl="0">
                        <a:spcBef>
                          <a:spcPts val="0"/>
                        </a:spcBef>
                        <a:spcAft>
                          <a:spcPts val="0"/>
                        </a:spcAft>
                        <a:buNone/>
                      </a:pPr>
                      <a:r>
                        <a:rPr lang="en" sz="1600" dirty="0">
                          <a:solidFill>
                            <a:srgbClr val="607D8B"/>
                          </a:solidFill>
                          <a:latin typeface="Roboto Slab"/>
                          <a:ea typeface="Roboto Slab"/>
                          <a:cs typeface="Roboto Slab"/>
                          <a:sym typeface="Roboto Slab"/>
                        </a:rPr>
                        <a:t>Hạng</a:t>
                      </a:r>
                      <a:endParaRPr sz="1600" dirty="0">
                        <a:solidFill>
                          <a:srgbClr val="607D8B"/>
                        </a:solidFill>
                        <a:latin typeface="Roboto Slab"/>
                        <a:ea typeface="Roboto Slab"/>
                        <a:cs typeface="Roboto Slab"/>
                        <a:sym typeface="Roboto Slab"/>
                      </a:endParaRPr>
                    </a:p>
                  </a:txBody>
                  <a:tcPr marL="91425" marR="91425" marT="68575" marB="68575"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accent6"/>
                    </a:solidFill>
                  </a:tcPr>
                </a:tc>
                <a:extLst>
                  <a:ext uri="{0D108BD9-81ED-4DB2-BD59-A6C34878D82A}">
                    <a16:rowId xmlns:a16="http://schemas.microsoft.com/office/drawing/2014/main" val="10000"/>
                  </a:ext>
                </a:extLst>
              </a:tr>
              <a:tr h="501025">
                <a:tc>
                  <a:txBody>
                    <a:bodyPr/>
                    <a:lstStyle/>
                    <a:p>
                      <a:pPr marL="0" lvl="0" indent="0" algn="r" rtl="0">
                        <a:spcBef>
                          <a:spcPts val="0"/>
                        </a:spcBef>
                        <a:spcAft>
                          <a:spcPts val="0"/>
                        </a:spcAft>
                        <a:buNone/>
                      </a:pPr>
                      <a:r>
                        <a:rPr lang="en-US" sz="1600" dirty="0" err="1">
                          <a:solidFill>
                            <a:schemeClr val="tx1"/>
                          </a:solidFill>
                          <a:latin typeface="Roboto Slab"/>
                          <a:ea typeface="Roboto Slab"/>
                          <a:cs typeface="Roboto Slab"/>
                          <a:sym typeface="Roboto Slab"/>
                        </a:rPr>
                        <a:t>Điểm</a:t>
                      </a:r>
                      <a:r>
                        <a:rPr lang="en-US" sz="1600" dirty="0">
                          <a:solidFill>
                            <a:schemeClr val="tx1"/>
                          </a:solidFill>
                          <a:latin typeface="Roboto Slab"/>
                          <a:ea typeface="Roboto Slab"/>
                          <a:cs typeface="Roboto Slab"/>
                          <a:sym typeface="Roboto Slab"/>
                        </a:rPr>
                        <a:t> </a:t>
                      </a:r>
                      <a:r>
                        <a:rPr lang="en-US" sz="1600" dirty="0" err="1">
                          <a:solidFill>
                            <a:schemeClr val="tx1"/>
                          </a:solidFill>
                          <a:latin typeface="Roboto Slab"/>
                          <a:ea typeface="Roboto Slab"/>
                          <a:cs typeface="Roboto Slab"/>
                          <a:sym typeface="Roboto Slab"/>
                        </a:rPr>
                        <a:t>trung</a:t>
                      </a:r>
                      <a:r>
                        <a:rPr lang="en-US" sz="1600" dirty="0">
                          <a:solidFill>
                            <a:schemeClr val="tx1"/>
                          </a:solidFill>
                          <a:latin typeface="Roboto Slab"/>
                          <a:ea typeface="Roboto Slab"/>
                          <a:cs typeface="Roboto Slab"/>
                          <a:sym typeface="Roboto Slab"/>
                        </a:rPr>
                        <a:t> </a:t>
                      </a:r>
                      <a:r>
                        <a:rPr lang="en-US" sz="1600" dirty="0" err="1">
                          <a:solidFill>
                            <a:schemeClr val="tx1"/>
                          </a:solidFill>
                          <a:latin typeface="Roboto Slab"/>
                          <a:ea typeface="Roboto Slab"/>
                          <a:cs typeface="Roboto Slab"/>
                          <a:sym typeface="Roboto Slab"/>
                        </a:rPr>
                        <a:t>bình</a:t>
                      </a:r>
                      <a:r>
                        <a:rPr lang="en-US" sz="1600" dirty="0">
                          <a:solidFill>
                            <a:schemeClr val="tx1"/>
                          </a:solidFill>
                          <a:latin typeface="Roboto Slab"/>
                          <a:ea typeface="Roboto Slab"/>
                          <a:cs typeface="Roboto Slab"/>
                          <a:sym typeface="Roboto Slab"/>
                        </a:rPr>
                        <a:t> </a:t>
                      </a:r>
                      <a:r>
                        <a:rPr lang="en-US" sz="1600" dirty="0" err="1">
                          <a:solidFill>
                            <a:schemeClr val="tx1"/>
                          </a:solidFill>
                          <a:latin typeface="Roboto Slab"/>
                          <a:ea typeface="Roboto Slab"/>
                          <a:cs typeface="Roboto Slab"/>
                          <a:sym typeface="Roboto Slab"/>
                        </a:rPr>
                        <a:t>thi</a:t>
                      </a:r>
                      <a:r>
                        <a:rPr lang="en-US" sz="1600" dirty="0">
                          <a:solidFill>
                            <a:schemeClr val="tx1"/>
                          </a:solidFill>
                          <a:latin typeface="Roboto Slab"/>
                          <a:ea typeface="Roboto Slab"/>
                          <a:cs typeface="Roboto Slab"/>
                          <a:sym typeface="Roboto Slab"/>
                        </a:rPr>
                        <a:t> </a:t>
                      </a:r>
                      <a:r>
                        <a:rPr lang="en-US" sz="1600" dirty="0" err="1">
                          <a:solidFill>
                            <a:schemeClr val="tx1"/>
                          </a:solidFill>
                          <a:latin typeface="Roboto Slab"/>
                          <a:ea typeface="Roboto Slab"/>
                          <a:cs typeface="Roboto Slab"/>
                          <a:sym typeface="Roboto Slab"/>
                        </a:rPr>
                        <a:t>tốt</a:t>
                      </a:r>
                      <a:r>
                        <a:rPr lang="en-US" sz="1600" dirty="0">
                          <a:solidFill>
                            <a:schemeClr val="tx1"/>
                          </a:solidFill>
                          <a:latin typeface="Roboto Slab"/>
                          <a:ea typeface="Roboto Slab"/>
                          <a:cs typeface="Roboto Slab"/>
                          <a:sym typeface="Roboto Slab"/>
                        </a:rPr>
                        <a:t> </a:t>
                      </a:r>
                      <a:r>
                        <a:rPr lang="en-US" sz="1600" dirty="0" err="1">
                          <a:solidFill>
                            <a:schemeClr val="tx1"/>
                          </a:solidFill>
                          <a:latin typeface="Roboto Slab"/>
                          <a:ea typeface="Roboto Slab"/>
                          <a:cs typeface="Roboto Slab"/>
                          <a:sym typeface="Roboto Slab"/>
                        </a:rPr>
                        <a:t>nghiệp</a:t>
                      </a:r>
                      <a:r>
                        <a:rPr lang="en-US" sz="1600" dirty="0">
                          <a:solidFill>
                            <a:schemeClr val="tx1"/>
                          </a:solidFill>
                          <a:latin typeface="Roboto Slab"/>
                          <a:ea typeface="Roboto Slab"/>
                          <a:cs typeface="Roboto Slab"/>
                          <a:sym typeface="Roboto Slab"/>
                        </a:rPr>
                        <a:t> THPT</a:t>
                      </a:r>
                      <a:endParaRPr sz="1600" dirty="0">
                        <a:solidFill>
                          <a:schemeClr val="tx1"/>
                        </a:solidFill>
                        <a:latin typeface="Roboto Slab"/>
                        <a:ea typeface="Roboto Slab"/>
                        <a:cs typeface="Roboto Slab"/>
                        <a:sym typeface="Roboto Slab"/>
                      </a:endParaRPr>
                    </a:p>
                  </a:txBody>
                  <a:tcPr marL="91425" marR="91425" marT="68575" marB="68575"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marR="0" algn="ctr" rtl="0" fontAlgn="ctr">
                        <a:lnSpc>
                          <a:spcPct val="100000"/>
                        </a:lnSpc>
                        <a:spcBef>
                          <a:spcPts val="0"/>
                        </a:spcBef>
                        <a:spcAft>
                          <a:spcPts val="0"/>
                        </a:spcAft>
                        <a:buClr>
                          <a:srgbClr val="000000"/>
                        </a:buClr>
                        <a:buFont typeface="Arial"/>
                      </a:pPr>
                      <a:r>
                        <a:rPr lang="vi-VN" sz="2000" b="0" i="0" u="none" strike="noStrike" cap="none">
                          <a:solidFill>
                            <a:srgbClr val="000000"/>
                          </a:solidFill>
                          <a:effectLst/>
                          <a:latin typeface="Aptos Narrow" panose="020B0004020202020204" pitchFamily="34" charset="0"/>
                          <a:cs typeface="Arial"/>
                          <a:sym typeface="Arial"/>
                        </a:rPr>
                        <a:t>6.43 </a:t>
                      </a:r>
                      <a:endParaRPr lang="vi-VN" sz="2000" b="0" i="0" u="none" strike="noStrike" cap="none" dirty="0">
                        <a:solidFill>
                          <a:srgbClr val="000000"/>
                        </a:solidFill>
                        <a:effectLst/>
                        <a:latin typeface="Aptos Narrow" panose="020B0004020202020204" pitchFamily="34" charset="0"/>
                        <a:cs typeface="Arial"/>
                        <a:sym typeface="Arial"/>
                      </a:endParaRP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marR="0" algn="ctr" rtl="0" fontAlgn="ctr">
                        <a:lnSpc>
                          <a:spcPct val="100000"/>
                        </a:lnSpc>
                        <a:spcBef>
                          <a:spcPts val="0"/>
                        </a:spcBef>
                        <a:spcAft>
                          <a:spcPts val="0"/>
                        </a:spcAft>
                        <a:buClr>
                          <a:srgbClr val="000000"/>
                        </a:buClr>
                        <a:buFont typeface="Arial"/>
                      </a:pPr>
                      <a:r>
                        <a:rPr lang="vi-VN" sz="2000" b="1" i="0" u="none" strike="noStrike" cap="none" dirty="0">
                          <a:solidFill>
                            <a:srgbClr val="000000"/>
                          </a:solidFill>
                          <a:effectLst/>
                          <a:latin typeface="Aptos Narrow" panose="020B0004020202020204" pitchFamily="34" charset="0"/>
                          <a:cs typeface="Arial"/>
                          <a:sym typeface="Arial"/>
                        </a:rPr>
                        <a:t>33</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algn="ctr" fontAlgn="ctr"/>
                      <a:r>
                        <a:rPr lang="vi-VN" sz="2000" b="0" i="0" u="none" strike="noStrike" dirty="0">
                          <a:solidFill>
                            <a:srgbClr val="000000"/>
                          </a:solidFill>
                          <a:effectLst/>
                          <a:latin typeface="Aptos Narrow" panose="020B0004020202020204" pitchFamily="34" charset="0"/>
                        </a:rPr>
                        <a:t>6.67</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algn="ctr" fontAlgn="ctr"/>
                      <a:r>
                        <a:rPr lang="vi-VN" sz="2000" b="1" i="0" u="none" strike="noStrike" dirty="0">
                          <a:solidFill>
                            <a:schemeClr val="tx1"/>
                          </a:solidFill>
                          <a:effectLst/>
                          <a:latin typeface="Aptos Narrow" panose="020B0004020202020204" pitchFamily="34" charset="0"/>
                        </a:rPr>
                        <a:t>31</a:t>
                      </a:r>
                    </a:p>
                  </a:txBody>
                  <a:tcPr marL="0" marR="0" marT="0" marB="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extLst>
                  <a:ext uri="{0D108BD9-81ED-4DB2-BD59-A6C34878D82A}">
                    <a16:rowId xmlns:a16="http://schemas.microsoft.com/office/drawing/2014/main" val="622343372"/>
                  </a:ext>
                </a:extLst>
              </a:tr>
              <a:tr h="501025">
                <a:tc>
                  <a:txBody>
                    <a:bodyPr/>
                    <a:lstStyle/>
                    <a:p>
                      <a:pPr marL="0" lvl="0" indent="0" algn="r" rtl="0">
                        <a:spcBef>
                          <a:spcPts val="0"/>
                        </a:spcBef>
                        <a:spcAft>
                          <a:spcPts val="0"/>
                        </a:spcAft>
                        <a:buNone/>
                      </a:pPr>
                      <a:r>
                        <a:rPr lang="vi-VN" sz="1600" dirty="0">
                          <a:solidFill>
                            <a:srgbClr val="C00000"/>
                          </a:solidFill>
                          <a:latin typeface="Roboto Slab"/>
                          <a:ea typeface="Roboto Slab"/>
                          <a:cs typeface="Roboto Slab"/>
                          <a:sym typeface="Roboto Slab"/>
                        </a:rPr>
                        <a:t>Chi cho GD&amp;ĐT bình quân 1 người đi học (triệu đồng)</a:t>
                      </a:r>
                    </a:p>
                  </a:txBody>
                  <a:tcPr marL="91425" marR="91425" marT="68575" marB="68575"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noFill/>
                  </a:tcPr>
                </a:tc>
                <a:tc>
                  <a:txBody>
                    <a:bodyPr/>
                    <a:lstStyle/>
                    <a:p>
                      <a:pPr marR="0" algn="ctr" rtl="0" fontAlgn="ctr">
                        <a:lnSpc>
                          <a:spcPct val="100000"/>
                        </a:lnSpc>
                        <a:spcBef>
                          <a:spcPts val="0"/>
                        </a:spcBef>
                        <a:spcAft>
                          <a:spcPts val="0"/>
                        </a:spcAft>
                        <a:buClr>
                          <a:srgbClr val="000000"/>
                        </a:buClr>
                        <a:buFont typeface="Arial"/>
                      </a:pPr>
                      <a:r>
                        <a:rPr lang="vi-VN" sz="2000" b="0" i="0" u="none" strike="noStrike" cap="none" dirty="0">
                          <a:solidFill>
                            <a:srgbClr val="000000"/>
                          </a:solidFill>
                          <a:effectLst/>
                          <a:latin typeface="Aptos Narrow" panose="020B0004020202020204" pitchFamily="34" charset="0"/>
                          <a:cs typeface="Arial"/>
                          <a:sym typeface="Arial"/>
                        </a:rPr>
                        <a:t>19.02 </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noFill/>
                  </a:tcPr>
                </a:tc>
                <a:tc>
                  <a:txBody>
                    <a:bodyPr/>
                    <a:lstStyle/>
                    <a:p>
                      <a:pPr marR="0" algn="ctr" rtl="0" fontAlgn="ctr">
                        <a:lnSpc>
                          <a:spcPct val="100000"/>
                        </a:lnSpc>
                        <a:spcBef>
                          <a:spcPts val="0"/>
                        </a:spcBef>
                        <a:spcAft>
                          <a:spcPts val="0"/>
                        </a:spcAft>
                        <a:buClr>
                          <a:srgbClr val="000000"/>
                        </a:buClr>
                        <a:buFont typeface="Arial"/>
                      </a:pPr>
                      <a:r>
                        <a:rPr lang="vi-VN" sz="2000" b="1" i="0" u="none" strike="noStrike" cap="none" dirty="0">
                          <a:solidFill>
                            <a:srgbClr val="000000"/>
                          </a:solidFill>
                          <a:effectLst/>
                          <a:latin typeface="Aptos Narrow" panose="020B0004020202020204" pitchFamily="34" charset="0"/>
                          <a:cs typeface="Arial"/>
                          <a:sym typeface="Arial"/>
                        </a:rPr>
                        <a:t>27</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noFill/>
                  </a:tcPr>
                </a:tc>
                <a:tc>
                  <a:txBody>
                    <a:bodyPr/>
                    <a:lstStyle/>
                    <a:p>
                      <a:pPr algn="ctr" fontAlgn="ctr"/>
                      <a:r>
                        <a:rPr lang="vi-VN" sz="2000" b="0" i="0" u="none" strike="noStrike" dirty="0">
                          <a:solidFill>
                            <a:schemeClr val="tx1"/>
                          </a:solidFill>
                          <a:effectLst/>
                          <a:latin typeface="Aptos Narrow" panose="020B0004020202020204" pitchFamily="34" charset="0"/>
                        </a:rPr>
                        <a:t>16.27</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noFill/>
                  </a:tcPr>
                </a:tc>
                <a:tc>
                  <a:txBody>
                    <a:bodyPr/>
                    <a:lstStyle/>
                    <a:p>
                      <a:pPr algn="ctr" fontAlgn="ctr"/>
                      <a:r>
                        <a:rPr lang="vi-VN" sz="2000" b="1" i="0" u="none" strike="noStrike" dirty="0">
                          <a:solidFill>
                            <a:srgbClr val="C00000"/>
                          </a:solidFill>
                          <a:effectLst/>
                          <a:latin typeface="Aptos Narrow" panose="020B0004020202020204" pitchFamily="34" charset="0"/>
                        </a:rPr>
                        <a:t>32</a:t>
                      </a:r>
                    </a:p>
                  </a:txBody>
                  <a:tcPr marL="0" marR="0" marT="0" marB="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noFill/>
                  </a:tcPr>
                </a:tc>
                <a:extLst>
                  <a:ext uri="{0D108BD9-81ED-4DB2-BD59-A6C34878D82A}">
                    <a16:rowId xmlns:a16="http://schemas.microsoft.com/office/drawing/2014/main" val="754805978"/>
                  </a:ext>
                </a:extLst>
              </a:tr>
              <a:tr h="501025">
                <a:tc>
                  <a: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vi-VN" sz="1600" dirty="0">
                          <a:solidFill>
                            <a:schemeClr val="tx1"/>
                          </a:solidFill>
                          <a:latin typeface="Roboto Slab"/>
                          <a:ea typeface="Roboto Slab"/>
                          <a:cs typeface="Roboto Slab"/>
                          <a:sym typeface="Roboto Slab"/>
                        </a:rPr>
                        <a:t>Nhân lực NC&amp;PT/10,000 dân (người)</a:t>
                      </a:r>
                    </a:p>
                  </a:txBody>
                  <a:tcPr marL="91425" marR="91425" marT="68575" marB="68575"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marR="0" algn="ctr" rtl="0" fontAlgn="ctr">
                        <a:lnSpc>
                          <a:spcPct val="100000"/>
                        </a:lnSpc>
                        <a:spcBef>
                          <a:spcPts val="0"/>
                        </a:spcBef>
                        <a:spcAft>
                          <a:spcPts val="0"/>
                        </a:spcAft>
                        <a:buClr>
                          <a:srgbClr val="000000"/>
                        </a:buClr>
                        <a:buFont typeface="Arial"/>
                      </a:pPr>
                      <a:r>
                        <a:rPr lang="vi-VN" sz="2000" b="0" i="0" u="none" strike="noStrike" cap="none" dirty="0">
                          <a:solidFill>
                            <a:srgbClr val="000000"/>
                          </a:solidFill>
                          <a:effectLst/>
                          <a:latin typeface="Aptos Narrow" panose="020B0004020202020204" pitchFamily="34" charset="0"/>
                          <a:cs typeface="Arial"/>
                          <a:sym typeface="Arial"/>
                        </a:rPr>
                        <a:t>10.06 </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marR="0" algn="ctr" rtl="0" fontAlgn="ctr">
                        <a:lnSpc>
                          <a:spcPct val="100000"/>
                        </a:lnSpc>
                        <a:spcBef>
                          <a:spcPts val="0"/>
                        </a:spcBef>
                        <a:spcAft>
                          <a:spcPts val="0"/>
                        </a:spcAft>
                        <a:buClr>
                          <a:srgbClr val="000000"/>
                        </a:buClr>
                        <a:buFont typeface="Arial"/>
                      </a:pPr>
                      <a:r>
                        <a:rPr lang="vi-VN" sz="2000" b="1" i="0" u="none" strike="noStrike" cap="none">
                          <a:solidFill>
                            <a:srgbClr val="000000"/>
                          </a:solidFill>
                          <a:effectLst/>
                          <a:latin typeface="Aptos Narrow" panose="020B0004020202020204" pitchFamily="34" charset="0"/>
                          <a:cs typeface="Arial"/>
                          <a:sym typeface="Arial"/>
                        </a:rPr>
                        <a:t>21</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algn="ctr" fontAlgn="ctr"/>
                      <a:r>
                        <a:rPr lang="vi-VN" sz="2000" b="0" i="0" u="none" strike="noStrike">
                          <a:solidFill>
                            <a:srgbClr val="000000"/>
                          </a:solidFill>
                          <a:effectLst/>
                          <a:latin typeface="Aptos Narrow" panose="020B0004020202020204" pitchFamily="34" charset="0"/>
                        </a:rPr>
                        <a:t>10.06</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algn="ctr" fontAlgn="ctr"/>
                      <a:r>
                        <a:rPr lang="vi-VN" sz="2000" b="1" i="0" u="none" strike="noStrike" dirty="0">
                          <a:solidFill>
                            <a:srgbClr val="0070C0"/>
                          </a:solidFill>
                          <a:effectLst/>
                          <a:latin typeface="Aptos Narrow" panose="020B0004020202020204" pitchFamily="34" charset="0"/>
                        </a:rPr>
                        <a:t>21</a:t>
                      </a:r>
                    </a:p>
                  </a:txBody>
                  <a:tcPr marL="0" marR="0" marT="0" marB="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extLst>
                  <a:ext uri="{0D108BD9-81ED-4DB2-BD59-A6C34878D82A}">
                    <a16:rowId xmlns:a16="http://schemas.microsoft.com/office/drawing/2014/main" val="3570379938"/>
                  </a:ext>
                </a:extLst>
              </a:tr>
              <a:tr h="501025">
                <a:tc>
                  <a: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600" dirty="0">
                          <a:solidFill>
                            <a:schemeClr val="tx1"/>
                          </a:solidFill>
                          <a:latin typeface="Roboto Slab"/>
                          <a:ea typeface="Roboto Slab"/>
                          <a:cs typeface="Roboto Slab"/>
                          <a:sym typeface="Roboto Slab"/>
                        </a:rPr>
                        <a:t>Chi NSĐP </a:t>
                      </a:r>
                      <a:r>
                        <a:rPr lang="en-US" sz="1600" dirty="0" err="1">
                          <a:solidFill>
                            <a:schemeClr val="tx1"/>
                          </a:solidFill>
                          <a:latin typeface="Roboto Slab"/>
                          <a:ea typeface="Roboto Slab"/>
                          <a:cs typeface="Roboto Slab"/>
                          <a:sym typeface="Roboto Slab"/>
                        </a:rPr>
                        <a:t>cho</a:t>
                      </a:r>
                      <a:r>
                        <a:rPr lang="en-US" sz="1600" dirty="0">
                          <a:solidFill>
                            <a:schemeClr val="tx1"/>
                          </a:solidFill>
                          <a:latin typeface="Roboto Slab"/>
                          <a:ea typeface="Roboto Slab"/>
                          <a:cs typeface="Roboto Slab"/>
                          <a:sym typeface="Roboto Slab"/>
                        </a:rPr>
                        <a:t> KH&amp;CN/GRDP (%)</a:t>
                      </a:r>
                    </a:p>
                  </a:txBody>
                  <a:tcPr marL="91425" marR="91425" marT="68575" marB="68575"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marR="0" algn="ctr" rtl="0" fontAlgn="ctr">
                        <a:lnSpc>
                          <a:spcPct val="100000"/>
                        </a:lnSpc>
                        <a:spcBef>
                          <a:spcPts val="0"/>
                        </a:spcBef>
                        <a:spcAft>
                          <a:spcPts val="0"/>
                        </a:spcAft>
                        <a:buClr>
                          <a:srgbClr val="000000"/>
                        </a:buClr>
                        <a:buFont typeface="Arial"/>
                      </a:pPr>
                      <a:r>
                        <a:rPr lang="vi-VN" sz="2000" b="0" i="0" u="none" strike="noStrike" cap="none" dirty="0">
                          <a:solidFill>
                            <a:srgbClr val="000000"/>
                          </a:solidFill>
                          <a:effectLst/>
                          <a:latin typeface="Aptos Narrow" panose="020B0004020202020204" pitchFamily="34" charset="0"/>
                          <a:cs typeface="Arial"/>
                          <a:sym typeface="Arial"/>
                        </a:rPr>
                        <a:t>0.08 </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marR="0" algn="ctr" rtl="0" fontAlgn="ctr">
                        <a:lnSpc>
                          <a:spcPct val="100000"/>
                        </a:lnSpc>
                        <a:spcBef>
                          <a:spcPts val="0"/>
                        </a:spcBef>
                        <a:spcAft>
                          <a:spcPts val="0"/>
                        </a:spcAft>
                        <a:buClr>
                          <a:srgbClr val="000000"/>
                        </a:buClr>
                        <a:buFont typeface="Arial"/>
                      </a:pPr>
                      <a:r>
                        <a:rPr lang="vi-VN" sz="2000" b="1" i="0" u="none" strike="noStrike" cap="none">
                          <a:solidFill>
                            <a:srgbClr val="000000"/>
                          </a:solidFill>
                          <a:effectLst/>
                          <a:latin typeface="Aptos Narrow" panose="020B0004020202020204" pitchFamily="34" charset="0"/>
                          <a:cs typeface="Arial"/>
                          <a:sym typeface="Arial"/>
                        </a:rPr>
                        <a:t>7</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algn="ctr" fontAlgn="ctr"/>
                      <a:r>
                        <a:rPr lang="vi-VN" sz="2000" b="0" i="0" u="none" strike="noStrike">
                          <a:solidFill>
                            <a:srgbClr val="000000"/>
                          </a:solidFill>
                          <a:effectLst/>
                          <a:latin typeface="Aptos Narrow" panose="020B0004020202020204" pitchFamily="34" charset="0"/>
                        </a:rPr>
                        <a:t>0.0</a:t>
                      </a:r>
                      <a:r>
                        <a:rPr lang="en-US" sz="2000" b="0" i="0" u="none" strike="noStrike">
                          <a:solidFill>
                            <a:srgbClr val="000000"/>
                          </a:solidFill>
                          <a:effectLst/>
                          <a:latin typeface="Aptos Narrow" panose="020B0004020202020204" pitchFamily="34" charset="0"/>
                        </a:rPr>
                        <a:t>66</a:t>
                      </a:r>
                      <a:endParaRPr lang="vi-VN" sz="2000" b="0" i="0" u="none" strike="noStrike">
                        <a:solidFill>
                          <a:srgbClr val="000000"/>
                        </a:solidFill>
                        <a:effectLst/>
                        <a:latin typeface="Aptos Narrow" panose="020B0004020202020204" pitchFamily="34" charset="0"/>
                      </a:endParaRP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algn="ctr" fontAlgn="ctr"/>
                      <a:r>
                        <a:rPr lang="vi-VN" sz="2000" b="1" i="0" u="none" strike="noStrike" dirty="0">
                          <a:solidFill>
                            <a:srgbClr val="0070C0"/>
                          </a:solidFill>
                          <a:effectLst/>
                          <a:latin typeface="Aptos Narrow" panose="020B0004020202020204" pitchFamily="34" charset="0"/>
                        </a:rPr>
                        <a:t>13</a:t>
                      </a:r>
                    </a:p>
                  </a:txBody>
                  <a:tcPr marL="0" marR="0" marT="0" marB="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extLst>
                  <a:ext uri="{0D108BD9-81ED-4DB2-BD59-A6C34878D82A}">
                    <a16:rowId xmlns:a16="http://schemas.microsoft.com/office/drawing/2014/main" val="1490601126"/>
                  </a:ext>
                </a:extLst>
              </a:tr>
              <a:tr h="501025">
                <a:tc>
                  <a:txBody>
                    <a:bodyPr/>
                    <a:lstStyle/>
                    <a:p>
                      <a:pPr marL="0" lvl="0" indent="0" algn="r" rtl="0">
                        <a:spcBef>
                          <a:spcPts val="0"/>
                        </a:spcBef>
                        <a:spcAft>
                          <a:spcPts val="0"/>
                        </a:spcAft>
                        <a:buNone/>
                      </a:pPr>
                      <a:r>
                        <a:rPr lang="en-US" sz="1600" dirty="0">
                          <a:solidFill>
                            <a:schemeClr val="tx1"/>
                          </a:solidFill>
                          <a:latin typeface="Roboto Slab"/>
                          <a:ea typeface="Roboto Slab"/>
                          <a:cs typeface="Roboto Slab"/>
                          <a:sym typeface="Roboto Slab"/>
                        </a:rPr>
                        <a:t>Chi </a:t>
                      </a:r>
                      <a:r>
                        <a:rPr lang="en-US" sz="1600" dirty="0" err="1">
                          <a:solidFill>
                            <a:schemeClr val="tx1"/>
                          </a:solidFill>
                          <a:latin typeface="Roboto Slab"/>
                          <a:ea typeface="Roboto Slab"/>
                          <a:cs typeface="Roboto Slab"/>
                          <a:sym typeface="Roboto Slab"/>
                        </a:rPr>
                        <a:t>cho</a:t>
                      </a:r>
                      <a:r>
                        <a:rPr lang="en-US" sz="1600" dirty="0">
                          <a:solidFill>
                            <a:schemeClr val="tx1"/>
                          </a:solidFill>
                          <a:latin typeface="Roboto Slab"/>
                          <a:ea typeface="Roboto Slab"/>
                          <a:cs typeface="Roboto Slab"/>
                          <a:sym typeface="Roboto Slab"/>
                        </a:rPr>
                        <a:t> NC&amp;PT/GRDP</a:t>
                      </a:r>
                      <a:endParaRPr sz="1600" dirty="0">
                        <a:solidFill>
                          <a:schemeClr val="tx1"/>
                        </a:solidFill>
                        <a:latin typeface="Roboto Slab"/>
                        <a:ea typeface="Roboto Slab"/>
                        <a:cs typeface="Roboto Slab"/>
                        <a:sym typeface="Roboto Slab"/>
                      </a:endParaRPr>
                    </a:p>
                  </a:txBody>
                  <a:tcPr marL="91425" marR="91425" marT="68575" marB="68575"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marR="0" algn="ctr" rtl="0" fontAlgn="ctr">
                        <a:lnSpc>
                          <a:spcPct val="100000"/>
                        </a:lnSpc>
                        <a:spcBef>
                          <a:spcPts val="0"/>
                        </a:spcBef>
                        <a:spcAft>
                          <a:spcPts val="0"/>
                        </a:spcAft>
                        <a:buClr>
                          <a:srgbClr val="000000"/>
                        </a:buClr>
                        <a:buFont typeface="Arial"/>
                      </a:pPr>
                      <a:r>
                        <a:rPr lang="vi-VN" sz="2000" b="0" i="0" u="none" strike="noStrike" cap="none" dirty="0">
                          <a:solidFill>
                            <a:srgbClr val="000000"/>
                          </a:solidFill>
                          <a:effectLst/>
                          <a:latin typeface="Aptos Narrow" panose="020B0004020202020204" pitchFamily="34" charset="0"/>
                          <a:cs typeface="Arial"/>
                          <a:sym typeface="Arial"/>
                        </a:rPr>
                        <a:t>0.05 </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marR="0" algn="ctr" rtl="0" fontAlgn="ctr">
                        <a:lnSpc>
                          <a:spcPct val="100000"/>
                        </a:lnSpc>
                        <a:spcBef>
                          <a:spcPts val="0"/>
                        </a:spcBef>
                        <a:spcAft>
                          <a:spcPts val="0"/>
                        </a:spcAft>
                        <a:buClr>
                          <a:srgbClr val="000000"/>
                        </a:buClr>
                        <a:buFont typeface="Arial"/>
                      </a:pPr>
                      <a:r>
                        <a:rPr lang="vi-VN" sz="2000" b="1" i="0" u="none" strike="noStrike" cap="none" dirty="0">
                          <a:solidFill>
                            <a:srgbClr val="000000"/>
                          </a:solidFill>
                          <a:effectLst/>
                          <a:latin typeface="Aptos Narrow" panose="020B0004020202020204" pitchFamily="34" charset="0"/>
                          <a:cs typeface="Arial"/>
                          <a:sym typeface="Arial"/>
                        </a:rPr>
                        <a:t>19</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algn="ctr" fontAlgn="ctr"/>
                      <a:r>
                        <a:rPr lang="vi-VN" sz="2000" b="0" i="0" u="none" strike="noStrike">
                          <a:solidFill>
                            <a:srgbClr val="000000"/>
                          </a:solidFill>
                          <a:effectLst/>
                          <a:latin typeface="Aptos Narrow" panose="020B0004020202020204" pitchFamily="34" charset="0"/>
                        </a:rPr>
                        <a:t>0.0</a:t>
                      </a:r>
                      <a:r>
                        <a:rPr lang="en-US" sz="2000" b="0" i="0" u="none" strike="noStrike">
                          <a:solidFill>
                            <a:srgbClr val="000000"/>
                          </a:solidFill>
                          <a:effectLst/>
                          <a:latin typeface="Aptos Narrow" panose="020B0004020202020204" pitchFamily="34" charset="0"/>
                        </a:rPr>
                        <a:t>46</a:t>
                      </a:r>
                      <a:endParaRPr lang="vi-VN" sz="2000" b="0" i="0" u="none" strike="noStrike">
                        <a:solidFill>
                          <a:srgbClr val="000000"/>
                        </a:solidFill>
                        <a:effectLst/>
                        <a:latin typeface="Aptos Narrow" panose="020B0004020202020204" pitchFamily="34" charset="0"/>
                      </a:endParaRP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algn="ctr" fontAlgn="ctr"/>
                      <a:r>
                        <a:rPr lang="vi-VN" sz="2000" b="1" i="0" u="none" strike="noStrike" dirty="0">
                          <a:solidFill>
                            <a:srgbClr val="0070C0"/>
                          </a:solidFill>
                          <a:effectLst/>
                          <a:latin typeface="Aptos Narrow" panose="020B0004020202020204" pitchFamily="34" charset="0"/>
                        </a:rPr>
                        <a:t>18</a:t>
                      </a:r>
                    </a:p>
                  </a:txBody>
                  <a:tcPr marL="0" marR="0" marT="0" marB="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extLst>
                  <a:ext uri="{0D108BD9-81ED-4DB2-BD59-A6C34878D82A}">
                    <a16:rowId xmlns:a16="http://schemas.microsoft.com/office/drawing/2014/main" val="554498633"/>
                  </a:ext>
                </a:extLst>
              </a:tr>
              <a:tr h="501025">
                <a:tc>
                  <a:txBody>
                    <a:bodyPr/>
                    <a:lstStyle/>
                    <a:p>
                      <a:pPr marL="0" lvl="0" indent="0" algn="r" rtl="0">
                        <a:spcBef>
                          <a:spcPts val="0"/>
                        </a:spcBef>
                        <a:spcAft>
                          <a:spcPts val="0"/>
                        </a:spcAft>
                        <a:buNone/>
                      </a:pPr>
                      <a:r>
                        <a:rPr lang="en" sz="1600" dirty="0">
                          <a:solidFill>
                            <a:schemeClr val="tx1"/>
                          </a:solidFill>
                          <a:latin typeface="Roboto Slab"/>
                          <a:ea typeface="Roboto Slab"/>
                          <a:cs typeface="Roboto Slab"/>
                          <a:sym typeface="Roboto Slab"/>
                        </a:rPr>
                        <a:t>Số tổ chức KH&amp;CN/10,000 dân (tổ chức)</a:t>
                      </a:r>
                      <a:endParaRPr sz="1600" dirty="0">
                        <a:solidFill>
                          <a:schemeClr val="tx1"/>
                        </a:solidFill>
                        <a:latin typeface="Roboto Slab"/>
                        <a:ea typeface="Roboto Slab"/>
                        <a:cs typeface="Roboto Slab"/>
                        <a:sym typeface="Roboto Slab"/>
                      </a:endParaRPr>
                    </a:p>
                  </a:txBody>
                  <a:tcPr marL="91425" marR="91425" marT="68575" marB="68575"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marR="0" algn="ctr" rtl="0" fontAlgn="ctr">
                        <a:lnSpc>
                          <a:spcPct val="100000"/>
                        </a:lnSpc>
                        <a:spcBef>
                          <a:spcPts val="0"/>
                        </a:spcBef>
                        <a:spcAft>
                          <a:spcPts val="0"/>
                        </a:spcAft>
                        <a:buClr>
                          <a:srgbClr val="000000"/>
                        </a:buClr>
                        <a:buFont typeface="Arial"/>
                      </a:pPr>
                      <a:r>
                        <a:rPr lang="vi-VN" sz="2000" b="0" i="0" u="none" strike="noStrike" cap="none" dirty="0">
                          <a:solidFill>
                            <a:srgbClr val="000000"/>
                          </a:solidFill>
                          <a:effectLst/>
                          <a:latin typeface="Aptos Narrow" panose="020B0004020202020204" pitchFamily="34" charset="0"/>
                          <a:cs typeface="Arial"/>
                          <a:sym typeface="Arial"/>
                        </a:rPr>
                        <a:t>0.18 </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marR="0" algn="ctr" rtl="0" fontAlgn="ctr">
                        <a:lnSpc>
                          <a:spcPct val="100000"/>
                        </a:lnSpc>
                        <a:spcBef>
                          <a:spcPts val="0"/>
                        </a:spcBef>
                        <a:spcAft>
                          <a:spcPts val="0"/>
                        </a:spcAft>
                        <a:buClr>
                          <a:srgbClr val="000000"/>
                        </a:buClr>
                        <a:buFont typeface="Arial"/>
                      </a:pPr>
                      <a:r>
                        <a:rPr lang="vi-VN" sz="2000" b="1" i="0" u="none" strike="noStrike" cap="none" dirty="0">
                          <a:solidFill>
                            <a:srgbClr val="000000"/>
                          </a:solidFill>
                          <a:effectLst/>
                          <a:latin typeface="Aptos Narrow" panose="020B0004020202020204" pitchFamily="34" charset="0"/>
                          <a:cs typeface="Arial"/>
                          <a:sym typeface="Arial"/>
                        </a:rPr>
                        <a:t>23</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algn="ctr" fontAlgn="ctr"/>
                      <a:r>
                        <a:rPr lang="vi-VN" sz="2000" b="0" i="0" u="none" strike="noStrike" dirty="0">
                          <a:solidFill>
                            <a:srgbClr val="000000"/>
                          </a:solidFill>
                          <a:effectLst/>
                          <a:latin typeface="Aptos Narrow" panose="020B0004020202020204" pitchFamily="34" charset="0"/>
                        </a:rPr>
                        <a:t>0.17</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algn="ctr" fontAlgn="ctr"/>
                      <a:r>
                        <a:rPr lang="vi-VN" sz="2000" b="1" i="0" u="none" strike="noStrike" dirty="0">
                          <a:solidFill>
                            <a:srgbClr val="000000"/>
                          </a:solidFill>
                          <a:effectLst/>
                          <a:latin typeface="Aptos Narrow" panose="020B0004020202020204" pitchFamily="34" charset="0"/>
                        </a:rPr>
                        <a:t>26</a:t>
                      </a:r>
                    </a:p>
                  </a:txBody>
                  <a:tcPr marL="0" marR="0" marT="0" marB="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extLst>
                  <a:ext uri="{0D108BD9-81ED-4DB2-BD59-A6C34878D82A}">
                    <a16:rowId xmlns:a16="http://schemas.microsoft.com/office/drawing/2014/main" val="375058405"/>
                  </a:ext>
                </a:extLst>
              </a:tr>
            </a:tbl>
          </a:graphicData>
        </a:graphic>
      </p:graphicFrame>
    </p:spTree>
    <p:extLst>
      <p:ext uri="{BB962C8B-B14F-4D97-AF65-F5344CB8AC3E}">
        <p14:creationId xmlns:p14="http://schemas.microsoft.com/office/powerpoint/2010/main" val="662864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14;p25">
            <a:extLst>
              <a:ext uri="{FF2B5EF4-FFF2-40B4-BE49-F238E27FC236}">
                <a16:creationId xmlns:a16="http://schemas.microsoft.com/office/drawing/2014/main" id="{D0151AE9-9D94-B740-EE3B-561D775FD8B5}"/>
              </a:ext>
            </a:extLst>
          </p:cNvPr>
          <p:cNvSpPr txBox="1">
            <a:spLocks/>
          </p:cNvSpPr>
          <p:nvPr/>
        </p:nvSpPr>
        <p:spPr>
          <a:xfrm>
            <a:off x="304729" y="209229"/>
            <a:ext cx="8378354" cy="547736"/>
          </a:xfrm>
          <a:prstGeom prst="rect">
            <a:avLst/>
          </a:prstGeom>
          <a:solidFill>
            <a:schemeClr val="tx2"/>
          </a:solid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1pPr>
            <a:lvl2pPr marR="0" lvl="1"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2pPr>
            <a:lvl3pPr marR="0" lvl="2"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3pPr>
            <a:lvl4pPr marR="0" lvl="3"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4pPr>
            <a:lvl5pPr marR="0" lvl="4"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5pPr>
            <a:lvl6pPr marR="0" lvl="5"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6pPr>
            <a:lvl7pPr marR="0" lvl="6"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7pPr>
            <a:lvl8pPr marR="0" lvl="7"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8pPr>
            <a:lvl9pPr marR="0" lvl="8"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9pPr>
          </a:lstStyle>
          <a:p>
            <a:r>
              <a:rPr lang="en-US" sz="2400" b="1" dirty="0">
                <a:solidFill>
                  <a:srgbClr val="0070C0"/>
                </a:solidFill>
                <a:latin typeface="+mn-lt"/>
              </a:rPr>
              <a:t>3. </a:t>
            </a:r>
            <a:r>
              <a:rPr lang="vi-VN" sz="2400" b="1" dirty="0">
                <a:solidFill>
                  <a:srgbClr val="0070C0"/>
                </a:solidFill>
                <a:latin typeface="+mn-lt"/>
              </a:rPr>
              <a:t>Cơ sở hạ tầng</a:t>
            </a:r>
            <a:r>
              <a:rPr lang="en-US" sz="2400" b="1" dirty="0">
                <a:solidFill>
                  <a:srgbClr val="0070C0"/>
                </a:solidFill>
                <a:latin typeface="+mn-lt"/>
              </a:rPr>
              <a:t> (</a:t>
            </a:r>
            <a:r>
              <a:rPr lang="en-US" sz="2400" b="1" dirty="0" err="1">
                <a:solidFill>
                  <a:srgbClr val="0070C0"/>
                </a:solidFill>
                <a:latin typeface="+mn-lt"/>
              </a:rPr>
              <a:t>đầu</a:t>
            </a:r>
            <a:r>
              <a:rPr lang="en-US" sz="2400" b="1" dirty="0">
                <a:solidFill>
                  <a:srgbClr val="0070C0"/>
                </a:solidFill>
                <a:latin typeface="+mn-lt"/>
              </a:rPr>
              <a:t> </a:t>
            </a:r>
            <a:r>
              <a:rPr lang="en-US" sz="2400" b="1" dirty="0" err="1">
                <a:solidFill>
                  <a:srgbClr val="0070C0"/>
                </a:solidFill>
                <a:latin typeface="+mn-lt"/>
              </a:rPr>
              <a:t>vào</a:t>
            </a:r>
            <a:r>
              <a:rPr lang="en-US" sz="2400" b="1" dirty="0">
                <a:solidFill>
                  <a:srgbClr val="0070C0"/>
                </a:solidFill>
                <a:latin typeface="+mn-lt"/>
              </a:rPr>
              <a:t>)</a:t>
            </a:r>
            <a:r>
              <a:rPr lang="vi-VN" sz="2400" b="1" dirty="0">
                <a:solidFill>
                  <a:srgbClr val="0070C0"/>
                </a:solidFill>
                <a:latin typeface="+mn-lt"/>
              </a:rPr>
              <a:t>: xếp hạng </a:t>
            </a:r>
            <a:r>
              <a:rPr lang="en-US" sz="2400" b="1" dirty="0">
                <a:solidFill>
                  <a:srgbClr val="0070C0"/>
                </a:solidFill>
                <a:latin typeface="+mn-lt"/>
              </a:rPr>
              <a:t>58</a:t>
            </a:r>
            <a:endParaRPr lang="vi-VN" sz="2400" dirty="0">
              <a:solidFill>
                <a:srgbClr val="0070C0"/>
              </a:solidFill>
              <a:latin typeface="+mn-lt"/>
              <a:cs typeface="Arial" panose="020B0604020202020204" pitchFamily="34" charset="0"/>
            </a:endParaRPr>
          </a:p>
        </p:txBody>
      </p:sp>
      <p:graphicFrame>
        <p:nvGraphicFramePr>
          <p:cNvPr id="3" name="Google Shape;215;p25">
            <a:extLst>
              <a:ext uri="{FF2B5EF4-FFF2-40B4-BE49-F238E27FC236}">
                <a16:creationId xmlns:a16="http://schemas.microsoft.com/office/drawing/2014/main" id="{945B188F-F444-A52B-C651-702D259F8B55}"/>
              </a:ext>
            </a:extLst>
          </p:cNvPr>
          <p:cNvGraphicFramePr/>
          <p:nvPr>
            <p:extLst>
              <p:ext uri="{D42A27DB-BD31-4B8C-83A1-F6EECF244321}">
                <p14:modId xmlns:p14="http://schemas.microsoft.com/office/powerpoint/2010/main" val="2764096141"/>
              </p:ext>
            </p:extLst>
          </p:nvPr>
        </p:nvGraphicFramePr>
        <p:xfrm>
          <a:off x="304729" y="1043940"/>
          <a:ext cx="8534541" cy="3345200"/>
        </p:xfrm>
        <a:graphic>
          <a:graphicData uri="http://schemas.openxmlformats.org/drawingml/2006/table">
            <a:tbl>
              <a:tblPr>
                <a:noFill/>
                <a:tableStyleId>{701FB10D-A61A-4DE4-8506-F670E7A89527}</a:tableStyleId>
              </a:tblPr>
              <a:tblGrid>
                <a:gridCol w="3747099">
                  <a:extLst>
                    <a:ext uri="{9D8B030D-6E8A-4147-A177-3AD203B41FA5}">
                      <a16:colId xmlns:a16="http://schemas.microsoft.com/office/drawing/2014/main" val="20000"/>
                    </a:ext>
                  </a:extLst>
                </a:gridCol>
                <a:gridCol w="140208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1498183">
                  <a:extLst>
                    <a:ext uri="{9D8B030D-6E8A-4147-A177-3AD203B41FA5}">
                      <a16:colId xmlns:a16="http://schemas.microsoft.com/office/drawing/2014/main" val="20003"/>
                    </a:ext>
                  </a:extLst>
                </a:gridCol>
                <a:gridCol w="972779">
                  <a:extLst>
                    <a:ext uri="{9D8B030D-6E8A-4147-A177-3AD203B41FA5}">
                      <a16:colId xmlns:a16="http://schemas.microsoft.com/office/drawing/2014/main" val="706496569"/>
                    </a:ext>
                  </a:extLst>
                </a:gridCol>
              </a:tblGrid>
              <a:tr h="0">
                <a:tc>
                  <a:txBody>
                    <a:bodyPr/>
                    <a:lstStyle/>
                    <a:p>
                      <a:pPr marL="0" lvl="0" indent="0" algn="l" rtl="0">
                        <a:spcBef>
                          <a:spcPts val="0"/>
                        </a:spcBef>
                        <a:spcAft>
                          <a:spcPts val="0"/>
                        </a:spcAft>
                        <a:buNone/>
                      </a:pPr>
                      <a:endParaRPr sz="1600" dirty="0">
                        <a:solidFill>
                          <a:srgbClr val="607D8B"/>
                        </a:solidFill>
                        <a:latin typeface="Roboto Slab"/>
                        <a:ea typeface="Roboto Slab"/>
                        <a:cs typeface="Roboto Slab"/>
                        <a:sym typeface="Roboto Slab"/>
                      </a:endParaRPr>
                    </a:p>
                  </a:txBody>
                  <a:tcPr marL="91425" marR="91425" marT="68575" marB="68575"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19050" cap="flat" cmpd="sng">
                      <a:solidFill>
                        <a:srgbClr val="607D8B"/>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gridSpan="2">
                  <a:txBody>
                    <a:bodyPr/>
                    <a:lstStyle/>
                    <a:p>
                      <a:pPr marL="0" lvl="0" indent="0" algn="ctr" rtl="0">
                        <a:spcBef>
                          <a:spcPts val="0"/>
                        </a:spcBef>
                        <a:spcAft>
                          <a:spcPts val="0"/>
                        </a:spcAft>
                        <a:buNone/>
                      </a:pPr>
                      <a:r>
                        <a:rPr lang="vi-VN" sz="1600" b="1" dirty="0">
                          <a:solidFill>
                            <a:srgbClr val="607D8B"/>
                          </a:solidFill>
                          <a:latin typeface="Roboto Slab"/>
                          <a:ea typeface="Roboto Slab"/>
                          <a:cs typeface="Roboto Slab"/>
                          <a:sym typeface="Roboto Slab"/>
                        </a:rPr>
                        <a:t>PII 2023</a:t>
                      </a:r>
                      <a:endParaRPr sz="1600" b="1" dirty="0">
                        <a:solidFill>
                          <a:srgbClr val="607D8B"/>
                        </a:solidFill>
                        <a:latin typeface="Roboto Slab"/>
                        <a:ea typeface="Roboto Slab"/>
                        <a:cs typeface="Roboto Slab"/>
                        <a:sym typeface="Roboto Slab"/>
                      </a:endParaRPr>
                    </a:p>
                  </a:txBody>
                  <a:tcPr marL="91425" marR="91425" marT="68575" marB="68575"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19050" cap="flat" cmpd="sng">
                      <a:solidFill>
                        <a:srgbClr val="607D8B"/>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hMerge="1">
                  <a:txBody>
                    <a:bodyPr/>
                    <a:lstStyle/>
                    <a:p>
                      <a:pPr marL="0" lvl="0" indent="0" algn="ctr" rtl="0">
                        <a:spcBef>
                          <a:spcPts val="0"/>
                        </a:spcBef>
                        <a:spcAft>
                          <a:spcPts val="0"/>
                        </a:spcAft>
                        <a:buNone/>
                      </a:pPr>
                      <a:endParaRPr sz="1600" dirty="0">
                        <a:solidFill>
                          <a:srgbClr val="607D8B"/>
                        </a:solidFill>
                        <a:latin typeface="Roboto Slab"/>
                        <a:ea typeface="Roboto Slab"/>
                        <a:cs typeface="Roboto Slab"/>
                        <a:sym typeface="Roboto Slab"/>
                      </a:endParaRPr>
                    </a:p>
                  </a:txBody>
                  <a:tcPr marL="91425" marR="91425" marT="68575" marB="68575"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19050" cap="flat" cmpd="sng">
                      <a:solidFill>
                        <a:srgbClr val="607D8B"/>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gridSpan="2">
                  <a:txBody>
                    <a:bodyPr/>
                    <a:lstStyle/>
                    <a:p>
                      <a:pPr marL="0" lvl="0" indent="0" algn="ctr" rtl="0">
                        <a:spcBef>
                          <a:spcPts val="0"/>
                        </a:spcBef>
                        <a:spcAft>
                          <a:spcPts val="0"/>
                        </a:spcAft>
                        <a:buNone/>
                      </a:pPr>
                      <a:r>
                        <a:rPr lang="vi-VN" sz="1600" b="1" dirty="0">
                          <a:solidFill>
                            <a:srgbClr val="607D8B"/>
                          </a:solidFill>
                          <a:latin typeface="Roboto Slab"/>
                          <a:ea typeface="Roboto Slab"/>
                          <a:cs typeface="Roboto Slab"/>
                          <a:sym typeface="Roboto Slab"/>
                        </a:rPr>
                        <a:t>PII 2024</a:t>
                      </a:r>
                      <a:endParaRPr sz="1600" b="1" dirty="0">
                        <a:solidFill>
                          <a:srgbClr val="607D8B"/>
                        </a:solidFill>
                        <a:latin typeface="Roboto Slab"/>
                        <a:ea typeface="Roboto Slab"/>
                        <a:cs typeface="Roboto Slab"/>
                        <a:sym typeface="Roboto Slab"/>
                      </a:endParaRPr>
                    </a:p>
                  </a:txBody>
                  <a:tcPr marL="91425" marR="91425" marT="68575" marB="68575"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607D8B"/>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tcPr>
                </a:tc>
                <a:tc hMerge="1">
                  <a:txBody>
                    <a:bodyPr/>
                    <a:lstStyle/>
                    <a:p>
                      <a:pPr marL="0" lvl="0" indent="0" algn="ctr" rtl="0">
                        <a:spcBef>
                          <a:spcPts val="0"/>
                        </a:spcBef>
                        <a:spcAft>
                          <a:spcPts val="0"/>
                        </a:spcAft>
                        <a:buNone/>
                      </a:pPr>
                      <a:endParaRPr sz="1600" dirty="0">
                        <a:solidFill>
                          <a:srgbClr val="607D8B"/>
                        </a:solidFill>
                        <a:latin typeface="Roboto Slab"/>
                        <a:ea typeface="Roboto Slab"/>
                        <a:cs typeface="Roboto Slab"/>
                        <a:sym typeface="Roboto Slab"/>
                      </a:endParaRPr>
                    </a:p>
                  </a:txBody>
                  <a:tcPr marL="91425" marR="91425" marT="68575" marB="68575"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607D8B"/>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tcPr>
                </a:tc>
                <a:extLst>
                  <a:ext uri="{0D108BD9-81ED-4DB2-BD59-A6C34878D82A}">
                    <a16:rowId xmlns:a16="http://schemas.microsoft.com/office/drawing/2014/main" val="683551440"/>
                  </a:ext>
                </a:extLst>
              </a:tr>
              <a:tr h="0">
                <a:tc>
                  <a:txBody>
                    <a:bodyPr/>
                    <a:lstStyle/>
                    <a:p>
                      <a:pPr marL="0" lvl="0" indent="0" algn="l" rtl="0">
                        <a:spcBef>
                          <a:spcPts val="0"/>
                        </a:spcBef>
                        <a:spcAft>
                          <a:spcPts val="0"/>
                        </a:spcAft>
                        <a:buNone/>
                      </a:pPr>
                      <a:endParaRPr sz="1600" dirty="0">
                        <a:solidFill>
                          <a:srgbClr val="607D8B"/>
                        </a:solidFill>
                        <a:latin typeface="Roboto Slab"/>
                        <a:ea typeface="Roboto Slab"/>
                        <a:cs typeface="Roboto Slab"/>
                        <a:sym typeface="Roboto Slab"/>
                      </a:endParaRPr>
                    </a:p>
                  </a:txBody>
                  <a:tcPr marL="91425" marR="91425" marT="68575" marB="685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1600" dirty="0">
                          <a:solidFill>
                            <a:srgbClr val="607D8B"/>
                          </a:solidFill>
                          <a:latin typeface="Roboto Slab"/>
                          <a:ea typeface="Roboto Slab"/>
                          <a:cs typeface="Roboto Slab"/>
                          <a:sym typeface="Roboto Slab"/>
                        </a:rPr>
                        <a:t>Giá trị</a:t>
                      </a:r>
                      <a:endParaRPr sz="1600" dirty="0">
                        <a:solidFill>
                          <a:srgbClr val="607D8B"/>
                        </a:solidFill>
                        <a:latin typeface="Roboto Slab"/>
                        <a:ea typeface="Roboto Slab"/>
                        <a:cs typeface="Roboto Slab"/>
                        <a:sym typeface="Roboto Slab"/>
                      </a:endParaRPr>
                    </a:p>
                  </a:txBody>
                  <a:tcPr marL="91425" marR="91425" marT="68575" marB="68575"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1600" dirty="0">
                          <a:solidFill>
                            <a:srgbClr val="607D8B"/>
                          </a:solidFill>
                          <a:latin typeface="Roboto Slab"/>
                          <a:ea typeface="Roboto Slab"/>
                          <a:cs typeface="Roboto Slab"/>
                          <a:sym typeface="Roboto Slab"/>
                        </a:rPr>
                        <a:t>Hạng</a:t>
                      </a:r>
                      <a:endParaRPr sz="1600" dirty="0">
                        <a:solidFill>
                          <a:srgbClr val="607D8B"/>
                        </a:solidFill>
                        <a:latin typeface="Roboto Slab"/>
                        <a:ea typeface="Roboto Slab"/>
                        <a:cs typeface="Roboto Slab"/>
                        <a:sym typeface="Roboto Slab"/>
                      </a:endParaRPr>
                    </a:p>
                  </a:txBody>
                  <a:tcPr marL="91425" marR="91425" marT="68575" marB="68575"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1600" dirty="0">
                          <a:solidFill>
                            <a:srgbClr val="607D8B"/>
                          </a:solidFill>
                          <a:latin typeface="Roboto Slab"/>
                          <a:ea typeface="Roboto Slab"/>
                          <a:cs typeface="Roboto Slab"/>
                          <a:sym typeface="Roboto Slab"/>
                        </a:rPr>
                        <a:t>Giá trị</a:t>
                      </a:r>
                      <a:endParaRPr sz="1600" dirty="0">
                        <a:solidFill>
                          <a:srgbClr val="607D8B"/>
                        </a:solidFill>
                        <a:latin typeface="Roboto Slab"/>
                        <a:ea typeface="Roboto Slab"/>
                        <a:cs typeface="Roboto Slab"/>
                        <a:sym typeface="Roboto Slab"/>
                      </a:endParaRPr>
                    </a:p>
                  </a:txBody>
                  <a:tcPr marL="91425" marR="91425" marT="68575" marB="68575"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1600" dirty="0">
                          <a:solidFill>
                            <a:srgbClr val="607D8B"/>
                          </a:solidFill>
                          <a:latin typeface="Roboto Slab"/>
                          <a:ea typeface="Roboto Slab"/>
                          <a:cs typeface="Roboto Slab"/>
                          <a:sym typeface="Roboto Slab"/>
                        </a:rPr>
                        <a:t>Hạng</a:t>
                      </a:r>
                      <a:endParaRPr sz="1600" dirty="0">
                        <a:solidFill>
                          <a:srgbClr val="607D8B"/>
                        </a:solidFill>
                        <a:latin typeface="Roboto Slab"/>
                        <a:ea typeface="Roboto Slab"/>
                        <a:cs typeface="Roboto Slab"/>
                        <a:sym typeface="Roboto Slab"/>
                      </a:endParaRPr>
                    </a:p>
                  </a:txBody>
                  <a:tcPr marL="91425" marR="91425" marT="68575" marB="68575"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501025">
                <a:tc>
                  <a:txBody>
                    <a:bodyPr/>
                    <a:lstStyle/>
                    <a:p>
                      <a:pPr algn="r" fontAlgn="ctr"/>
                      <a:r>
                        <a:rPr lang="en-US" sz="1600" b="0" i="0" u="none" strike="noStrike" cap="none" dirty="0" err="1">
                          <a:solidFill>
                            <a:schemeClr val="tx1"/>
                          </a:solidFill>
                          <a:latin typeface="Roboto Slab"/>
                          <a:ea typeface="Roboto Slab"/>
                          <a:cs typeface="Roboto Slab"/>
                          <a:sym typeface="Arial"/>
                        </a:rPr>
                        <a:t>Hạ</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tầng</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số</a:t>
                      </a:r>
                      <a:r>
                        <a:rPr lang="en-US" sz="1600" b="0" i="0" u="none" strike="noStrike" cap="none" dirty="0">
                          <a:solidFill>
                            <a:schemeClr val="tx1"/>
                          </a:solidFill>
                          <a:latin typeface="Roboto Slab"/>
                          <a:ea typeface="Roboto Slab"/>
                          <a:cs typeface="Roboto Slab"/>
                          <a:sym typeface="Arial"/>
                        </a:rPr>
                        <a:t> </a:t>
                      </a:r>
                      <a:r>
                        <a:rPr lang="en-US" sz="1600" b="0" i="0" u="none" strike="noStrike" cap="none">
                          <a:solidFill>
                            <a:schemeClr val="tx1"/>
                          </a:solidFill>
                          <a:latin typeface="Roboto Slab"/>
                          <a:ea typeface="Roboto Slab"/>
                          <a:cs typeface="Roboto Slab"/>
                          <a:sym typeface="Arial"/>
                        </a:rPr>
                        <a:t>(</a:t>
                      </a:r>
                      <a:r>
                        <a:rPr lang="en-US" sz="1600" b="0" i="0" u="none" strike="noStrike" cap="none">
                          <a:solidFill>
                            <a:srgbClr val="0070C0"/>
                          </a:solidFill>
                          <a:latin typeface="Roboto Slab"/>
                          <a:ea typeface="Roboto Slab"/>
                          <a:cs typeface="Roboto Slab"/>
                          <a:sym typeface="Arial"/>
                        </a:rPr>
                        <a:t>0.6151 = 53</a:t>
                      </a:r>
                      <a:r>
                        <a:rPr lang="en-US" sz="1600" b="0" i="0" u="none" strike="noStrike" cap="none">
                          <a:solidFill>
                            <a:schemeClr val="tx1"/>
                          </a:solidFill>
                          <a:latin typeface="Roboto Slab"/>
                          <a:ea typeface="Roboto Slab"/>
                          <a:cs typeface="Roboto Slab"/>
                          <a:sym typeface="Arial"/>
                        </a:rPr>
                        <a:t>)</a:t>
                      </a:r>
                      <a:endParaRPr lang="en-US" sz="1600" b="0" i="0" u="none" strike="noStrike" cap="none" dirty="0">
                        <a:solidFill>
                          <a:schemeClr val="tx1"/>
                        </a:solidFill>
                        <a:latin typeface="Roboto Slab"/>
                        <a:ea typeface="Roboto Slab"/>
                        <a:cs typeface="Roboto Slab"/>
                        <a:sym typeface="Arial"/>
                      </a:endParaRPr>
                    </a:p>
                  </a:txBody>
                  <a:tcPr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marR="0" algn="ctr" rtl="0" fontAlgn="ctr">
                        <a:lnSpc>
                          <a:spcPct val="100000"/>
                        </a:lnSpc>
                        <a:spcBef>
                          <a:spcPts val="0"/>
                        </a:spcBef>
                        <a:spcAft>
                          <a:spcPts val="0"/>
                        </a:spcAft>
                        <a:buClr>
                          <a:srgbClr val="000000"/>
                        </a:buClr>
                        <a:buFont typeface="Arial"/>
                      </a:pPr>
                      <a:r>
                        <a:rPr lang="vi-VN" sz="2000" b="0" i="0" u="none" strike="noStrike" cap="none" dirty="0">
                          <a:solidFill>
                            <a:srgbClr val="000000"/>
                          </a:solidFill>
                          <a:effectLst/>
                          <a:latin typeface="Aptos Narrow" panose="020B0004020202020204" pitchFamily="34" charset="0"/>
                          <a:cs typeface="Arial"/>
                          <a:sym typeface="Arial"/>
                        </a:rPr>
                        <a:t>0.49 </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marR="0" algn="ctr" rtl="0" fontAlgn="ctr">
                        <a:lnSpc>
                          <a:spcPct val="100000"/>
                        </a:lnSpc>
                        <a:spcBef>
                          <a:spcPts val="0"/>
                        </a:spcBef>
                        <a:spcAft>
                          <a:spcPts val="0"/>
                        </a:spcAft>
                        <a:buClr>
                          <a:srgbClr val="000000"/>
                        </a:buClr>
                        <a:buFont typeface="Arial"/>
                      </a:pPr>
                      <a:r>
                        <a:rPr lang="vi-VN" sz="2000" b="1" i="0" u="none" strike="noStrike" cap="none" dirty="0">
                          <a:solidFill>
                            <a:srgbClr val="000000"/>
                          </a:solidFill>
                          <a:effectLst/>
                          <a:latin typeface="Aptos Narrow" panose="020B0004020202020204" pitchFamily="34" charset="0"/>
                          <a:cs typeface="Arial"/>
                          <a:sym typeface="Arial"/>
                        </a:rPr>
                        <a:t>57</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algn="ctr" fontAlgn="ctr"/>
                      <a:r>
                        <a:rPr lang="vi-VN" sz="2000" b="0" i="0" u="none" strike="noStrike" dirty="0">
                          <a:solidFill>
                            <a:srgbClr val="000000"/>
                          </a:solidFill>
                          <a:effectLst/>
                          <a:latin typeface="Aptos Narrow" panose="020B0004020202020204" pitchFamily="34" charset="0"/>
                        </a:rPr>
                        <a:t>0.49</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algn="ctr" fontAlgn="ctr"/>
                      <a:r>
                        <a:rPr lang="vi-VN" sz="2000" b="1" i="0" u="none" strike="noStrike" dirty="0">
                          <a:solidFill>
                            <a:srgbClr val="000000"/>
                          </a:solidFill>
                          <a:effectLst/>
                          <a:latin typeface="Aptos Narrow" panose="020B0004020202020204" pitchFamily="34" charset="0"/>
                        </a:rPr>
                        <a:t>57</a:t>
                      </a:r>
                    </a:p>
                  </a:txBody>
                  <a:tcPr marL="0" marR="0" marT="0" marB="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extLst>
                  <a:ext uri="{0D108BD9-81ED-4DB2-BD59-A6C34878D82A}">
                    <a16:rowId xmlns:a16="http://schemas.microsoft.com/office/drawing/2014/main" val="375058405"/>
                  </a:ext>
                </a:extLst>
              </a:tr>
              <a:tr h="501025">
                <a:tc>
                  <a:txBody>
                    <a:bodyPr/>
                    <a:lstStyle/>
                    <a:p>
                      <a:pPr algn="r" fontAlgn="ctr"/>
                      <a:r>
                        <a:rPr lang="en-US" sz="1600" b="0" i="0" u="none" strike="noStrike" cap="none" dirty="0" err="1">
                          <a:solidFill>
                            <a:schemeClr val="tx1"/>
                          </a:solidFill>
                          <a:latin typeface="Roboto Slab"/>
                          <a:ea typeface="Roboto Slab"/>
                          <a:cs typeface="Roboto Slab"/>
                          <a:sym typeface="Arial"/>
                        </a:rPr>
                        <a:t>Quản</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trị</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điện</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tử</a:t>
                      </a:r>
                      <a:r>
                        <a:rPr lang="en-US" sz="1600" b="0" i="0" u="none" strike="noStrike" cap="none" dirty="0">
                          <a:solidFill>
                            <a:schemeClr val="tx1"/>
                          </a:solidFill>
                          <a:latin typeface="Roboto Slab"/>
                          <a:ea typeface="Roboto Slab"/>
                          <a:cs typeface="Roboto Slab"/>
                          <a:sym typeface="Arial"/>
                        </a:rPr>
                        <a:t> </a:t>
                      </a:r>
                      <a:r>
                        <a:rPr lang="en-US" sz="1600" b="0" i="0" u="none" strike="noStrike" cap="none">
                          <a:solidFill>
                            <a:schemeClr val="tx1"/>
                          </a:solidFill>
                          <a:latin typeface="Roboto Slab"/>
                          <a:ea typeface="Roboto Slab"/>
                          <a:cs typeface="Roboto Slab"/>
                          <a:sym typeface="Arial"/>
                        </a:rPr>
                        <a:t>(</a:t>
                      </a:r>
                      <a:r>
                        <a:rPr lang="en-US" sz="1600" b="0" i="0" u="none" strike="noStrike" cap="none">
                          <a:solidFill>
                            <a:srgbClr val="0070C0"/>
                          </a:solidFill>
                          <a:latin typeface="Roboto Slab"/>
                          <a:ea typeface="Roboto Slab"/>
                          <a:cs typeface="Roboto Slab"/>
                          <a:sym typeface="Arial"/>
                        </a:rPr>
                        <a:t>3.51 = 21</a:t>
                      </a:r>
                      <a:r>
                        <a:rPr lang="en-US" sz="1600" b="0" i="0" u="none" strike="noStrike" cap="none">
                          <a:solidFill>
                            <a:schemeClr val="tx1"/>
                          </a:solidFill>
                          <a:latin typeface="Roboto Slab"/>
                          <a:ea typeface="Roboto Slab"/>
                          <a:cs typeface="Roboto Slab"/>
                          <a:sym typeface="Arial"/>
                        </a:rPr>
                        <a:t>)</a:t>
                      </a:r>
                      <a:endParaRPr lang="en-US" sz="1600" b="0" i="0" u="none" strike="noStrike" cap="none" dirty="0">
                        <a:solidFill>
                          <a:schemeClr val="tx1"/>
                        </a:solidFill>
                        <a:latin typeface="Roboto Slab"/>
                        <a:ea typeface="Roboto Slab"/>
                        <a:cs typeface="Roboto Slab"/>
                        <a:sym typeface="Arial"/>
                      </a:endParaRPr>
                    </a:p>
                  </a:txBody>
                  <a:tcPr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marR="0" algn="ctr" rtl="0" fontAlgn="ctr">
                        <a:lnSpc>
                          <a:spcPct val="100000"/>
                        </a:lnSpc>
                        <a:spcBef>
                          <a:spcPts val="0"/>
                        </a:spcBef>
                        <a:spcAft>
                          <a:spcPts val="0"/>
                        </a:spcAft>
                        <a:buClr>
                          <a:srgbClr val="000000"/>
                        </a:buClr>
                        <a:buFont typeface="Arial"/>
                      </a:pPr>
                      <a:r>
                        <a:rPr lang="vi-VN" sz="2000" b="0" i="0" u="none" strike="noStrike" cap="none" dirty="0">
                          <a:solidFill>
                            <a:srgbClr val="000000"/>
                          </a:solidFill>
                          <a:effectLst/>
                          <a:latin typeface="Aptos Narrow" panose="020B0004020202020204" pitchFamily="34" charset="0"/>
                          <a:cs typeface="Arial"/>
                          <a:sym typeface="Arial"/>
                        </a:rPr>
                        <a:t>2.77 </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marR="0" algn="ctr" rtl="0" fontAlgn="ctr">
                        <a:lnSpc>
                          <a:spcPct val="100000"/>
                        </a:lnSpc>
                        <a:spcBef>
                          <a:spcPts val="0"/>
                        </a:spcBef>
                        <a:spcAft>
                          <a:spcPts val="0"/>
                        </a:spcAft>
                        <a:buClr>
                          <a:srgbClr val="000000"/>
                        </a:buClr>
                        <a:buFont typeface="Arial"/>
                      </a:pPr>
                      <a:r>
                        <a:rPr lang="vi-VN" sz="2000" b="1" i="0" u="none" strike="noStrike" cap="none" dirty="0">
                          <a:solidFill>
                            <a:srgbClr val="000000"/>
                          </a:solidFill>
                          <a:effectLst/>
                          <a:latin typeface="Aptos Narrow" panose="020B0004020202020204" pitchFamily="34" charset="0"/>
                          <a:cs typeface="Arial"/>
                          <a:sym typeface="Arial"/>
                        </a:rPr>
                        <a:t>50</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algn="ctr" fontAlgn="ctr"/>
                      <a:r>
                        <a:rPr lang="vi-VN" sz="2000" b="0" i="0" u="none" strike="noStrike" dirty="0">
                          <a:solidFill>
                            <a:srgbClr val="000000"/>
                          </a:solidFill>
                          <a:effectLst/>
                          <a:latin typeface="Aptos Narrow" panose="020B0004020202020204" pitchFamily="34" charset="0"/>
                        </a:rPr>
                        <a:t>3.17</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algn="ctr" fontAlgn="ctr"/>
                      <a:r>
                        <a:rPr lang="vi-VN" sz="2000" b="1" i="0" u="none" strike="noStrike" dirty="0">
                          <a:solidFill>
                            <a:srgbClr val="000000"/>
                          </a:solidFill>
                          <a:effectLst/>
                          <a:latin typeface="Aptos Narrow" panose="020B0004020202020204" pitchFamily="34" charset="0"/>
                        </a:rPr>
                        <a:t>31</a:t>
                      </a:r>
                    </a:p>
                  </a:txBody>
                  <a:tcPr marL="0" marR="0" marT="0" marB="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extLst>
                  <a:ext uri="{0D108BD9-81ED-4DB2-BD59-A6C34878D82A}">
                    <a16:rowId xmlns:a16="http://schemas.microsoft.com/office/drawing/2014/main" val="1076897458"/>
                  </a:ext>
                </a:extLst>
              </a:tr>
              <a:tr h="501025">
                <a:tc>
                  <a:txBody>
                    <a:bodyPr/>
                    <a:lstStyle/>
                    <a:p>
                      <a:pPr algn="r" fontAlgn="ctr"/>
                      <a:r>
                        <a:rPr lang="en-US" sz="1600" b="0" i="0" u="none" strike="noStrike" cap="none" dirty="0" err="1">
                          <a:solidFill>
                            <a:schemeClr val="tx1"/>
                          </a:solidFill>
                          <a:latin typeface="Roboto Slab"/>
                          <a:ea typeface="Roboto Slab"/>
                          <a:cs typeface="Roboto Slab"/>
                          <a:sym typeface="Arial"/>
                        </a:rPr>
                        <a:t>Cơ</a:t>
                      </a:r>
                      <a:r>
                        <a:rPr lang="en-US" sz="1600" b="0" i="0" u="none" strike="noStrike" cap="none" dirty="0">
                          <a:solidFill>
                            <a:schemeClr val="tx1"/>
                          </a:solidFill>
                          <a:latin typeface="Roboto Slab"/>
                          <a:ea typeface="Roboto Slab"/>
                          <a:cs typeface="Roboto Slab"/>
                          <a:sym typeface="Arial"/>
                        </a:rPr>
                        <a:t> </a:t>
                      </a:r>
                      <a:r>
                        <a:rPr lang="vi-VN" sz="1600" b="0" i="0" u="none" strike="noStrike" cap="none" dirty="0">
                          <a:solidFill>
                            <a:schemeClr val="tx1"/>
                          </a:solidFill>
                          <a:latin typeface="Roboto Slab"/>
                          <a:ea typeface="Roboto Slab"/>
                          <a:cs typeface="Roboto Slab"/>
                          <a:sym typeface="Arial"/>
                        </a:rPr>
                        <a:t>sở hạ tầng cơ bản</a:t>
                      </a:r>
                    </a:p>
                  </a:txBody>
                  <a:tcPr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marR="0" algn="ctr" rtl="0" fontAlgn="ctr">
                        <a:lnSpc>
                          <a:spcPct val="100000"/>
                        </a:lnSpc>
                        <a:spcBef>
                          <a:spcPts val="0"/>
                        </a:spcBef>
                        <a:spcAft>
                          <a:spcPts val="0"/>
                        </a:spcAft>
                        <a:buClr>
                          <a:srgbClr val="000000"/>
                        </a:buClr>
                        <a:buFont typeface="Arial"/>
                      </a:pPr>
                      <a:r>
                        <a:rPr lang="vi-VN" sz="2000" b="0" i="0" u="none" strike="noStrike" cap="none" dirty="0">
                          <a:solidFill>
                            <a:srgbClr val="000000"/>
                          </a:solidFill>
                          <a:effectLst/>
                          <a:latin typeface="Aptos Narrow" panose="020B0004020202020204" pitchFamily="34" charset="0"/>
                          <a:cs typeface="Arial"/>
                          <a:sym typeface="Arial"/>
                        </a:rPr>
                        <a:t>47.26 </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marR="0" algn="ctr" rtl="0" fontAlgn="ctr">
                        <a:lnSpc>
                          <a:spcPct val="100000"/>
                        </a:lnSpc>
                        <a:spcBef>
                          <a:spcPts val="0"/>
                        </a:spcBef>
                        <a:spcAft>
                          <a:spcPts val="0"/>
                        </a:spcAft>
                        <a:buClr>
                          <a:srgbClr val="000000"/>
                        </a:buClr>
                        <a:buFont typeface="Arial"/>
                      </a:pPr>
                      <a:r>
                        <a:rPr lang="vi-VN" sz="2000" b="1" i="0" u="none" strike="noStrike" cap="none">
                          <a:solidFill>
                            <a:srgbClr val="000000"/>
                          </a:solidFill>
                          <a:effectLst/>
                          <a:latin typeface="Aptos Narrow" panose="020B0004020202020204" pitchFamily="34" charset="0"/>
                          <a:cs typeface="Arial"/>
                          <a:sym typeface="Arial"/>
                        </a:rPr>
                        <a:t>39</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algn="ctr" fontAlgn="ctr"/>
                      <a:r>
                        <a:rPr lang="vi-VN" sz="2000" b="0" i="0" u="none" strike="noStrike">
                          <a:solidFill>
                            <a:srgbClr val="000000"/>
                          </a:solidFill>
                          <a:effectLst/>
                          <a:latin typeface="Aptos Narrow" panose="020B0004020202020204" pitchFamily="34" charset="0"/>
                        </a:rPr>
                        <a:t>53.05</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algn="ctr" fontAlgn="ctr"/>
                      <a:r>
                        <a:rPr lang="vi-VN" sz="2000" b="1" i="0" u="none" strike="noStrike">
                          <a:solidFill>
                            <a:srgbClr val="000000"/>
                          </a:solidFill>
                          <a:effectLst/>
                          <a:latin typeface="Aptos Narrow" panose="020B0004020202020204" pitchFamily="34" charset="0"/>
                        </a:rPr>
                        <a:t>48</a:t>
                      </a:r>
                    </a:p>
                  </a:txBody>
                  <a:tcPr marL="0" marR="0" marT="0" marB="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extLst>
                  <a:ext uri="{0D108BD9-81ED-4DB2-BD59-A6C34878D82A}">
                    <a16:rowId xmlns:a16="http://schemas.microsoft.com/office/drawing/2014/main" val="223614467"/>
                  </a:ext>
                </a:extLst>
              </a:tr>
              <a:tr h="501025">
                <a:tc>
                  <a:txBody>
                    <a:bodyPr/>
                    <a:lstStyle/>
                    <a:p>
                      <a:pPr algn="r" fontAlgn="ctr"/>
                      <a:r>
                        <a:rPr lang="vi-VN" sz="1600" b="0" i="0" u="none" strike="noStrike" cap="none" dirty="0">
                          <a:solidFill>
                            <a:schemeClr val="tx1"/>
                          </a:solidFill>
                          <a:latin typeface="Roboto Slab"/>
                          <a:ea typeface="Roboto Slab"/>
                          <a:cs typeface="Roboto Slab"/>
                          <a:sym typeface="Arial"/>
                        </a:rPr>
                        <a:t>Tỷ lệ đất công nghiệp đã được xây dựng kết cấu hạ tầng (%)</a:t>
                      </a:r>
                    </a:p>
                  </a:txBody>
                  <a:tcPr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marR="0" algn="ctr" rtl="0" fontAlgn="ctr">
                        <a:lnSpc>
                          <a:spcPct val="100000"/>
                        </a:lnSpc>
                        <a:spcBef>
                          <a:spcPts val="0"/>
                        </a:spcBef>
                        <a:spcAft>
                          <a:spcPts val="0"/>
                        </a:spcAft>
                        <a:buClr>
                          <a:srgbClr val="000000"/>
                        </a:buClr>
                        <a:buFont typeface="Arial"/>
                      </a:pPr>
                      <a:r>
                        <a:rPr lang="vi-VN" sz="2000" b="0" i="0" u="none" strike="noStrike" cap="none" dirty="0">
                          <a:solidFill>
                            <a:srgbClr val="000000"/>
                          </a:solidFill>
                          <a:effectLst/>
                          <a:latin typeface="Aptos Narrow" panose="020B0004020202020204" pitchFamily="34" charset="0"/>
                          <a:cs typeface="Arial"/>
                          <a:sym typeface="Arial"/>
                        </a:rPr>
                        <a:t>47.27 </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marR="0" algn="ctr" rtl="0" fontAlgn="ctr">
                        <a:lnSpc>
                          <a:spcPct val="100000"/>
                        </a:lnSpc>
                        <a:spcBef>
                          <a:spcPts val="0"/>
                        </a:spcBef>
                        <a:spcAft>
                          <a:spcPts val="0"/>
                        </a:spcAft>
                        <a:buClr>
                          <a:srgbClr val="000000"/>
                        </a:buClr>
                        <a:buFont typeface="Arial"/>
                      </a:pPr>
                      <a:r>
                        <a:rPr lang="vi-VN" sz="2000" b="1" i="0" u="none" strike="noStrike" cap="none" dirty="0">
                          <a:solidFill>
                            <a:srgbClr val="000000"/>
                          </a:solidFill>
                          <a:effectLst/>
                          <a:latin typeface="Aptos Narrow" panose="020B0004020202020204" pitchFamily="34" charset="0"/>
                          <a:cs typeface="Arial"/>
                          <a:sym typeface="Arial"/>
                        </a:rPr>
                        <a:t>36</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algn="ctr" fontAlgn="ctr"/>
                      <a:r>
                        <a:rPr lang="vi-VN" sz="2000" b="0" i="0" u="none" strike="noStrike">
                          <a:solidFill>
                            <a:srgbClr val="000000"/>
                          </a:solidFill>
                          <a:effectLst/>
                          <a:latin typeface="Aptos Narrow" panose="020B0004020202020204" pitchFamily="34" charset="0"/>
                        </a:rPr>
                        <a:t>34.26</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algn="ctr" fontAlgn="ctr"/>
                      <a:r>
                        <a:rPr lang="vi-VN" sz="2000" b="1" i="0" u="none" strike="noStrike">
                          <a:solidFill>
                            <a:srgbClr val="000000"/>
                          </a:solidFill>
                          <a:effectLst/>
                          <a:latin typeface="Aptos Narrow" panose="020B0004020202020204" pitchFamily="34" charset="0"/>
                        </a:rPr>
                        <a:t>48</a:t>
                      </a:r>
                    </a:p>
                  </a:txBody>
                  <a:tcPr marL="0" marR="0" marT="0" marB="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extLst>
                  <a:ext uri="{0D108BD9-81ED-4DB2-BD59-A6C34878D82A}">
                    <a16:rowId xmlns:a16="http://schemas.microsoft.com/office/drawing/2014/main" val="4097497649"/>
                  </a:ext>
                </a:extLst>
              </a:tr>
              <a:tr h="501025">
                <a:tc>
                  <a:txBody>
                    <a:bodyPr/>
                    <a:lstStyle/>
                    <a:p>
                      <a:pPr algn="r" fontAlgn="ctr"/>
                      <a:r>
                        <a:rPr lang="vi-VN" sz="1600" b="0" i="0" u="none" strike="noStrike" cap="none" dirty="0">
                          <a:solidFill>
                            <a:schemeClr val="tx1"/>
                          </a:solidFill>
                          <a:latin typeface="Roboto Slab"/>
                          <a:ea typeface="Roboto Slab"/>
                          <a:cs typeface="Roboto Slab"/>
                          <a:sym typeface="Arial"/>
                        </a:rPr>
                        <a:t>Quản trị Môi trường</a:t>
                      </a:r>
                      <a:r>
                        <a:rPr lang="en-US" sz="1600" b="0" i="0" u="none" strike="noStrike" cap="none" dirty="0">
                          <a:solidFill>
                            <a:schemeClr val="tx1"/>
                          </a:solidFill>
                          <a:latin typeface="Roboto Slab"/>
                          <a:ea typeface="Roboto Slab"/>
                          <a:cs typeface="Roboto Slab"/>
                          <a:sym typeface="Arial"/>
                        </a:rPr>
                        <a:t> </a:t>
                      </a:r>
                      <a:r>
                        <a:rPr lang="en-US" sz="1600" b="0" i="0" u="none" strike="noStrike" cap="none">
                          <a:solidFill>
                            <a:schemeClr val="tx1"/>
                          </a:solidFill>
                          <a:latin typeface="Roboto Slab"/>
                          <a:ea typeface="Roboto Slab"/>
                          <a:cs typeface="Roboto Slab"/>
                          <a:sym typeface="Arial"/>
                        </a:rPr>
                        <a:t>(</a:t>
                      </a:r>
                      <a:r>
                        <a:rPr lang="en-US" sz="1600" b="0" i="0" u="none" strike="noStrike" cap="none">
                          <a:solidFill>
                            <a:srgbClr val="0070C0"/>
                          </a:solidFill>
                          <a:latin typeface="Roboto Slab"/>
                          <a:ea typeface="Roboto Slab"/>
                          <a:cs typeface="Roboto Slab"/>
                          <a:sym typeface="Arial"/>
                        </a:rPr>
                        <a:t>3.49 = 41</a:t>
                      </a:r>
                      <a:r>
                        <a:rPr lang="en-US" sz="1600" b="0" i="0" u="none" strike="noStrike" cap="none">
                          <a:solidFill>
                            <a:schemeClr val="tx1"/>
                          </a:solidFill>
                          <a:latin typeface="Roboto Slab"/>
                          <a:ea typeface="Roboto Slab"/>
                          <a:cs typeface="Roboto Slab"/>
                          <a:sym typeface="Arial"/>
                        </a:rPr>
                        <a:t>)</a:t>
                      </a:r>
                      <a:endParaRPr lang="vi-VN" sz="1600" b="0" i="0" u="none" strike="noStrike" cap="none" dirty="0">
                        <a:solidFill>
                          <a:schemeClr val="tx1"/>
                        </a:solidFill>
                        <a:latin typeface="Roboto Slab"/>
                        <a:ea typeface="Roboto Slab"/>
                        <a:cs typeface="Roboto Slab"/>
                        <a:sym typeface="Arial"/>
                      </a:endParaRPr>
                    </a:p>
                  </a:txBody>
                  <a:tcPr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marR="0" algn="ctr" rtl="0" fontAlgn="ctr">
                        <a:lnSpc>
                          <a:spcPct val="100000"/>
                        </a:lnSpc>
                        <a:spcBef>
                          <a:spcPts val="0"/>
                        </a:spcBef>
                        <a:spcAft>
                          <a:spcPts val="0"/>
                        </a:spcAft>
                        <a:buClr>
                          <a:srgbClr val="000000"/>
                        </a:buClr>
                        <a:buFont typeface="Arial"/>
                      </a:pPr>
                      <a:r>
                        <a:rPr lang="vi-VN" sz="2000" b="0" i="0" u="none" strike="noStrike" cap="none" dirty="0">
                          <a:solidFill>
                            <a:srgbClr val="000000"/>
                          </a:solidFill>
                          <a:effectLst/>
                          <a:latin typeface="Aptos Narrow" panose="020B0004020202020204" pitchFamily="34" charset="0"/>
                          <a:cs typeface="Arial"/>
                          <a:sym typeface="Arial"/>
                        </a:rPr>
                        <a:t>3.52 </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marR="0" algn="ctr" rtl="0" fontAlgn="ctr">
                        <a:lnSpc>
                          <a:spcPct val="100000"/>
                        </a:lnSpc>
                        <a:spcBef>
                          <a:spcPts val="0"/>
                        </a:spcBef>
                        <a:spcAft>
                          <a:spcPts val="0"/>
                        </a:spcAft>
                        <a:buClr>
                          <a:srgbClr val="000000"/>
                        </a:buClr>
                        <a:buFont typeface="Arial"/>
                      </a:pPr>
                      <a:r>
                        <a:rPr lang="vi-VN" sz="2000" b="1" i="0" u="none" strike="noStrike" cap="none" dirty="0">
                          <a:solidFill>
                            <a:srgbClr val="000000"/>
                          </a:solidFill>
                          <a:effectLst/>
                          <a:latin typeface="Aptos Narrow" panose="020B0004020202020204" pitchFamily="34" charset="0"/>
                          <a:cs typeface="Arial"/>
                          <a:sym typeface="Arial"/>
                        </a:rPr>
                        <a:t>19</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algn="ctr" fontAlgn="ctr"/>
                      <a:r>
                        <a:rPr lang="vi-VN" sz="2000" b="0" i="0" u="none" strike="noStrike" dirty="0">
                          <a:solidFill>
                            <a:srgbClr val="000000"/>
                          </a:solidFill>
                          <a:effectLst/>
                          <a:latin typeface="Aptos Narrow" panose="020B0004020202020204" pitchFamily="34" charset="0"/>
                        </a:rPr>
                        <a:t>3.29</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algn="ctr" fontAlgn="ctr"/>
                      <a:r>
                        <a:rPr lang="vi-VN" sz="2000" b="1" i="0" u="none" strike="noStrike" dirty="0">
                          <a:solidFill>
                            <a:srgbClr val="000000"/>
                          </a:solidFill>
                          <a:effectLst/>
                          <a:latin typeface="Aptos Narrow" panose="020B0004020202020204" pitchFamily="34" charset="0"/>
                        </a:rPr>
                        <a:t>44</a:t>
                      </a:r>
                    </a:p>
                  </a:txBody>
                  <a:tcPr marL="0" marR="0" marT="0" marB="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1270081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6">
          <a:extLst>
            <a:ext uri="{FF2B5EF4-FFF2-40B4-BE49-F238E27FC236}">
              <a16:creationId xmlns:a16="http://schemas.microsoft.com/office/drawing/2014/main" id="{446775AE-0634-1ACB-959B-B1D5A82527A9}"/>
            </a:ext>
          </a:extLst>
        </p:cNvPr>
        <p:cNvGrpSpPr/>
        <p:nvPr/>
      </p:nvGrpSpPr>
      <p:grpSpPr>
        <a:xfrm>
          <a:off x="0" y="0"/>
          <a:ext cx="0" cy="0"/>
          <a:chOff x="0" y="0"/>
          <a:chExt cx="0" cy="0"/>
        </a:xfrm>
      </p:grpSpPr>
      <p:sp>
        <p:nvSpPr>
          <p:cNvPr id="97" name="Google Shape;97;p15">
            <a:extLst>
              <a:ext uri="{FF2B5EF4-FFF2-40B4-BE49-F238E27FC236}">
                <a16:creationId xmlns:a16="http://schemas.microsoft.com/office/drawing/2014/main" id="{0F8FAAC5-6EFB-8F55-3BDC-5182F06B72DE}"/>
              </a:ext>
            </a:extLst>
          </p:cNvPr>
          <p:cNvSpPr txBox="1">
            <a:spLocks noGrp="1"/>
          </p:cNvSpPr>
          <p:nvPr>
            <p:ph type="ctrTitle"/>
          </p:nvPr>
        </p:nvSpPr>
        <p:spPr>
          <a:xfrm>
            <a:off x="1546025" y="1754794"/>
            <a:ext cx="5832600" cy="1159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6000" dirty="0">
                <a:solidFill>
                  <a:schemeClr val="accent4"/>
                </a:solidFill>
              </a:rPr>
              <a:t>1.</a:t>
            </a:r>
            <a:endParaRPr sz="6000" dirty="0">
              <a:solidFill>
                <a:schemeClr val="accent4"/>
              </a:solidFill>
            </a:endParaRPr>
          </a:p>
          <a:p>
            <a:pPr lvl="0"/>
            <a:r>
              <a:rPr lang="vi-VN" dirty="0"/>
              <a:t>Mục đích, ý nghĩa của chỉ số PII</a:t>
            </a:r>
            <a:endParaRPr dirty="0"/>
          </a:p>
        </p:txBody>
      </p:sp>
      <p:sp>
        <p:nvSpPr>
          <p:cNvPr id="99" name="Google Shape;99;p15">
            <a:extLst>
              <a:ext uri="{FF2B5EF4-FFF2-40B4-BE49-F238E27FC236}">
                <a16:creationId xmlns:a16="http://schemas.microsoft.com/office/drawing/2014/main" id="{55B8DF7C-A2E9-C101-2ACC-1B9C46B59C21}"/>
              </a:ext>
            </a:extLst>
          </p:cNvPr>
          <p:cNvSpPr txBox="1">
            <a:spLocks noGrp="1"/>
          </p:cNvSpPr>
          <p:nvPr>
            <p:ph type="sldNum" idx="4294967295"/>
          </p:nvPr>
        </p:nvSpPr>
        <p:spPr>
          <a:xfrm>
            <a:off x="8404384" y="474985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3</a:t>
            </a:fld>
            <a:endParaRPr/>
          </a:p>
        </p:txBody>
      </p:sp>
    </p:spTree>
    <p:extLst>
      <p:ext uri="{BB962C8B-B14F-4D97-AF65-F5344CB8AC3E}">
        <p14:creationId xmlns:p14="http://schemas.microsoft.com/office/powerpoint/2010/main" val="41778715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14;p25">
            <a:extLst>
              <a:ext uri="{FF2B5EF4-FFF2-40B4-BE49-F238E27FC236}">
                <a16:creationId xmlns:a16="http://schemas.microsoft.com/office/drawing/2014/main" id="{D0151AE9-9D94-B740-EE3B-561D775FD8B5}"/>
              </a:ext>
            </a:extLst>
          </p:cNvPr>
          <p:cNvSpPr txBox="1">
            <a:spLocks/>
          </p:cNvSpPr>
          <p:nvPr/>
        </p:nvSpPr>
        <p:spPr>
          <a:xfrm>
            <a:off x="497216" y="117380"/>
            <a:ext cx="8385858" cy="547736"/>
          </a:xfrm>
          <a:prstGeom prst="rect">
            <a:avLst/>
          </a:prstGeom>
          <a:solidFill>
            <a:schemeClr val="tx2"/>
          </a:solid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1pPr>
            <a:lvl2pPr marR="0" lvl="1"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2pPr>
            <a:lvl3pPr marR="0" lvl="2"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3pPr>
            <a:lvl4pPr marR="0" lvl="3"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4pPr>
            <a:lvl5pPr marR="0" lvl="4"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5pPr>
            <a:lvl6pPr marR="0" lvl="5"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6pPr>
            <a:lvl7pPr marR="0" lvl="6"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7pPr>
            <a:lvl8pPr marR="0" lvl="7"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8pPr>
            <a:lvl9pPr marR="0" lvl="8"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9pPr>
          </a:lstStyle>
          <a:p>
            <a:r>
              <a:rPr lang="en-US" sz="2400" b="1" dirty="0">
                <a:solidFill>
                  <a:srgbClr val="0070C0"/>
                </a:solidFill>
                <a:latin typeface="+mn-lt"/>
              </a:rPr>
              <a:t>4. </a:t>
            </a:r>
            <a:r>
              <a:rPr lang="en-US" sz="2400" b="1" dirty="0" err="1">
                <a:solidFill>
                  <a:srgbClr val="0070C0"/>
                </a:solidFill>
                <a:latin typeface="+mn-lt"/>
              </a:rPr>
              <a:t>Trình</a:t>
            </a:r>
            <a:r>
              <a:rPr lang="en-US" sz="2400" b="1" dirty="0">
                <a:solidFill>
                  <a:srgbClr val="0070C0"/>
                </a:solidFill>
                <a:latin typeface="+mn-lt"/>
              </a:rPr>
              <a:t> </a:t>
            </a:r>
            <a:r>
              <a:rPr lang="en-US" sz="2400" b="1" dirty="0" err="1">
                <a:solidFill>
                  <a:srgbClr val="0070C0"/>
                </a:solidFill>
                <a:latin typeface="+mn-lt"/>
              </a:rPr>
              <a:t>độ</a:t>
            </a:r>
            <a:r>
              <a:rPr lang="en-US" sz="2400" b="1" dirty="0">
                <a:solidFill>
                  <a:srgbClr val="0070C0"/>
                </a:solidFill>
                <a:latin typeface="+mn-lt"/>
              </a:rPr>
              <a:t> </a:t>
            </a:r>
            <a:r>
              <a:rPr lang="en-US" sz="2400" b="1" dirty="0" err="1">
                <a:solidFill>
                  <a:srgbClr val="0070C0"/>
                </a:solidFill>
                <a:latin typeface="+mn-lt"/>
              </a:rPr>
              <a:t>phát</a:t>
            </a:r>
            <a:r>
              <a:rPr lang="en-US" sz="2400" b="1" dirty="0">
                <a:solidFill>
                  <a:srgbClr val="0070C0"/>
                </a:solidFill>
                <a:latin typeface="+mn-lt"/>
              </a:rPr>
              <a:t> </a:t>
            </a:r>
            <a:r>
              <a:rPr lang="en-US" sz="2400" b="1" dirty="0" err="1">
                <a:solidFill>
                  <a:srgbClr val="0070C0"/>
                </a:solidFill>
                <a:latin typeface="+mn-lt"/>
              </a:rPr>
              <a:t>triển</a:t>
            </a:r>
            <a:r>
              <a:rPr lang="en-US" sz="2400" b="1" dirty="0">
                <a:solidFill>
                  <a:srgbClr val="0070C0"/>
                </a:solidFill>
                <a:latin typeface="+mn-lt"/>
              </a:rPr>
              <a:t> </a:t>
            </a:r>
            <a:r>
              <a:rPr lang="en-US" sz="2400" b="1" dirty="0" err="1">
                <a:solidFill>
                  <a:srgbClr val="0070C0"/>
                </a:solidFill>
                <a:latin typeface="+mn-lt"/>
              </a:rPr>
              <a:t>của</a:t>
            </a:r>
            <a:r>
              <a:rPr lang="en-US" sz="2400" b="1" dirty="0">
                <a:solidFill>
                  <a:srgbClr val="0070C0"/>
                </a:solidFill>
                <a:latin typeface="+mn-lt"/>
              </a:rPr>
              <a:t> </a:t>
            </a:r>
            <a:r>
              <a:rPr lang="en-US" sz="2400" b="1" dirty="0" err="1">
                <a:solidFill>
                  <a:srgbClr val="0070C0"/>
                </a:solidFill>
                <a:latin typeface="+mn-lt"/>
              </a:rPr>
              <a:t>thị</a:t>
            </a:r>
            <a:r>
              <a:rPr lang="en-US" sz="2400" b="1" dirty="0">
                <a:solidFill>
                  <a:srgbClr val="0070C0"/>
                </a:solidFill>
                <a:latin typeface="+mn-lt"/>
              </a:rPr>
              <a:t> </a:t>
            </a:r>
            <a:r>
              <a:rPr lang="en-US" sz="2400" b="1" dirty="0" err="1">
                <a:solidFill>
                  <a:srgbClr val="0070C0"/>
                </a:solidFill>
                <a:latin typeface="+mn-lt"/>
              </a:rPr>
              <a:t>trường</a:t>
            </a:r>
            <a:r>
              <a:rPr lang="vi-VN" sz="2400" b="1" dirty="0">
                <a:solidFill>
                  <a:srgbClr val="0070C0"/>
                </a:solidFill>
                <a:latin typeface="+mn-lt"/>
              </a:rPr>
              <a:t>: xếp hạng </a:t>
            </a:r>
            <a:r>
              <a:rPr lang="en-US" sz="2400" b="1" dirty="0">
                <a:solidFill>
                  <a:srgbClr val="0070C0"/>
                </a:solidFill>
                <a:latin typeface="+mn-lt"/>
              </a:rPr>
              <a:t>33</a:t>
            </a:r>
            <a:endParaRPr lang="vi-VN" sz="2400" dirty="0">
              <a:solidFill>
                <a:srgbClr val="0070C0"/>
              </a:solidFill>
              <a:latin typeface="+mn-lt"/>
              <a:cs typeface="Arial" panose="020B0604020202020204" pitchFamily="34" charset="0"/>
            </a:endParaRPr>
          </a:p>
        </p:txBody>
      </p:sp>
      <p:graphicFrame>
        <p:nvGraphicFramePr>
          <p:cNvPr id="3" name="Google Shape;215;p25">
            <a:extLst>
              <a:ext uri="{FF2B5EF4-FFF2-40B4-BE49-F238E27FC236}">
                <a16:creationId xmlns:a16="http://schemas.microsoft.com/office/drawing/2014/main" id="{945B188F-F444-A52B-C651-702D259F8B55}"/>
              </a:ext>
            </a:extLst>
          </p:cNvPr>
          <p:cNvGraphicFramePr/>
          <p:nvPr>
            <p:extLst>
              <p:ext uri="{D42A27DB-BD31-4B8C-83A1-F6EECF244321}">
                <p14:modId xmlns:p14="http://schemas.microsoft.com/office/powerpoint/2010/main" val="1191697526"/>
              </p:ext>
            </p:extLst>
          </p:nvPr>
        </p:nvGraphicFramePr>
        <p:xfrm>
          <a:off x="541020" y="756965"/>
          <a:ext cx="8298250" cy="4269155"/>
        </p:xfrm>
        <a:graphic>
          <a:graphicData uri="http://schemas.openxmlformats.org/drawingml/2006/table">
            <a:tbl>
              <a:tblPr>
                <a:tableStyleId>{69C7853C-536D-4A76-A0AE-DD22124D55A5}</a:tableStyleId>
              </a:tblPr>
              <a:tblGrid>
                <a:gridCol w="3643355">
                  <a:extLst>
                    <a:ext uri="{9D8B030D-6E8A-4147-A177-3AD203B41FA5}">
                      <a16:colId xmlns:a16="http://schemas.microsoft.com/office/drawing/2014/main" val="20000"/>
                    </a:ext>
                  </a:extLst>
                </a:gridCol>
                <a:gridCol w="1363261">
                  <a:extLst>
                    <a:ext uri="{9D8B030D-6E8A-4147-A177-3AD203B41FA5}">
                      <a16:colId xmlns:a16="http://schemas.microsoft.com/office/drawing/2014/main" val="20001"/>
                    </a:ext>
                  </a:extLst>
                </a:gridCol>
                <a:gridCol w="889084">
                  <a:extLst>
                    <a:ext uri="{9D8B030D-6E8A-4147-A177-3AD203B41FA5}">
                      <a16:colId xmlns:a16="http://schemas.microsoft.com/office/drawing/2014/main" val="20002"/>
                    </a:ext>
                  </a:extLst>
                </a:gridCol>
                <a:gridCol w="1456704">
                  <a:extLst>
                    <a:ext uri="{9D8B030D-6E8A-4147-A177-3AD203B41FA5}">
                      <a16:colId xmlns:a16="http://schemas.microsoft.com/office/drawing/2014/main" val="20003"/>
                    </a:ext>
                  </a:extLst>
                </a:gridCol>
                <a:gridCol w="945846">
                  <a:extLst>
                    <a:ext uri="{9D8B030D-6E8A-4147-A177-3AD203B41FA5}">
                      <a16:colId xmlns:a16="http://schemas.microsoft.com/office/drawing/2014/main" val="706496569"/>
                    </a:ext>
                  </a:extLst>
                </a:gridCol>
              </a:tblGrid>
              <a:tr h="0">
                <a:tc rowSpan="2">
                  <a:txBody>
                    <a:bodyPr/>
                    <a:lstStyle/>
                    <a:p>
                      <a:pPr marL="0" lvl="0" indent="0" algn="l" rtl="0">
                        <a:spcBef>
                          <a:spcPts val="0"/>
                        </a:spcBef>
                        <a:spcAft>
                          <a:spcPts val="0"/>
                        </a:spcAft>
                        <a:buNone/>
                      </a:pPr>
                      <a:endParaRPr lang="en-US" sz="1600" dirty="0">
                        <a:solidFill>
                          <a:srgbClr val="607D8B"/>
                        </a:solidFill>
                        <a:latin typeface="Roboto Slab"/>
                        <a:ea typeface="Roboto Slab"/>
                        <a:cs typeface="Roboto Slab"/>
                        <a:sym typeface="Roboto Slab"/>
                      </a:endParaRPr>
                    </a:p>
                  </a:txBody>
                  <a:tcPr marL="91425" marR="91425" marT="68575" marB="68575" anchor="ctr">
                    <a:lnL w="9525" cap="flat" cmpd="sng" algn="ctr">
                      <a:noFill/>
                      <a:prstDash val="solid"/>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tcPr>
                </a:tc>
                <a:tc gridSpan="2">
                  <a:txBody>
                    <a:bodyPr/>
                    <a:lstStyle/>
                    <a:p>
                      <a:pPr marL="0" lvl="0" indent="0" algn="ctr" rtl="0">
                        <a:spcBef>
                          <a:spcPts val="0"/>
                        </a:spcBef>
                        <a:spcAft>
                          <a:spcPts val="0"/>
                        </a:spcAft>
                        <a:buNone/>
                      </a:pPr>
                      <a:r>
                        <a:rPr lang="vi-VN" sz="1600" b="1">
                          <a:solidFill>
                            <a:srgbClr val="607D8B"/>
                          </a:solidFill>
                          <a:sym typeface="Roboto Slab"/>
                        </a:rPr>
                        <a:t>PII 2023</a:t>
                      </a:r>
                      <a:endParaRPr lang="vi-VN" sz="1600" b="1" dirty="0">
                        <a:solidFill>
                          <a:srgbClr val="607D8B"/>
                        </a:solidFill>
                        <a:latin typeface="Roboto Slab"/>
                        <a:ea typeface="Roboto Slab"/>
                        <a:cs typeface="Roboto Slab"/>
                        <a:sym typeface="Roboto Slab"/>
                      </a:endParaRPr>
                    </a:p>
                  </a:txBody>
                  <a:tcPr marL="91425" marR="91425" marT="68575" marB="68575" anchor="ctr">
                    <a:lnL w="9525" cap="flat" cmpd="sng" algn="ctr">
                      <a:noFill/>
                      <a:prstDash val="solid"/>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tcPr>
                </a:tc>
                <a:tc hMerge="1">
                  <a:txBody>
                    <a:bodyPr/>
                    <a:lstStyle/>
                    <a:p>
                      <a:pPr marL="0" lvl="0" indent="0" algn="ctr" rtl="0">
                        <a:spcBef>
                          <a:spcPts val="0"/>
                        </a:spcBef>
                        <a:spcAft>
                          <a:spcPts val="0"/>
                        </a:spcAft>
                        <a:buNone/>
                      </a:pPr>
                      <a:endParaRPr sz="1600" dirty="0">
                        <a:solidFill>
                          <a:srgbClr val="607D8B"/>
                        </a:solidFill>
                        <a:latin typeface="Roboto Slab"/>
                        <a:ea typeface="Roboto Slab"/>
                        <a:cs typeface="Roboto Slab"/>
                        <a:sym typeface="Roboto Slab"/>
                      </a:endParaRPr>
                    </a:p>
                  </a:txBody>
                  <a:tcPr marL="91425" marR="91425" marT="68575" marB="68575"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19050" cap="flat" cmpd="sng">
                      <a:solidFill>
                        <a:srgbClr val="607D8B"/>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gridSpan="2">
                  <a:txBody>
                    <a:bodyPr/>
                    <a:lstStyle/>
                    <a:p>
                      <a:pPr marL="0" lvl="0" indent="0" algn="ctr" rtl="0">
                        <a:spcBef>
                          <a:spcPts val="0"/>
                        </a:spcBef>
                        <a:spcAft>
                          <a:spcPts val="0"/>
                        </a:spcAft>
                        <a:buNone/>
                      </a:pPr>
                      <a:r>
                        <a:rPr lang="vi-VN" sz="1600" b="1">
                          <a:solidFill>
                            <a:srgbClr val="607D8B"/>
                          </a:solidFill>
                          <a:sym typeface="Roboto Slab"/>
                        </a:rPr>
                        <a:t>PII 2024</a:t>
                      </a:r>
                      <a:endParaRPr lang="vi-VN" sz="1600" b="1" dirty="0">
                        <a:solidFill>
                          <a:srgbClr val="607D8B"/>
                        </a:solidFill>
                        <a:latin typeface="Roboto Slab"/>
                        <a:ea typeface="Roboto Slab"/>
                        <a:cs typeface="Roboto Slab"/>
                        <a:sym typeface="Roboto Slab"/>
                      </a:endParaRPr>
                    </a:p>
                  </a:txBody>
                  <a:tcPr marL="91425" marR="91425" marT="68575" marB="68575" anchor="ctr">
                    <a:lnL w="9525" cap="flat" cmpd="sng" algn="ctr">
                      <a:noFill/>
                      <a:prstDash val="solid"/>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tcPr>
                </a:tc>
                <a:tc hMerge="1">
                  <a:txBody>
                    <a:bodyPr/>
                    <a:lstStyle/>
                    <a:p>
                      <a:pPr marL="0" lvl="0" indent="0" algn="ctr" rtl="0">
                        <a:spcBef>
                          <a:spcPts val="0"/>
                        </a:spcBef>
                        <a:spcAft>
                          <a:spcPts val="0"/>
                        </a:spcAft>
                        <a:buNone/>
                      </a:pPr>
                      <a:endParaRPr sz="1600" dirty="0">
                        <a:solidFill>
                          <a:srgbClr val="607D8B"/>
                        </a:solidFill>
                        <a:latin typeface="Roboto Slab"/>
                        <a:ea typeface="Roboto Slab"/>
                        <a:cs typeface="Roboto Slab"/>
                        <a:sym typeface="Roboto Slab"/>
                      </a:endParaRPr>
                    </a:p>
                  </a:txBody>
                  <a:tcPr marL="91425" marR="91425" marT="68575" marB="68575"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607D8B"/>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tcPr>
                </a:tc>
                <a:extLst>
                  <a:ext uri="{0D108BD9-81ED-4DB2-BD59-A6C34878D82A}">
                    <a16:rowId xmlns:a16="http://schemas.microsoft.com/office/drawing/2014/main" val="683551440"/>
                  </a:ext>
                </a:extLst>
              </a:tr>
              <a:tr h="0">
                <a:tc vMerge="1">
                  <a:txBody>
                    <a:bodyPr/>
                    <a:lstStyle/>
                    <a:p>
                      <a:pPr marL="0" lvl="0" indent="0" algn="l" rtl="0">
                        <a:spcBef>
                          <a:spcPts val="0"/>
                        </a:spcBef>
                        <a:spcAft>
                          <a:spcPts val="0"/>
                        </a:spcAft>
                        <a:buNone/>
                      </a:pPr>
                      <a:endParaRPr sz="1600" dirty="0">
                        <a:solidFill>
                          <a:srgbClr val="607D8B"/>
                        </a:solidFill>
                        <a:latin typeface="Roboto Slab"/>
                        <a:ea typeface="Roboto Slab"/>
                        <a:cs typeface="Roboto Slab"/>
                        <a:sym typeface="Roboto Slab"/>
                      </a:endParaRPr>
                    </a:p>
                  </a:txBody>
                  <a:tcPr marL="91425" marR="91425" marT="68575" marB="68575" anchor="ctr"/>
                </a:tc>
                <a:tc>
                  <a:txBody>
                    <a:bodyPr/>
                    <a:lstStyle/>
                    <a:p>
                      <a:pPr marL="0" lvl="0" indent="0" algn="ctr" rtl="0">
                        <a:spcBef>
                          <a:spcPts val="0"/>
                        </a:spcBef>
                        <a:spcAft>
                          <a:spcPts val="0"/>
                        </a:spcAft>
                        <a:buNone/>
                      </a:pPr>
                      <a:r>
                        <a:rPr lang="en-US" sz="1600">
                          <a:solidFill>
                            <a:srgbClr val="607D8B"/>
                          </a:solidFill>
                          <a:sym typeface="Roboto Slab"/>
                        </a:rPr>
                        <a:t>Giá trị</a:t>
                      </a:r>
                      <a:endParaRPr lang="en-US" sz="1600" dirty="0">
                        <a:solidFill>
                          <a:srgbClr val="607D8B"/>
                        </a:solidFill>
                        <a:latin typeface="Roboto Slab"/>
                        <a:ea typeface="Roboto Slab"/>
                        <a:cs typeface="Roboto Slab"/>
                        <a:sym typeface="Roboto Slab"/>
                      </a:endParaRPr>
                    </a:p>
                  </a:txBody>
                  <a:tcPr marL="91425" marR="91425" marT="68575" marB="68575" anchor="ctr">
                    <a:lnL w="9525" cap="flat" cmpd="sng" algn="ctr">
                      <a:noFill/>
                      <a:prstDash val="solid"/>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marL="0" lvl="0" indent="0" algn="ctr" rtl="0">
                        <a:spcBef>
                          <a:spcPts val="0"/>
                        </a:spcBef>
                        <a:spcAft>
                          <a:spcPts val="0"/>
                        </a:spcAft>
                        <a:buNone/>
                      </a:pPr>
                      <a:r>
                        <a:rPr lang="en-US" sz="1600">
                          <a:solidFill>
                            <a:srgbClr val="607D8B"/>
                          </a:solidFill>
                          <a:sym typeface="Roboto Slab"/>
                        </a:rPr>
                        <a:t>Hạng</a:t>
                      </a:r>
                      <a:endParaRPr lang="en-US" sz="1600" dirty="0">
                        <a:solidFill>
                          <a:srgbClr val="607D8B"/>
                        </a:solidFill>
                        <a:latin typeface="Roboto Slab"/>
                        <a:ea typeface="Roboto Slab"/>
                        <a:cs typeface="Roboto Slab"/>
                        <a:sym typeface="Roboto Slab"/>
                      </a:endParaRPr>
                    </a:p>
                  </a:txBody>
                  <a:tcPr marL="91425" marR="91425" marT="68575" marB="68575" anchor="ctr">
                    <a:lnL w="9525" cap="flat" cmpd="sng" algn="ctr">
                      <a:noFill/>
                      <a:prstDash val="solid"/>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marL="0" lvl="0" indent="0" algn="ctr" rtl="0">
                        <a:spcBef>
                          <a:spcPts val="0"/>
                        </a:spcBef>
                        <a:spcAft>
                          <a:spcPts val="0"/>
                        </a:spcAft>
                        <a:buNone/>
                      </a:pPr>
                      <a:r>
                        <a:rPr lang="en-US" sz="1600">
                          <a:solidFill>
                            <a:srgbClr val="607D8B"/>
                          </a:solidFill>
                          <a:sym typeface="Roboto Slab"/>
                        </a:rPr>
                        <a:t>Giá trị</a:t>
                      </a:r>
                      <a:endParaRPr lang="en-US" sz="1600" dirty="0">
                        <a:solidFill>
                          <a:srgbClr val="607D8B"/>
                        </a:solidFill>
                        <a:latin typeface="Roboto Slab"/>
                        <a:ea typeface="Roboto Slab"/>
                        <a:cs typeface="Roboto Slab"/>
                        <a:sym typeface="Roboto Slab"/>
                      </a:endParaRPr>
                    </a:p>
                  </a:txBody>
                  <a:tcPr marL="91425" marR="91425" marT="68575" marB="68575" anchor="ctr">
                    <a:lnL w="9525" cap="flat" cmpd="sng" algn="ctr">
                      <a:noFill/>
                      <a:prstDash val="solid"/>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marL="0" lvl="0" indent="0" algn="ctr" rtl="0">
                        <a:spcBef>
                          <a:spcPts val="0"/>
                        </a:spcBef>
                        <a:spcAft>
                          <a:spcPts val="0"/>
                        </a:spcAft>
                        <a:buNone/>
                      </a:pPr>
                      <a:r>
                        <a:rPr lang="en-US" sz="1600">
                          <a:solidFill>
                            <a:srgbClr val="607D8B"/>
                          </a:solidFill>
                          <a:sym typeface="Roboto Slab"/>
                        </a:rPr>
                        <a:t>Hạng</a:t>
                      </a:r>
                      <a:endParaRPr lang="en-US" sz="1600" dirty="0">
                        <a:solidFill>
                          <a:srgbClr val="607D8B"/>
                        </a:solidFill>
                        <a:latin typeface="Roboto Slab"/>
                        <a:ea typeface="Roboto Slab"/>
                        <a:cs typeface="Roboto Slab"/>
                        <a:sym typeface="Roboto Slab"/>
                      </a:endParaRPr>
                    </a:p>
                  </a:txBody>
                  <a:tcPr marL="91425" marR="91425" marT="68575" marB="68575" anchor="ctr">
                    <a:lnL w="9525" cap="flat" cmpd="sng" algn="ctr">
                      <a:noFill/>
                      <a:prstDash val="solid"/>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501025">
                <a:tc>
                  <a:txBody>
                    <a:bodyPr/>
                    <a:lstStyle/>
                    <a:p>
                      <a:pPr marR="0" algn="r" rtl="0" eaLnBrk="1" fontAlgn="ctr" hangingPunct="1">
                        <a:lnSpc>
                          <a:spcPct val="100000"/>
                        </a:lnSpc>
                        <a:spcBef>
                          <a:spcPts val="0"/>
                        </a:spcBef>
                        <a:spcAft>
                          <a:spcPts val="0"/>
                        </a:spcAft>
                        <a:buClr>
                          <a:srgbClr val="000000"/>
                        </a:buClr>
                        <a:buFont typeface="Arial"/>
                      </a:pPr>
                      <a:r>
                        <a:rPr lang="vi-VN" sz="1600" b="0" u="none" strike="noStrike" cap="none" dirty="0">
                          <a:solidFill>
                            <a:schemeClr val="tx1"/>
                          </a:solidFill>
                          <a:sym typeface="Arial"/>
                        </a:rPr>
                        <a:t>Tín dụng cho khu vực tư nhân/1,000 lao động (tỷ đồng)</a:t>
                      </a:r>
                      <a:endParaRPr lang="vi-VN" sz="1600" b="0" i="0" u="none" strike="noStrike" cap="none" dirty="0">
                        <a:solidFill>
                          <a:schemeClr val="tx1"/>
                        </a:solidFill>
                        <a:latin typeface="Roboto Slab"/>
                        <a:ea typeface="Roboto Slab"/>
                        <a:cs typeface="Roboto Slab"/>
                        <a:sym typeface="Arial"/>
                      </a:endParaRPr>
                    </a:p>
                  </a:txBody>
                  <a:tcPr marL="0" marR="0" marT="0" marB="0" anchor="ctr">
                    <a:lnL w="9525" cap="flat" cmpd="sng" algn="ctr">
                      <a:noFill/>
                      <a:prstDash val="solid"/>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chemeClr val="bg2">
                        <a:lumMod val="40000"/>
                        <a:lumOff val="60000"/>
                      </a:schemeClr>
                    </a:solidFill>
                  </a:tcPr>
                </a:tc>
                <a:tc>
                  <a:txBody>
                    <a:bodyPr/>
                    <a:lstStyle/>
                    <a:p>
                      <a:pPr marR="0" algn="ctr" rtl="0" fontAlgn="ctr">
                        <a:lnSpc>
                          <a:spcPct val="100000"/>
                        </a:lnSpc>
                        <a:spcBef>
                          <a:spcPts val="0"/>
                        </a:spcBef>
                        <a:spcAft>
                          <a:spcPts val="0"/>
                        </a:spcAft>
                        <a:buClr>
                          <a:srgbClr val="000000"/>
                        </a:buClr>
                        <a:buFont typeface="Arial"/>
                      </a:pPr>
                      <a:r>
                        <a:rPr lang="vi-VN" sz="2000" b="0" i="0" u="none" strike="noStrike" cap="none" dirty="0">
                          <a:solidFill>
                            <a:srgbClr val="000000"/>
                          </a:solidFill>
                          <a:effectLst/>
                          <a:latin typeface="Aptos Narrow" panose="020B0004020202020204" pitchFamily="34" charset="0"/>
                          <a:ea typeface="+mn-ea"/>
                          <a:cs typeface="+mn-cs"/>
                          <a:sym typeface="Arial"/>
                        </a:rPr>
                        <a:t>188.90 </a:t>
                      </a:r>
                    </a:p>
                  </a:txBody>
                  <a:tcPr marL="0" marR="0" marT="0" marB="0" anchor="ctr">
                    <a:lnL w="9525" cap="flat" cmpd="sng" algn="ctr">
                      <a:noFill/>
                      <a:prstDash val="solid"/>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chemeClr val="bg2">
                        <a:lumMod val="40000"/>
                        <a:lumOff val="60000"/>
                      </a:schemeClr>
                    </a:solidFill>
                  </a:tcPr>
                </a:tc>
                <a:tc>
                  <a:txBody>
                    <a:bodyPr/>
                    <a:lstStyle/>
                    <a:p>
                      <a:pPr marR="0" algn="ctr" rtl="0" fontAlgn="ctr">
                        <a:lnSpc>
                          <a:spcPct val="100000"/>
                        </a:lnSpc>
                        <a:spcBef>
                          <a:spcPts val="0"/>
                        </a:spcBef>
                        <a:spcAft>
                          <a:spcPts val="0"/>
                        </a:spcAft>
                        <a:buClr>
                          <a:srgbClr val="000000"/>
                        </a:buClr>
                        <a:buFont typeface="Arial"/>
                      </a:pPr>
                      <a:r>
                        <a:rPr lang="vi-VN" sz="2000" b="1" i="0" u="none" strike="noStrike" cap="none" dirty="0">
                          <a:solidFill>
                            <a:srgbClr val="000000"/>
                          </a:solidFill>
                          <a:effectLst/>
                          <a:latin typeface="Aptos Narrow" panose="020B0004020202020204" pitchFamily="34" charset="0"/>
                          <a:ea typeface="+mn-ea"/>
                          <a:cs typeface="+mn-cs"/>
                          <a:sym typeface="Arial"/>
                        </a:rPr>
                        <a:t>10</a:t>
                      </a:r>
                    </a:p>
                  </a:txBody>
                  <a:tcPr marL="0" marR="0" marT="0" marB="0" anchor="ctr">
                    <a:lnL w="9525" cap="flat" cmpd="sng" algn="ctr">
                      <a:noFill/>
                      <a:prstDash val="solid"/>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chemeClr val="bg2">
                        <a:lumMod val="40000"/>
                        <a:lumOff val="60000"/>
                      </a:schemeClr>
                    </a:solidFill>
                  </a:tcPr>
                </a:tc>
                <a:tc>
                  <a:txBody>
                    <a:bodyPr/>
                    <a:lstStyle/>
                    <a:p>
                      <a:pPr algn="ctr" fontAlgn="ctr"/>
                      <a:r>
                        <a:rPr lang="vi-VN" sz="2000" b="0" i="0" u="none" strike="noStrike" dirty="0">
                          <a:solidFill>
                            <a:srgbClr val="000000"/>
                          </a:solidFill>
                          <a:effectLst/>
                          <a:latin typeface="Aptos Narrow" panose="020B0004020202020204" pitchFamily="34" charset="0"/>
                        </a:rPr>
                        <a:t>200.66</a:t>
                      </a:r>
                    </a:p>
                  </a:txBody>
                  <a:tcPr marL="0" marR="0" marT="0" marB="0" anchor="ctr">
                    <a:lnL w="9525" cap="flat" cmpd="sng" algn="ctr">
                      <a:noFill/>
                      <a:prstDash val="solid"/>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chemeClr val="bg2">
                        <a:lumMod val="40000"/>
                        <a:lumOff val="60000"/>
                      </a:schemeClr>
                    </a:solidFill>
                  </a:tcPr>
                </a:tc>
                <a:tc>
                  <a:txBody>
                    <a:bodyPr/>
                    <a:lstStyle/>
                    <a:p>
                      <a:pPr algn="ctr" fontAlgn="ctr"/>
                      <a:r>
                        <a:rPr lang="vi-VN" sz="2000" b="1" i="0" u="none" strike="noStrike" dirty="0">
                          <a:solidFill>
                            <a:srgbClr val="000000"/>
                          </a:solidFill>
                          <a:effectLst/>
                          <a:latin typeface="Aptos Narrow" panose="020B0004020202020204" pitchFamily="34" charset="0"/>
                        </a:rPr>
                        <a:t>11</a:t>
                      </a:r>
                    </a:p>
                  </a:txBody>
                  <a:tcPr marL="0" marR="0" marT="0" marB="0" anchor="ctr">
                    <a:lnL w="9525" cap="flat" cmpd="sng" algn="ctr">
                      <a:noFill/>
                      <a:prstDash val="solid"/>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chemeClr val="bg2">
                        <a:lumMod val="40000"/>
                        <a:lumOff val="60000"/>
                      </a:schemeClr>
                    </a:solidFill>
                  </a:tcPr>
                </a:tc>
                <a:extLst>
                  <a:ext uri="{0D108BD9-81ED-4DB2-BD59-A6C34878D82A}">
                    <a16:rowId xmlns:a16="http://schemas.microsoft.com/office/drawing/2014/main" val="375058405"/>
                  </a:ext>
                </a:extLst>
              </a:tr>
              <a:tr h="501025">
                <a:tc>
                  <a:txBody>
                    <a:bodyPr/>
                    <a:lstStyle/>
                    <a:p>
                      <a:pPr marR="0" algn="r" rtl="0" eaLnBrk="1" fontAlgn="ctr" hangingPunct="1">
                        <a:lnSpc>
                          <a:spcPct val="100000"/>
                        </a:lnSpc>
                        <a:spcBef>
                          <a:spcPts val="0"/>
                        </a:spcBef>
                        <a:spcAft>
                          <a:spcPts val="0"/>
                        </a:spcAft>
                        <a:buClr>
                          <a:srgbClr val="000000"/>
                        </a:buClr>
                        <a:buFont typeface="Arial"/>
                      </a:pPr>
                      <a:r>
                        <a:rPr lang="en-US" sz="1600" b="0" u="none" strike="noStrike" cap="none" dirty="0" err="1">
                          <a:solidFill>
                            <a:schemeClr val="tx1"/>
                          </a:solidFill>
                          <a:sym typeface="Arial"/>
                        </a:rPr>
                        <a:t>Tài</a:t>
                      </a:r>
                      <a:r>
                        <a:rPr lang="en-US" sz="1600" b="0" u="none" strike="noStrike" cap="none" dirty="0">
                          <a:solidFill>
                            <a:schemeClr val="tx1"/>
                          </a:solidFill>
                          <a:sym typeface="Arial"/>
                        </a:rPr>
                        <a:t> </a:t>
                      </a:r>
                      <a:r>
                        <a:rPr lang="en-US" sz="1600" b="0" u="none" strike="noStrike" cap="none" dirty="0" err="1">
                          <a:solidFill>
                            <a:schemeClr val="tx1"/>
                          </a:solidFill>
                          <a:sym typeface="Arial"/>
                        </a:rPr>
                        <a:t>chính</a:t>
                      </a:r>
                      <a:r>
                        <a:rPr lang="en-US" sz="1600" b="0" u="none" strike="noStrike" cap="none" dirty="0">
                          <a:solidFill>
                            <a:schemeClr val="tx1"/>
                          </a:solidFill>
                          <a:sym typeface="Arial"/>
                        </a:rPr>
                        <a:t> vi </a:t>
                      </a:r>
                      <a:r>
                        <a:rPr lang="en-US" sz="1600" b="0" u="none" strike="noStrike" cap="none" dirty="0" err="1">
                          <a:solidFill>
                            <a:schemeClr val="tx1"/>
                          </a:solidFill>
                          <a:sym typeface="Arial"/>
                        </a:rPr>
                        <a:t>mô</a:t>
                      </a:r>
                      <a:r>
                        <a:rPr lang="en-US" sz="1600" b="0" u="none" strike="noStrike" cap="none" dirty="0">
                          <a:solidFill>
                            <a:schemeClr val="tx1"/>
                          </a:solidFill>
                          <a:sym typeface="Arial"/>
                        </a:rPr>
                        <a:t>/GRDP</a:t>
                      </a:r>
                      <a:endParaRPr lang="vi-VN" sz="1600" b="0" i="0" u="none" strike="noStrike" cap="none" dirty="0">
                        <a:solidFill>
                          <a:schemeClr val="tx1"/>
                        </a:solidFill>
                        <a:latin typeface="Roboto Slab"/>
                        <a:ea typeface="Roboto Slab"/>
                        <a:cs typeface="Roboto Slab"/>
                        <a:sym typeface="Arial"/>
                      </a:endParaRPr>
                    </a:p>
                  </a:txBody>
                  <a:tcPr marL="0" marR="0" marT="0" marB="0" anchor="ctr">
                    <a:lnL w="9525" cap="flat" cmpd="sng" algn="ctr">
                      <a:noFill/>
                      <a:prstDash val="solid"/>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chemeClr val="bg1"/>
                    </a:solidFill>
                  </a:tcPr>
                </a:tc>
                <a:tc>
                  <a:txBody>
                    <a:bodyPr/>
                    <a:lstStyle/>
                    <a:p>
                      <a:pPr marR="0" algn="ctr" rtl="0" fontAlgn="ctr">
                        <a:lnSpc>
                          <a:spcPct val="100000"/>
                        </a:lnSpc>
                        <a:spcBef>
                          <a:spcPts val="0"/>
                        </a:spcBef>
                        <a:spcAft>
                          <a:spcPts val="0"/>
                        </a:spcAft>
                        <a:buClr>
                          <a:srgbClr val="000000"/>
                        </a:buClr>
                        <a:buFont typeface="Arial"/>
                      </a:pPr>
                      <a:r>
                        <a:rPr lang="vi-VN" sz="2000" b="0" i="0" u="none" strike="noStrike" cap="none" dirty="0">
                          <a:solidFill>
                            <a:srgbClr val="000000"/>
                          </a:solidFill>
                          <a:effectLst/>
                          <a:latin typeface="Aptos Narrow" panose="020B0004020202020204" pitchFamily="34" charset="0"/>
                          <a:ea typeface="+mn-ea"/>
                          <a:cs typeface="+mn-cs"/>
                          <a:sym typeface="Arial"/>
                        </a:rPr>
                        <a:t>0.04 </a:t>
                      </a:r>
                    </a:p>
                  </a:txBody>
                  <a:tcPr marL="0" marR="0" marT="0" marB="0" anchor="ctr">
                    <a:lnL w="9525" cap="flat" cmpd="sng" algn="ctr">
                      <a:noFill/>
                      <a:prstDash val="solid"/>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chemeClr val="bg1"/>
                    </a:solidFill>
                  </a:tcPr>
                </a:tc>
                <a:tc>
                  <a:txBody>
                    <a:bodyPr/>
                    <a:lstStyle/>
                    <a:p>
                      <a:pPr marR="0" algn="ctr" rtl="0" fontAlgn="ctr">
                        <a:lnSpc>
                          <a:spcPct val="100000"/>
                        </a:lnSpc>
                        <a:spcBef>
                          <a:spcPts val="0"/>
                        </a:spcBef>
                        <a:spcAft>
                          <a:spcPts val="0"/>
                        </a:spcAft>
                        <a:buClr>
                          <a:srgbClr val="000000"/>
                        </a:buClr>
                        <a:buFont typeface="Arial"/>
                      </a:pPr>
                      <a:r>
                        <a:rPr lang="vi-VN" sz="2000" b="1" i="0" u="none" strike="noStrike" cap="none">
                          <a:solidFill>
                            <a:srgbClr val="000000"/>
                          </a:solidFill>
                          <a:effectLst/>
                          <a:latin typeface="Aptos Narrow" panose="020B0004020202020204" pitchFamily="34" charset="0"/>
                          <a:ea typeface="+mn-ea"/>
                          <a:cs typeface="+mn-cs"/>
                          <a:sym typeface="Arial"/>
                        </a:rPr>
                        <a:t>54</a:t>
                      </a:r>
                    </a:p>
                  </a:txBody>
                  <a:tcPr marL="0" marR="0" marT="0" marB="0" anchor="ctr">
                    <a:lnL w="9525" cap="flat" cmpd="sng" algn="ctr">
                      <a:noFill/>
                      <a:prstDash val="solid"/>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chemeClr val="bg1"/>
                    </a:solidFill>
                  </a:tcPr>
                </a:tc>
                <a:tc>
                  <a:txBody>
                    <a:bodyPr/>
                    <a:lstStyle/>
                    <a:p>
                      <a:pPr algn="ctr" fontAlgn="ctr"/>
                      <a:r>
                        <a:rPr lang="vi-VN" sz="2000" b="0" i="0" u="none" strike="noStrike">
                          <a:solidFill>
                            <a:srgbClr val="000000"/>
                          </a:solidFill>
                          <a:effectLst/>
                          <a:latin typeface="Aptos Narrow" panose="020B0004020202020204" pitchFamily="34" charset="0"/>
                        </a:rPr>
                        <a:t>0.04</a:t>
                      </a:r>
                    </a:p>
                  </a:txBody>
                  <a:tcPr marL="0" marR="0" marT="0" marB="0" anchor="ctr">
                    <a:lnL w="9525" cap="flat" cmpd="sng" algn="ctr">
                      <a:noFill/>
                      <a:prstDash val="solid"/>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chemeClr val="bg1"/>
                    </a:solidFill>
                  </a:tcPr>
                </a:tc>
                <a:tc>
                  <a:txBody>
                    <a:bodyPr/>
                    <a:lstStyle/>
                    <a:p>
                      <a:pPr algn="ctr" fontAlgn="ctr"/>
                      <a:r>
                        <a:rPr lang="vi-VN" sz="2000" b="1" i="0" u="none" strike="noStrike" dirty="0">
                          <a:solidFill>
                            <a:srgbClr val="C00000"/>
                          </a:solidFill>
                          <a:effectLst/>
                          <a:latin typeface="Aptos Narrow" panose="020B0004020202020204" pitchFamily="34" charset="0"/>
                        </a:rPr>
                        <a:t>52</a:t>
                      </a:r>
                    </a:p>
                  </a:txBody>
                  <a:tcPr marL="0" marR="0" marT="0" marB="0" anchor="ctr">
                    <a:lnL w="9525" cap="flat" cmpd="sng" algn="ctr">
                      <a:noFill/>
                      <a:prstDash val="solid"/>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20314113"/>
                  </a:ext>
                </a:extLst>
              </a:tr>
              <a:tr h="501025">
                <a:tc>
                  <a:txBody>
                    <a:bodyPr/>
                    <a:lstStyle/>
                    <a:p>
                      <a:pPr marL="0" marR="0" lvl="0" indent="0" algn="r" defTabSz="914400" rtl="0" eaLnBrk="1" fontAlgn="ctr" latinLnBrk="0" hangingPunct="1">
                        <a:lnSpc>
                          <a:spcPct val="100000"/>
                        </a:lnSpc>
                        <a:spcBef>
                          <a:spcPts val="0"/>
                        </a:spcBef>
                        <a:spcAft>
                          <a:spcPts val="0"/>
                        </a:spcAft>
                        <a:buClr>
                          <a:srgbClr val="000000"/>
                        </a:buClr>
                        <a:buSzTx/>
                        <a:buFont typeface="Arial"/>
                        <a:buNone/>
                        <a:tabLst/>
                        <a:defRPr/>
                      </a:pPr>
                      <a:r>
                        <a:rPr lang="en-US" sz="1600" b="0" u="none" strike="noStrike" cap="none" dirty="0" err="1">
                          <a:solidFill>
                            <a:schemeClr val="tx1"/>
                          </a:solidFill>
                          <a:sym typeface="Arial"/>
                        </a:rPr>
                        <a:t>Vốn</a:t>
                      </a:r>
                      <a:r>
                        <a:rPr lang="en-US" sz="1600" b="0" u="none" strike="noStrike" cap="none" dirty="0">
                          <a:solidFill>
                            <a:schemeClr val="tx1"/>
                          </a:solidFill>
                          <a:sym typeface="Arial"/>
                        </a:rPr>
                        <a:t> SXKD </a:t>
                      </a:r>
                      <a:r>
                        <a:rPr lang="en-US" sz="1600" b="0" u="none" strike="noStrike" cap="none" dirty="0" err="1">
                          <a:solidFill>
                            <a:schemeClr val="tx1"/>
                          </a:solidFill>
                          <a:sym typeface="Arial"/>
                        </a:rPr>
                        <a:t>bình</a:t>
                      </a:r>
                      <a:r>
                        <a:rPr lang="en-US" sz="1600" b="0" u="none" strike="noStrike" cap="none" dirty="0">
                          <a:solidFill>
                            <a:schemeClr val="tx1"/>
                          </a:solidFill>
                          <a:sym typeface="Arial"/>
                        </a:rPr>
                        <a:t> </a:t>
                      </a:r>
                      <a:r>
                        <a:rPr lang="en-US" sz="1600" b="0" u="none" strike="noStrike" cap="none" dirty="0" err="1">
                          <a:solidFill>
                            <a:schemeClr val="tx1"/>
                          </a:solidFill>
                          <a:sym typeface="Arial"/>
                        </a:rPr>
                        <a:t>quân</a:t>
                      </a:r>
                      <a:r>
                        <a:rPr lang="en-US" sz="1600" b="0" u="none" strike="noStrike" cap="none" dirty="0">
                          <a:solidFill>
                            <a:schemeClr val="tx1"/>
                          </a:solidFill>
                          <a:sym typeface="Arial"/>
                        </a:rPr>
                        <a:t> </a:t>
                      </a:r>
                      <a:r>
                        <a:rPr lang="en-US" sz="1600" b="0" u="none" strike="noStrike" cap="none" dirty="0" err="1">
                          <a:solidFill>
                            <a:schemeClr val="tx1"/>
                          </a:solidFill>
                          <a:sym typeface="Arial"/>
                        </a:rPr>
                        <a:t>hàng</a:t>
                      </a:r>
                      <a:r>
                        <a:rPr lang="en-US" sz="1600" b="0" u="none" strike="noStrike" cap="none" dirty="0">
                          <a:solidFill>
                            <a:schemeClr val="tx1"/>
                          </a:solidFill>
                          <a:sym typeface="Arial"/>
                        </a:rPr>
                        <a:t> </a:t>
                      </a:r>
                      <a:r>
                        <a:rPr lang="en-US" sz="1600" b="0" u="none" strike="noStrike" cap="none" dirty="0" err="1">
                          <a:solidFill>
                            <a:schemeClr val="tx1"/>
                          </a:solidFill>
                          <a:sym typeface="Arial"/>
                        </a:rPr>
                        <a:t>năm</a:t>
                      </a:r>
                      <a:r>
                        <a:rPr lang="en-US" sz="1600" b="0" u="none" strike="noStrike" cap="none" dirty="0">
                          <a:solidFill>
                            <a:schemeClr val="tx1"/>
                          </a:solidFill>
                          <a:sym typeface="Arial"/>
                        </a:rPr>
                        <a:t> </a:t>
                      </a:r>
                      <a:r>
                        <a:rPr lang="en-US" sz="1600" b="0" u="none" strike="noStrike" cap="none" dirty="0" err="1">
                          <a:solidFill>
                            <a:schemeClr val="tx1"/>
                          </a:solidFill>
                          <a:sym typeface="Arial"/>
                        </a:rPr>
                        <a:t>của</a:t>
                      </a:r>
                      <a:r>
                        <a:rPr lang="en-US" sz="1600" b="0" u="none" strike="noStrike" cap="none" dirty="0">
                          <a:solidFill>
                            <a:schemeClr val="tx1"/>
                          </a:solidFill>
                          <a:sym typeface="Arial"/>
                        </a:rPr>
                        <a:t> </a:t>
                      </a:r>
                      <a:r>
                        <a:rPr lang="en-US" sz="1600" b="0" u="none" strike="noStrike" cap="none" dirty="0" err="1">
                          <a:solidFill>
                            <a:schemeClr val="tx1"/>
                          </a:solidFill>
                          <a:sym typeface="Arial"/>
                        </a:rPr>
                        <a:t>các</a:t>
                      </a:r>
                      <a:r>
                        <a:rPr lang="en-US" sz="1600" b="0" u="none" strike="noStrike" cap="none" dirty="0">
                          <a:solidFill>
                            <a:schemeClr val="tx1"/>
                          </a:solidFill>
                          <a:sym typeface="Arial"/>
                        </a:rPr>
                        <a:t> DN (</a:t>
                      </a:r>
                      <a:r>
                        <a:rPr lang="en-US" sz="1600" b="0" u="none" strike="noStrike" cap="none" dirty="0" err="1">
                          <a:solidFill>
                            <a:schemeClr val="tx1"/>
                          </a:solidFill>
                          <a:sym typeface="Arial"/>
                        </a:rPr>
                        <a:t>tỷ</a:t>
                      </a:r>
                      <a:r>
                        <a:rPr lang="en-US" sz="1600" b="0" u="none" strike="noStrike" cap="none" dirty="0">
                          <a:solidFill>
                            <a:schemeClr val="tx1"/>
                          </a:solidFill>
                          <a:sym typeface="Arial"/>
                        </a:rPr>
                        <a:t> </a:t>
                      </a:r>
                      <a:r>
                        <a:rPr lang="en-US" sz="1600" b="0" u="none" strike="noStrike" cap="none" dirty="0" err="1">
                          <a:solidFill>
                            <a:schemeClr val="tx1"/>
                          </a:solidFill>
                          <a:sym typeface="Arial"/>
                        </a:rPr>
                        <a:t>đồng</a:t>
                      </a:r>
                      <a:r>
                        <a:rPr lang="en-US" sz="1600" b="0" u="none" strike="noStrike" cap="none" dirty="0">
                          <a:solidFill>
                            <a:schemeClr val="tx1"/>
                          </a:solidFill>
                          <a:sym typeface="Arial"/>
                        </a:rPr>
                        <a:t>)</a:t>
                      </a:r>
                      <a:endParaRPr lang="en-US" sz="1600" b="0" i="0" u="none" strike="noStrike" cap="none" dirty="0">
                        <a:solidFill>
                          <a:schemeClr val="tx1"/>
                        </a:solidFill>
                        <a:latin typeface="Roboto Slab"/>
                        <a:ea typeface="Roboto Slab"/>
                        <a:cs typeface="Roboto Slab"/>
                        <a:sym typeface="Arial"/>
                      </a:endParaRPr>
                    </a:p>
                  </a:txBody>
                  <a:tcPr marL="0" marR="0" marT="0" marB="0" anchor="ctr">
                    <a:lnL w="9525" cap="flat" cmpd="sng" algn="ctr">
                      <a:noFill/>
                      <a:prstDash val="solid"/>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marR="0" algn="ctr" rtl="0" fontAlgn="ctr">
                        <a:lnSpc>
                          <a:spcPct val="100000"/>
                        </a:lnSpc>
                        <a:spcBef>
                          <a:spcPts val="0"/>
                        </a:spcBef>
                        <a:spcAft>
                          <a:spcPts val="0"/>
                        </a:spcAft>
                        <a:buClr>
                          <a:srgbClr val="000000"/>
                        </a:buClr>
                        <a:buFont typeface="Arial"/>
                      </a:pPr>
                      <a:r>
                        <a:rPr lang="vi-VN" sz="2000" b="0" i="0" u="none" strike="noStrike" cap="none" dirty="0">
                          <a:solidFill>
                            <a:srgbClr val="000000"/>
                          </a:solidFill>
                          <a:effectLst/>
                          <a:latin typeface="Aptos Narrow" panose="020B0004020202020204" pitchFamily="34" charset="0"/>
                          <a:ea typeface="+mn-ea"/>
                          <a:cs typeface="+mn-cs"/>
                          <a:sym typeface="Arial"/>
                        </a:rPr>
                        <a:t>24.37 </a:t>
                      </a:r>
                    </a:p>
                  </a:txBody>
                  <a:tcPr marL="0" marR="0" marT="0" marB="0" anchor="ctr">
                    <a:lnL w="9525" cap="flat" cmpd="sng" algn="ctr">
                      <a:noFill/>
                      <a:prstDash val="solid"/>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marR="0" algn="ctr" rtl="0" fontAlgn="ctr">
                        <a:lnSpc>
                          <a:spcPct val="100000"/>
                        </a:lnSpc>
                        <a:spcBef>
                          <a:spcPts val="0"/>
                        </a:spcBef>
                        <a:spcAft>
                          <a:spcPts val="0"/>
                        </a:spcAft>
                        <a:buClr>
                          <a:srgbClr val="000000"/>
                        </a:buClr>
                        <a:buFont typeface="Arial"/>
                      </a:pPr>
                      <a:r>
                        <a:rPr lang="vi-VN" sz="2000" b="1" i="0" u="none" strike="noStrike" cap="none">
                          <a:solidFill>
                            <a:srgbClr val="000000"/>
                          </a:solidFill>
                          <a:effectLst/>
                          <a:latin typeface="Aptos Narrow" panose="020B0004020202020204" pitchFamily="34" charset="0"/>
                          <a:ea typeface="+mn-ea"/>
                          <a:cs typeface="+mn-cs"/>
                          <a:sym typeface="Arial"/>
                        </a:rPr>
                        <a:t>48</a:t>
                      </a:r>
                    </a:p>
                  </a:txBody>
                  <a:tcPr marL="0" marR="0" marT="0" marB="0" anchor="ctr">
                    <a:lnL w="9525" cap="flat" cmpd="sng" algn="ctr">
                      <a:noFill/>
                      <a:prstDash val="solid"/>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algn="ctr" fontAlgn="ctr"/>
                      <a:r>
                        <a:rPr lang="vi-VN" sz="2000" b="0" i="0" u="none" strike="noStrike" dirty="0">
                          <a:solidFill>
                            <a:srgbClr val="000000"/>
                          </a:solidFill>
                          <a:effectLst/>
                          <a:latin typeface="Aptos Narrow" panose="020B0004020202020204" pitchFamily="34" charset="0"/>
                        </a:rPr>
                        <a:t>24.33</a:t>
                      </a:r>
                    </a:p>
                  </a:txBody>
                  <a:tcPr marL="0" marR="0" marT="0" marB="0" anchor="ctr">
                    <a:lnL w="9525" cap="flat" cmpd="sng" algn="ctr">
                      <a:noFill/>
                      <a:prstDash val="solid"/>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algn="ctr" fontAlgn="ctr"/>
                      <a:r>
                        <a:rPr lang="vi-VN" sz="2000" b="1" i="0" u="none" strike="noStrike">
                          <a:solidFill>
                            <a:srgbClr val="C00000"/>
                          </a:solidFill>
                          <a:effectLst/>
                          <a:latin typeface="Aptos Narrow" panose="020B0004020202020204" pitchFamily="34" charset="0"/>
                        </a:rPr>
                        <a:t>54</a:t>
                      </a:r>
                    </a:p>
                  </a:txBody>
                  <a:tcPr marL="0" marR="0" marT="0" marB="0" anchor="ctr">
                    <a:lnL w="9525" cap="flat" cmpd="sng" algn="ctr">
                      <a:noFill/>
                      <a:prstDash val="solid"/>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076897458"/>
                  </a:ext>
                </a:extLst>
              </a:tr>
              <a:tr h="501025">
                <a:tc>
                  <a:txBody>
                    <a:bodyPr/>
                    <a:lstStyle/>
                    <a:p>
                      <a:pPr marR="0" algn="r" rtl="0" eaLnBrk="1" fontAlgn="ctr" hangingPunct="1">
                        <a:lnSpc>
                          <a:spcPct val="100000"/>
                        </a:lnSpc>
                        <a:spcBef>
                          <a:spcPts val="0"/>
                        </a:spcBef>
                        <a:spcAft>
                          <a:spcPts val="0"/>
                        </a:spcAft>
                        <a:buClr>
                          <a:srgbClr val="000000"/>
                        </a:buClr>
                        <a:buFont typeface="Arial"/>
                      </a:pPr>
                      <a:r>
                        <a:rPr lang="vi-VN" sz="1600" b="0" u="none" strike="noStrike" cap="none">
                          <a:solidFill>
                            <a:schemeClr val="tx1"/>
                          </a:solidFill>
                          <a:sym typeface="Arial"/>
                        </a:rPr>
                        <a:t>Giá trị tài sản cố định và đầu tư tài chính dài hạn của DN (tỷ đồng)</a:t>
                      </a:r>
                      <a:endParaRPr lang="vi-VN" sz="1600" b="0" i="0" u="none" strike="noStrike" cap="none" dirty="0">
                        <a:solidFill>
                          <a:schemeClr val="tx1"/>
                        </a:solidFill>
                        <a:latin typeface="Roboto Slab"/>
                        <a:ea typeface="Roboto Slab"/>
                        <a:cs typeface="Roboto Slab"/>
                        <a:sym typeface="Arial"/>
                      </a:endParaRPr>
                    </a:p>
                  </a:txBody>
                  <a:tcPr marL="0" marR="0" marT="0" marB="0" anchor="ctr">
                    <a:lnL w="9525" cap="flat" cmpd="sng" algn="ctr">
                      <a:noFill/>
                      <a:prstDash val="solid"/>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chemeClr val="bg1"/>
                    </a:solidFill>
                  </a:tcPr>
                </a:tc>
                <a:tc>
                  <a:txBody>
                    <a:bodyPr/>
                    <a:lstStyle/>
                    <a:p>
                      <a:pPr marR="0" algn="ctr" rtl="0" fontAlgn="ctr">
                        <a:lnSpc>
                          <a:spcPct val="100000"/>
                        </a:lnSpc>
                        <a:spcBef>
                          <a:spcPts val="0"/>
                        </a:spcBef>
                        <a:spcAft>
                          <a:spcPts val="0"/>
                        </a:spcAft>
                        <a:buClr>
                          <a:srgbClr val="000000"/>
                        </a:buClr>
                        <a:buFont typeface="Arial"/>
                      </a:pPr>
                      <a:r>
                        <a:rPr lang="vi-VN" sz="2000" b="0" i="0" u="none" strike="noStrike" cap="none" dirty="0">
                          <a:solidFill>
                            <a:srgbClr val="000000"/>
                          </a:solidFill>
                          <a:effectLst/>
                          <a:latin typeface="Aptos Narrow" panose="020B0004020202020204" pitchFamily="34" charset="0"/>
                          <a:ea typeface="+mn-ea"/>
                          <a:cs typeface="+mn-cs"/>
                          <a:sym typeface="Arial"/>
                        </a:rPr>
                        <a:t>10.91 </a:t>
                      </a:r>
                    </a:p>
                  </a:txBody>
                  <a:tcPr marL="0" marR="0" marT="0" marB="0" anchor="ctr">
                    <a:lnL w="9525" cap="flat" cmpd="sng" algn="ctr">
                      <a:noFill/>
                      <a:prstDash val="solid"/>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chemeClr val="bg1"/>
                    </a:solidFill>
                  </a:tcPr>
                </a:tc>
                <a:tc>
                  <a:txBody>
                    <a:bodyPr/>
                    <a:lstStyle/>
                    <a:p>
                      <a:pPr marR="0" algn="ctr" rtl="0" fontAlgn="ctr">
                        <a:lnSpc>
                          <a:spcPct val="100000"/>
                        </a:lnSpc>
                        <a:spcBef>
                          <a:spcPts val="0"/>
                        </a:spcBef>
                        <a:spcAft>
                          <a:spcPts val="0"/>
                        </a:spcAft>
                        <a:buClr>
                          <a:srgbClr val="000000"/>
                        </a:buClr>
                        <a:buFont typeface="Arial"/>
                      </a:pPr>
                      <a:r>
                        <a:rPr lang="vi-VN" sz="2000" b="1" i="0" u="none" strike="noStrike" cap="none" dirty="0">
                          <a:solidFill>
                            <a:srgbClr val="000000"/>
                          </a:solidFill>
                          <a:effectLst/>
                          <a:latin typeface="Aptos Narrow" panose="020B0004020202020204" pitchFamily="34" charset="0"/>
                          <a:ea typeface="+mn-ea"/>
                          <a:cs typeface="+mn-cs"/>
                          <a:sym typeface="Arial"/>
                        </a:rPr>
                        <a:t>48</a:t>
                      </a:r>
                    </a:p>
                  </a:txBody>
                  <a:tcPr marL="0" marR="0" marT="0" marB="0" anchor="ctr">
                    <a:lnL w="9525" cap="flat" cmpd="sng" algn="ctr">
                      <a:noFill/>
                      <a:prstDash val="solid"/>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chemeClr val="bg1"/>
                    </a:solidFill>
                  </a:tcPr>
                </a:tc>
                <a:tc>
                  <a:txBody>
                    <a:bodyPr/>
                    <a:lstStyle/>
                    <a:p>
                      <a:pPr algn="ctr" fontAlgn="ctr"/>
                      <a:r>
                        <a:rPr lang="vi-VN" sz="2000" b="0" i="0" u="none" strike="noStrike" dirty="0">
                          <a:solidFill>
                            <a:srgbClr val="000000"/>
                          </a:solidFill>
                          <a:effectLst/>
                          <a:latin typeface="Aptos Narrow" panose="020B0004020202020204" pitchFamily="34" charset="0"/>
                        </a:rPr>
                        <a:t>10.13</a:t>
                      </a:r>
                    </a:p>
                  </a:txBody>
                  <a:tcPr marL="0" marR="0" marT="0" marB="0" anchor="ctr">
                    <a:lnL w="9525" cap="flat" cmpd="sng" algn="ctr">
                      <a:noFill/>
                      <a:prstDash val="solid"/>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chemeClr val="bg1"/>
                    </a:solidFill>
                  </a:tcPr>
                </a:tc>
                <a:tc>
                  <a:txBody>
                    <a:bodyPr/>
                    <a:lstStyle/>
                    <a:p>
                      <a:pPr algn="ctr" fontAlgn="ctr"/>
                      <a:r>
                        <a:rPr lang="vi-VN" sz="2000" b="1" i="0" u="none" strike="noStrike" dirty="0">
                          <a:solidFill>
                            <a:srgbClr val="C00000"/>
                          </a:solidFill>
                          <a:effectLst/>
                          <a:latin typeface="Aptos Narrow" panose="020B0004020202020204" pitchFamily="34" charset="0"/>
                        </a:rPr>
                        <a:t>50</a:t>
                      </a:r>
                    </a:p>
                  </a:txBody>
                  <a:tcPr marL="0" marR="0" marT="0" marB="0" anchor="ctr">
                    <a:lnL w="9525" cap="flat" cmpd="sng" algn="ctr">
                      <a:noFill/>
                      <a:prstDash val="solid"/>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3614467"/>
                  </a:ext>
                </a:extLst>
              </a:tr>
              <a:tr h="501025">
                <a:tc>
                  <a:txBody>
                    <a:bodyPr/>
                    <a:lstStyle/>
                    <a:p>
                      <a:pPr marR="0" algn="r" rtl="0" eaLnBrk="1" fontAlgn="ctr" hangingPunct="1">
                        <a:lnSpc>
                          <a:spcPct val="100000"/>
                        </a:lnSpc>
                        <a:spcBef>
                          <a:spcPts val="0"/>
                        </a:spcBef>
                        <a:spcAft>
                          <a:spcPts val="0"/>
                        </a:spcAft>
                        <a:buClr>
                          <a:srgbClr val="000000"/>
                        </a:buClr>
                        <a:buFont typeface="Arial"/>
                      </a:pPr>
                      <a:r>
                        <a:rPr lang="en-US" sz="1600" b="0" u="none" strike="noStrike" cap="none">
                          <a:solidFill>
                            <a:schemeClr val="tx1"/>
                          </a:solidFill>
                          <a:sym typeface="Arial"/>
                        </a:rPr>
                        <a:t>Số DN ngành dịch vụ và chuyên môn KH&amp;CN/1,000 DN</a:t>
                      </a:r>
                      <a:endParaRPr lang="en-US" sz="1600" b="0" i="0" u="none" strike="noStrike" cap="none" dirty="0">
                        <a:solidFill>
                          <a:schemeClr val="tx1"/>
                        </a:solidFill>
                        <a:latin typeface="Roboto Slab"/>
                        <a:ea typeface="Roboto Slab"/>
                        <a:cs typeface="Roboto Slab"/>
                        <a:sym typeface="Arial"/>
                      </a:endParaRPr>
                    </a:p>
                  </a:txBody>
                  <a:tcPr marL="0" marR="0" marT="0" marB="0" anchor="ctr">
                    <a:lnL w="9525" cap="flat" cmpd="sng" algn="ctr">
                      <a:noFill/>
                      <a:prstDash val="solid"/>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marR="0" algn="ctr" rtl="0" fontAlgn="ctr">
                        <a:lnSpc>
                          <a:spcPct val="100000"/>
                        </a:lnSpc>
                        <a:spcBef>
                          <a:spcPts val="0"/>
                        </a:spcBef>
                        <a:spcAft>
                          <a:spcPts val="0"/>
                        </a:spcAft>
                        <a:buClr>
                          <a:srgbClr val="000000"/>
                        </a:buClr>
                        <a:buFont typeface="Arial"/>
                      </a:pPr>
                      <a:r>
                        <a:rPr lang="vi-VN" sz="2000" b="0" i="0" u="none" strike="noStrike" cap="none" dirty="0">
                          <a:solidFill>
                            <a:srgbClr val="000000"/>
                          </a:solidFill>
                          <a:effectLst/>
                          <a:latin typeface="Aptos Narrow" panose="020B0004020202020204" pitchFamily="34" charset="0"/>
                          <a:ea typeface="+mn-ea"/>
                          <a:cs typeface="+mn-cs"/>
                          <a:sym typeface="Arial"/>
                        </a:rPr>
                        <a:t>94.42 </a:t>
                      </a:r>
                    </a:p>
                  </a:txBody>
                  <a:tcPr marL="0" marR="0" marT="0" marB="0" anchor="ctr">
                    <a:lnL w="9525" cap="flat" cmpd="sng" algn="ctr">
                      <a:noFill/>
                      <a:prstDash val="solid"/>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marR="0" algn="ctr" rtl="0" fontAlgn="ctr">
                        <a:lnSpc>
                          <a:spcPct val="100000"/>
                        </a:lnSpc>
                        <a:spcBef>
                          <a:spcPts val="0"/>
                        </a:spcBef>
                        <a:spcAft>
                          <a:spcPts val="0"/>
                        </a:spcAft>
                        <a:buClr>
                          <a:srgbClr val="000000"/>
                        </a:buClr>
                        <a:buFont typeface="Arial"/>
                      </a:pPr>
                      <a:r>
                        <a:rPr lang="vi-VN" sz="2000" b="1" i="0" u="none" strike="noStrike" cap="none" dirty="0">
                          <a:solidFill>
                            <a:srgbClr val="000000"/>
                          </a:solidFill>
                          <a:effectLst/>
                          <a:latin typeface="Aptos Narrow" panose="020B0004020202020204" pitchFamily="34" charset="0"/>
                          <a:ea typeface="+mn-ea"/>
                          <a:cs typeface="+mn-cs"/>
                          <a:sym typeface="Arial"/>
                        </a:rPr>
                        <a:t>5</a:t>
                      </a:r>
                    </a:p>
                  </a:txBody>
                  <a:tcPr marL="0" marR="0" marT="0" marB="0" anchor="ctr">
                    <a:lnL w="9525" cap="flat" cmpd="sng" algn="ctr">
                      <a:noFill/>
                      <a:prstDash val="solid"/>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algn="ctr" fontAlgn="ctr"/>
                      <a:r>
                        <a:rPr lang="vi-VN" sz="2000" b="0" i="0" u="none" strike="noStrike" dirty="0">
                          <a:solidFill>
                            <a:srgbClr val="000000"/>
                          </a:solidFill>
                          <a:effectLst/>
                          <a:latin typeface="Aptos Narrow" panose="020B0004020202020204" pitchFamily="34" charset="0"/>
                        </a:rPr>
                        <a:t>246.97</a:t>
                      </a:r>
                    </a:p>
                  </a:txBody>
                  <a:tcPr marL="0" marR="0" marT="0" marB="0" anchor="ctr">
                    <a:lnL w="9525" cap="flat" cmpd="sng" algn="ctr">
                      <a:noFill/>
                      <a:prstDash val="solid"/>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algn="ctr" fontAlgn="ctr"/>
                      <a:r>
                        <a:rPr lang="vi-VN" sz="2000" b="1" i="0" u="none" strike="noStrike">
                          <a:solidFill>
                            <a:srgbClr val="000000"/>
                          </a:solidFill>
                          <a:effectLst/>
                          <a:latin typeface="Aptos Narrow" panose="020B0004020202020204" pitchFamily="34" charset="0"/>
                        </a:rPr>
                        <a:t>10</a:t>
                      </a:r>
                    </a:p>
                  </a:txBody>
                  <a:tcPr marL="0" marR="0" marT="0" marB="0" anchor="ctr">
                    <a:lnL w="9525" cap="flat" cmpd="sng" algn="ctr">
                      <a:noFill/>
                      <a:prstDash val="solid"/>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4097497649"/>
                  </a:ext>
                </a:extLst>
              </a:tr>
              <a:tr h="501025">
                <a:tc>
                  <a:txBody>
                    <a:bodyPr/>
                    <a:lstStyle/>
                    <a:p>
                      <a:pPr marR="0" algn="r" rtl="0" eaLnBrk="1" fontAlgn="ctr" hangingPunct="1">
                        <a:lnSpc>
                          <a:spcPct val="100000"/>
                        </a:lnSpc>
                        <a:spcBef>
                          <a:spcPts val="0"/>
                        </a:spcBef>
                        <a:spcAft>
                          <a:spcPts val="0"/>
                        </a:spcAft>
                        <a:buClr>
                          <a:srgbClr val="000000"/>
                        </a:buClr>
                        <a:buFont typeface="Arial"/>
                      </a:pPr>
                      <a:r>
                        <a:rPr lang="en-US" sz="1600" b="0" u="none" strike="noStrike" cap="none">
                          <a:solidFill>
                            <a:schemeClr val="tx1"/>
                          </a:solidFill>
                          <a:sym typeface="Arial"/>
                        </a:rPr>
                        <a:t>Mật độ DN/1,000 dân</a:t>
                      </a:r>
                      <a:endParaRPr lang="en-US" sz="1600" b="0" i="0" u="none" strike="noStrike" cap="none" dirty="0">
                        <a:solidFill>
                          <a:schemeClr val="tx1"/>
                        </a:solidFill>
                        <a:latin typeface="Roboto Slab"/>
                        <a:ea typeface="Roboto Slab"/>
                        <a:cs typeface="Roboto Slab"/>
                        <a:sym typeface="Arial"/>
                      </a:endParaRPr>
                    </a:p>
                  </a:txBody>
                  <a:tcPr marL="0" marR="0" marT="0" marB="0" anchor="ctr">
                    <a:lnL w="9525" cap="flat" cmpd="sng" algn="ctr">
                      <a:noFill/>
                      <a:prstDash val="solid"/>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chemeClr val="bg1"/>
                    </a:solidFill>
                  </a:tcPr>
                </a:tc>
                <a:tc>
                  <a:txBody>
                    <a:bodyPr/>
                    <a:lstStyle/>
                    <a:p>
                      <a:pPr marR="0" algn="ctr" rtl="0" fontAlgn="ctr">
                        <a:lnSpc>
                          <a:spcPct val="100000"/>
                        </a:lnSpc>
                        <a:spcBef>
                          <a:spcPts val="0"/>
                        </a:spcBef>
                        <a:spcAft>
                          <a:spcPts val="0"/>
                        </a:spcAft>
                        <a:buClr>
                          <a:srgbClr val="000000"/>
                        </a:buClr>
                        <a:buFont typeface="Arial"/>
                      </a:pPr>
                      <a:r>
                        <a:rPr lang="vi-VN" sz="2000" b="0" i="0" u="none" strike="noStrike" cap="none" dirty="0">
                          <a:solidFill>
                            <a:srgbClr val="000000"/>
                          </a:solidFill>
                          <a:effectLst/>
                          <a:latin typeface="Aptos Narrow" panose="020B0004020202020204" pitchFamily="34" charset="0"/>
                          <a:ea typeface="+mn-ea"/>
                          <a:cs typeface="+mn-cs"/>
                          <a:sym typeface="Arial"/>
                        </a:rPr>
                        <a:t>5.50 </a:t>
                      </a:r>
                    </a:p>
                  </a:txBody>
                  <a:tcPr marL="0" marR="0" marT="0" marB="0" anchor="ctr">
                    <a:lnL w="9525" cap="flat" cmpd="sng" algn="ctr">
                      <a:noFill/>
                      <a:prstDash val="solid"/>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chemeClr val="bg1"/>
                    </a:solidFill>
                  </a:tcPr>
                </a:tc>
                <a:tc>
                  <a:txBody>
                    <a:bodyPr/>
                    <a:lstStyle/>
                    <a:p>
                      <a:pPr marR="0" algn="ctr" rtl="0" fontAlgn="ctr">
                        <a:lnSpc>
                          <a:spcPct val="100000"/>
                        </a:lnSpc>
                        <a:spcBef>
                          <a:spcPts val="0"/>
                        </a:spcBef>
                        <a:spcAft>
                          <a:spcPts val="0"/>
                        </a:spcAft>
                        <a:buClr>
                          <a:srgbClr val="000000"/>
                        </a:buClr>
                        <a:buFont typeface="Arial"/>
                      </a:pPr>
                      <a:r>
                        <a:rPr lang="vi-VN" sz="2000" b="1" i="0" u="none" strike="noStrike" cap="none" dirty="0">
                          <a:solidFill>
                            <a:srgbClr val="000000"/>
                          </a:solidFill>
                          <a:effectLst/>
                          <a:latin typeface="Aptos Narrow" panose="020B0004020202020204" pitchFamily="34" charset="0"/>
                          <a:ea typeface="+mn-ea"/>
                          <a:cs typeface="+mn-cs"/>
                          <a:sym typeface="Arial"/>
                        </a:rPr>
                        <a:t>18</a:t>
                      </a:r>
                    </a:p>
                  </a:txBody>
                  <a:tcPr marL="0" marR="0" marT="0" marB="0" anchor="ctr">
                    <a:lnL w="9525" cap="flat" cmpd="sng" algn="ctr">
                      <a:noFill/>
                      <a:prstDash val="solid"/>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chemeClr val="bg1"/>
                    </a:solidFill>
                  </a:tcPr>
                </a:tc>
                <a:tc>
                  <a:txBody>
                    <a:bodyPr/>
                    <a:lstStyle/>
                    <a:p>
                      <a:pPr algn="ctr" fontAlgn="ctr"/>
                      <a:r>
                        <a:rPr lang="vi-VN" sz="2000" b="0" i="0" u="none" strike="noStrike">
                          <a:solidFill>
                            <a:srgbClr val="000000"/>
                          </a:solidFill>
                          <a:effectLst/>
                          <a:latin typeface="Aptos Narrow" panose="020B0004020202020204" pitchFamily="34" charset="0"/>
                        </a:rPr>
                        <a:t>5.60</a:t>
                      </a:r>
                    </a:p>
                  </a:txBody>
                  <a:tcPr marL="0" marR="0" marT="0" marB="0" anchor="ctr">
                    <a:lnL w="9525" cap="flat" cmpd="sng" algn="ctr">
                      <a:noFill/>
                      <a:prstDash val="solid"/>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chemeClr val="bg1"/>
                    </a:solidFill>
                  </a:tcPr>
                </a:tc>
                <a:tc>
                  <a:txBody>
                    <a:bodyPr/>
                    <a:lstStyle/>
                    <a:p>
                      <a:pPr algn="ctr" fontAlgn="ctr"/>
                      <a:r>
                        <a:rPr lang="vi-VN" sz="2000" b="1" i="0" u="none" strike="noStrike">
                          <a:solidFill>
                            <a:srgbClr val="000000"/>
                          </a:solidFill>
                          <a:effectLst/>
                          <a:latin typeface="Aptos Narrow" panose="020B0004020202020204" pitchFamily="34" charset="0"/>
                        </a:rPr>
                        <a:t>19</a:t>
                      </a:r>
                    </a:p>
                  </a:txBody>
                  <a:tcPr marL="0" marR="0" marT="0" marB="0" anchor="ctr">
                    <a:lnL w="9525" cap="flat" cmpd="sng" algn="ctr">
                      <a:noFill/>
                      <a:prstDash val="solid"/>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501025">
                <a:tc>
                  <a:txBody>
                    <a:bodyPr/>
                    <a:lstStyle/>
                    <a:p>
                      <a:pPr marR="0" algn="r" rtl="0" eaLnBrk="1" fontAlgn="ctr" hangingPunct="1">
                        <a:lnSpc>
                          <a:spcPct val="100000"/>
                        </a:lnSpc>
                        <a:spcBef>
                          <a:spcPts val="0"/>
                        </a:spcBef>
                        <a:spcAft>
                          <a:spcPts val="0"/>
                        </a:spcAft>
                        <a:buClr>
                          <a:srgbClr val="000000"/>
                        </a:buClr>
                        <a:buFont typeface="Arial"/>
                      </a:pPr>
                      <a:r>
                        <a:rPr lang="vi-VN" sz="1600" b="0" u="none" strike="noStrike" cap="none">
                          <a:solidFill>
                            <a:schemeClr val="tx1"/>
                          </a:solidFill>
                          <a:sym typeface="Arial"/>
                        </a:rPr>
                        <a:t>Đóng góp trong GDP cả nước (%)</a:t>
                      </a:r>
                      <a:endParaRPr lang="vi-VN" sz="1600" b="0" i="0" u="none" strike="noStrike" cap="none" dirty="0">
                        <a:solidFill>
                          <a:schemeClr val="tx1"/>
                        </a:solidFill>
                        <a:latin typeface="Roboto Slab"/>
                        <a:ea typeface="Roboto Slab"/>
                        <a:cs typeface="Roboto Slab"/>
                        <a:sym typeface="Arial"/>
                      </a:endParaRPr>
                    </a:p>
                  </a:txBody>
                  <a:tcPr marL="0" marR="0" marT="0" marB="0" anchor="ctr">
                    <a:lnL w="9525" cap="flat" cmpd="sng" algn="ctr">
                      <a:noFill/>
                      <a:prstDash val="solid"/>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marR="0" algn="ctr" rtl="0" fontAlgn="ctr">
                        <a:lnSpc>
                          <a:spcPct val="100000"/>
                        </a:lnSpc>
                        <a:spcBef>
                          <a:spcPts val="0"/>
                        </a:spcBef>
                        <a:spcAft>
                          <a:spcPts val="0"/>
                        </a:spcAft>
                        <a:buClr>
                          <a:srgbClr val="000000"/>
                        </a:buClr>
                        <a:buFont typeface="Arial"/>
                      </a:pPr>
                      <a:r>
                        <a:rPr lang="vi-VN" sz="2000" b="0" i="0" u="none" strike="noStrike" cap="none" dirty="0">
                          <a:solidFill>
                            <a:srgbClr val="000000"/>
                          </a:solidFill>
                          <a:effectLst/>
                          <a:latin typeface="Aptos Narrow" panose="020B0004020202020204" pitchFamily="34" charset="0"/>
                          <a:ea typeface="+mn-ea"/>
                          <a:cs typeface="+mn-cs"/>
                          <a:sym typeface="Arial"/>
                        </a:rPr>
                        <a:t>0.54 </a:t>
                      </a:r>
                    </a:p>
                  </a:txBody>
                  <a:tcPr marL="0" marR="0" marT="0" marB="0" anchor="ctr">
                    <a:lnL w="9525" cap="flat" cmpd="sng" algn="ctr">
                      <a:noFill/>
                      <a:prstDash val="solid"/>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marR="0" algn="ctr" rtl="0" fontAlgn="ctr">
                        <a:lnSpc>
                          <a:spcPct val="100000"/>
                        </a:lnSpc>
                        <a:spcBef>
                          <a:spcPts val="0"/>
                        </a:spcBef>
                        <a:spcAft>
                          <a:spcPts val="0"/>
                        </a:spcAft>
                        <a:buClr>
                          <a:srgbClr val="000000"/>
                        </a:buClr>
                        <a:buFont typeface="Arial"/>
                      </a:pPr>
                      <a:r>
                        <a:rPr lang="vi-VN" sz="2000" b="1" i="0" u="none" strike="noStrike" cap="none" dirty="0">
                          <a:solidFill>
                            <a:srgbClr val="000000"/>
                          </a:solidFill>
                          <a:effectLst/>
                          <a:latin typeface="Aptos Narrow" panose="020B0004020202020204" pitchFamily="34" charset="0"/>
                          <a:ea typeface="+mn-ea"/>
                          <a:cs typeface="+mn-cs"/>
                          <a:sym typeface="Arial"/>
                        </a:rPr>
                        <a:t>50</a:t>
                      </a:r>
                    </a:p>
                  </a:txBody>
                  <a:tcPr marL="0" marR="0" marT="0" marB="0" anchor="ctr">
                    <a:lnL w="9525" cap="flat" cmpd="sng" algn="ctr">
                      <a:noFill/>
                      <a:prstDash val="solid"/>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algn="ctr" fontAlgn="ctr"/>
                      <a:r>
                        <a:rPr lang="vi-VN" sz="2000" b="0" i="0" u="none" strike="noStrike" dirty="0">
                          <a:solidFill>
                            <a:srgbClr val="000000"/>
                          </a:solidFill>
                          <a:effectLst/>
                          <a:latin typeface="Aptos Narrow" panose="020B0004020202020204" pitchFamily="34" charset="0"/>
                        </a:rPr>
                        <a:t>0.53</a:t>
                      </a:r>
                    </a:p>
                  </a:txBody>
                  <a:tcPr marL="0" marR="0" marT="0" marB="0" anchor="ctr">
                    <a:lnL w="9525" cap="flat" cmpd="sng" algn="ctr">
                      <a:noFill/>
                      <a:prstDash val="solid"/>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algn="ctr" fontAlgn="ctr"/>
                      <a:r>
                        <a:rPr lang="vi-VN" sz="2000" b="1" i="0" u="none" strike="noStrike" dirty="0">
                          <a:solidFill>
                            <a:srgbClr val="C00000"/>
                          </a:solidFill>
                          <a:effectLst/>
                          <a:latin typeface="Aptos Narrow" panose="020B0004020202020204" pitchFamily="34" charset="0"/>
                        </a:rPr>
                        <a:t>51</a:t>
                      </a:r>
                    </a:p>
                  </a:txBody>
                  <a:tcPr marL="0" marR="0" marT="0" marB="0" anchor="ctr">
                    <a:lnL w="9525" cap="flat" cmpd="sng" algn="ctr">
                      <a:noFill/>
                      <a:prstDash val="solid"/>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224649039"/>
                  </a:ext>
                </a:extLst>
              </a:tr>
            </a:tbl>
          </a:graphicData>
        </a:graphic>
      </p:graphicFrame>
    </p:spTree>
    <p:extLst>
      <p:ext uri="{BB962C8B-B14F-4D97-AF65-F5344CB8AC3E}">
        <p14:creationId xmlns:p14="http://schemas.microsoft.com/office/powerpoint/2010/main" val="39439434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14;p25">
            <a:extLst>
              <a:ext uri="{FF2B5EF4-FFF2-40B4-BE49-F238E27FC236}">
                <a16:creationId xmlns:a16="http://schemas.microsoft.com/office/drawing/2014/main" id="{D0151AE9-9D94-B740-EE3B-561D775FD8B5}"/>
              </a:ext>
            </a:extLst>
          </p:cNvPr>
          <p:cNvSpPr txBox="1">
            <a:spLocks/>
          </p:cNvSpPr>
          <p:nvPr/>
        </p:nvSpPr>
        <p:spPr>
          <a:xfrm>
            <a:off x="304729" y="133815"/>
            <a:ext cx="8378354" cy="906965"/>
          </a:xfrm>
          <a:prstGeom prst="rect">
            <a:avLst/>
          </a:prstGeom>
          <a:solidFill>
            <a:schemeClr val="tx2"/>
          </a:solid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1pPr>
            <a:lvl2pPr marR="0" lvl="1"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2pPr>
            <a:lvl3pPr marR="0" lvl="2"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3pPr>
            <a:lvl4pPr marR="0" lvl="3"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4pPr>
            <a:lvl5pPr marR="0" lvl="4"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5pPr>
            <a:lvl6pPr marR="0" lvl="5"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6pPr>
            <a:lvl7pPr marR="0" lvl="6"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7pPr>
            <a:lvl8pPr marR="0" lvl="7"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8pPr>
            <a:lvl9pPr marR="0" lvl="8"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9pPr>
          </a:lstStyle>
          <a:p>
            <a:pPr>
              <a:spcBef>
                <a:spcPts val="600"/>
              </a:spcBef>
            </a:pPr>
            <a:r>
              <a:rPr lang="en-US" sz="2400" b="1">
                <a:solidFill>
                  <a:srgbClr val="0070C0"/>
                </a:solidFill>
                <a:latin typeface="+mn-lt"/>
              </a:rPr>
              <a:t>5. Trình </a:t>
            </a:r>
            <a:r>
              <a:rPr lang="en-US" sz="2400" b="1" dirty="0" err="1">
                <a:solidFill>
                  <a:srgbClr val="0070C0"/>
                </a:solidFill>
                <a:latin typeface="+mn-lt"/>
              </a:rPr>
              <a:t>độ</a:t>
            </a:r>
            <a:r>
              <a:rPr lang="en-US" sz="2400" b="1" dirty="0">
                <a:solidFill>
                  <a:srgbClr val="0070C0"/>
                </a:solidFill>
                <a:latin typeface="+mn-lt"/>
              </a:rPr>
              <a:t> </a:t>
            </a:r>
            <a:r>
              <a:rPr lang="en-US" sz="2400" b="1" dirty="0" err="1">
                <a:solidFill>
                  <a:srgbClr val="0070C0"/>
                </a:solidFill>
                <a:latin typeface="+mn-lt"/>
              </a:rPr>
              <a:t>phát</a:t>
            </a:r>
            <a:r>
              <a:rPr lang="en-US" sz="2400" b="1" dirty="0">
                <a:solidFill>
                  <a:srgbClr val="0070C0"/>
                </a:solidFill>
                <a:latin typeface="+mn-lt"/>
              </a:rPr>
              <a:t> </a:t>
            </a:r>
            <a:r>
              <a:rPr lang="en-US" sz="2400" b="1" dirty="0" err="1">
                <a:solidFill>
                  <a:srgbClr val="0070C0"/>
                </a:solidFill>
                <a:latin typeface="+mn-lt"/>
              </a:rPr>
              <a:t>triển</a:t>
            </a:r>
            <a:r>
              <a:rPr lang="en-US" sz="2400" b="1" dirty="0">
                <a:solidFill>
                  <a:srgbClr val="0070C0"/>
                </a:solidFill>
                <a:latin typeface="+mn-lt"/>
              </a:rPr>
              <a:t> </a:t>
            </a:r>
            <a:r>
              <a:rPr lang="en-US" sz="2400" b="1" dirty="0" err="1">
                <a:solidFill>
                  <a:srgbClr val="0070C0"/>
                </a:solidFill>
                <a:latin typeface="+mn-lt"/>
              </a:rPr>
              <a:t>của</a:t>
            </a:r>
            <a:r>
              <a:rPr lang="en-US" sz="2400" b="1" dirty="0">
                <a:solidFill>
                  <a:srgbClr val="0070C0"/>
                </a:solidFill>
                <a:latin typeface="+mn-lt"/>
              </a:rPr>
              <a:t> </a:t>
            </a:r>
            <a:r>
              <a:rPr lang="en-US" sz="2400" b="1" dirty="0" err="1">
                <a:solidFill>
                  <a:srgbClr val="0070C0"/>
                </a:solidFill>
                <a:latin typeface="+mn-lt"/>
              </a:rPr>
              <a:t>doanh</a:t>
            </a:r>
            <a:r>
              <a:rPr lang="en-US" sz="2400" b="1" dirty="0">
                <a:solidFill>
                  <a:srgbClr val="0070C0"/>
                </a:solidFill>
                <a:latin typeface="+mn-lt"/>
              </a:rPr>
              <a:t> </a:t>
            </a:r>
            <a:r>
              <a:rPr lang="en-US" sz="2400" b="1" dirty="0" err="1">
                <a:solidFill>
                  <a:srgbClr val="0070C0"/>
                </a:solidFill>
                <a:latin typeface="+mn-lt"/>
              </a:rPr>
              <a:t>nghiệp</a:t>
            </a:r>
            <a:r>
              <a:rPr lang="vi-VN" sz="2400" b="1" dirty="0">
                <a:solidFill>
                  <a:srgbClr val="0070C0"/>
                </a:solidFill>
                <a:latin typeface="+mn-lt"/>
              </a:rPr>
              <a:t>: xếp hạng </a:t>
            </a:r>
            <a:r>
              <a:rPr lang="en-US" sz="2400" b="1" dirty="0">
                <a:solidFill>
                  <a:srgbClr val="0070C0"/>
                </a:solidFill>
                <a:latin typeface="+mn-lt"/>
              </a:rPr>
              <a:t>36</a:t>
            </a:r>
          </a:p>
          <a:p>
            <a:pPr>
              <a:lnSpc>
                <a:spcPct val="150000"/>
              </a:lnSpc>
            </a:pPr>
            <a:r>
              <a:rPr lang="en-US" sz="2000" b="1" i="1" dirty="0">
                <a:solidFill>
                  <a:srgbClr val="0070C0"/>
                </a:solidFill>
                <a:latin typeface="Arial" panose="020B0604020202020204" pitchFamily="34" charset="0"/>
                <a:cs typeface="Arial" panose="020B0604020202020204" pitchFamily="34" charset="0"/>
              </a:rPr>
              <a:t>Lao </a:t>
            </a:r>
            <a:r>
              <a:rPr lang="en-US" sz="2000" b="1" i="1" dirty="0" err="1">
                <a:solidFill>
                  <a:srgbClr val="0070C0"/>
                </a:solidFill>
                <a:latin typeface="Arial" panose="020B0604020202020204" pitchFamily="34" charset="0"/>
                <a:cs typeface="Arial" panose="020B0604020202020204" pitchFamily="34" charset="0"/>
              </a:rPr>
              <a:t>động</a:t>
            </a:r>
            <a:r>
              <a:rPr lang="en-US" sz="2000" b="1" i="1" dirty="0">
                <a:solidFill>
                  <a:srgbClr val="0070C0"/>
                </a:solidFill>
                <a:latin typeface="Arial" panose="020B0604020202020204" pitchFamily="34" charset="0"/>
                <a:cs typeface="Arial" panose="020B0604020202020204" pitchFamily="34" charset="0"/>
              </a:rPr>
              <a:t> </a:t>
            </a:r>
            <a:r>
              <a:rPr lang="en-US" sz="2000" b="1" i="1" dirty="0" err="1">
                <a:solidFill>
                  <a:srgbClr val="0070C0"/>
                </a:solidFill>
                <a:latin typeface="Arial" panose="020B0604020202020204" pitchFamily="34" charset="0"/>
                <a:cs typeface="Arial" panose="020B0604020202020204" pitchFamily="34" charset="0"/>
              </a:rPr>
              <a:t>có</a:t>
            </a:r>
            <a:r>
              <a:rPr lang="en-US" sz="2000" b="1" i="1" dirty="0">
                <a:solidFill>
                  <a:srgbClr val="0070C0"/>
                </a:solidFill>
                <a:latin typeface="Arial" panose="020B0604020202020204" pitchFamily="34" charset="0"/>
                <a:cs typeface="Arial" panose="020B0604020202020204" pitchFamily="34" charset="0"/>
              </a:rPr>
              <a:t> </a:t>
            </a:r>
            <a:r>
              <a:rPr lang="en-US" sz="2000" b="1" i="1" dirty="0" err="1">
                <a:solidFill>
                  <a:srgbClr val="0070C0"/>
                </a:solidFill>
                <a:latin typeface="Arial" panose="020B0604020202020204" pitchFamily="34" charset="0"/>
                <a:cs typeface="Arial" panose="020B0604020202020204" pitchFamily="34" charset="0"/>
              </a:rPr>
              <a:t>kiến</a:t>
            </a:r>
            <a:r>
              <a:rPr lang="en-US" sz="2000" b="1" i="1" dirty="0">
                <a:solidFill>
                  <a:srgbClr val="0070C0"/>
                </a:solidFill>
                <a:latin typeface="Arial" panose="020B0604020202020204" pitchFamily="34" charset="0"/>
                <a:cs typeface="Arial" panose="020B0604020202020204" pitchFamily="34" charset="0"/>
              </a:rPr>
              <a:t> </a:t>
            </a:r>
            <a:r>
              <a:rPr lang="en-US" sz="2000" b="1" i="1" dirty="0" err="1">
                <a:solidFill>
                  <a:srgbClr val="0070C0"/>
                </a:solidFill>
                <a:latin typeface="Arial" panose="020B0604020202020204" pitchFamily="34" charset="0"/>
                <a:cs typeface="Arial" panose="020B0604020202020204" pitchFamily="34" charset="0"/>
              </a:rPr>
              <a:t>thức</a:t>
            </a:r>
            <a:r>
              <a:rPr lang="en-US" sz="2000" b="1" i="1" dirty="0">
                <a:solidFill>
                  <a:srgbClr val="0070C0"/>
                </a:solidFill>
                <a:latin typeface="Arial" panose="020B0604020202020204" pitchFamily="34" charset="0"/>
                <a:cs typeface="Arial" panose="020B0604020202020204" pitchFamily="34" charset="0"/>
              </a:rPr>
              <a:t>: </a:t>
            </a:r>
            <a:r>
              <a:rPr lang="en-US" sz="2000" b="1" i="1" dirty="0" err="1">
                <a:solidFill>
                  <a:srgbClr val="0070C0"/>
                </a:solidFill>
                <a:latin typeface="Arial" panose="020B0604020202020204" pitchFamily="34" charset="0"/>
                <a:cs typeface="Arial" panose="020B0604020202020204" pitchFamily="34" charset="0"/>
              </a:rPr>
              <a:t>xếp</a:t>
            </a:r>
            <a:r>
              <a:rPr lang="en-US" sz="2000" b="1" i="1" dirty="0">
                <a:solidFill>
                  <a:srgbClr val="0070C0"/>
                </a:solidFill>
                <a:latin typeface="Arial" panose="020B0604020202020204" pitchFamily="34" charset="0"/>
                <a:cs typeface="Arial" panose="020B0604020202020204" pitchFamily="34" charset="0"/>
              </a:rPr>
              <a:t> </a:t>
            </a:r>
            <a:r>
              <a:rPr lang="en-US" sz="2000" b="1" i="1" dirty="0" err="1">
                <a:solidFill>
                  <a:srgbClr val="0070C0"/>
                </a:solidFill>
                <a:latin typeface="Arial" panose="020B0604020202020204" pitchFamily="34" charset="0"/>
                <a:cs typeface="Arial" panose="020B0604020202020204" pitchFamily="34" charset="0"/>
              </a:rPr>
              <a:t>hạng</a:t>
            </a:r>
            <a:r>
              <a:rPr lang="en-US" sz="2000" b="1" i="1" dirty="0">
                <a:solidFill>
                  <a:srgbClr val="0070C0"/>
                </a:solidFill>
                <a:latin typeface="Arial" panose="020B0604020202020204" pitchFamily="34" charset="0"/>
                <a:cs typeface="Arial" panose="020B0604020202020204" pitchFamily="34" charset="0"/>
              </a:rPr>
              <a:t> 26</a:t>
            </a:r>
            <a:endParaRPr lang="vi-VN" sz="2000" i="1" dirty="0">
              <a:solidFill>
                <a:srgbClr val="0070C0"/>
              </a:solidFill>
              <a:latin typeface="Arial" panose="020B0604020202020204" pitchFamily="34" charset="0"/>
              <a:cs typeface="Arial" panose="020B0604020202020204" pitchFamily="34" charset="0"/>
            </a:endParaRPr>
          </a:p>
        </p:txBody>
      </p:sp>
      <p:graphicFrame>
        <p:nvGraphicFramePr>
          <p:cNvPr id="3" name="Google Shape;215;p25">
            <a:extLst>
              <a:ext uri="{FF2B5EF4-FFF2-40B4-BE49-F238E27FC236}">
                <a16:creationId xmlns:a16="http://schemas.microsoft.com/office/drawing/2014/main" id="{945B188F-F444-A52B-C651-702D259F8B55}"/>
              </a:ext>
            </a:extLst>
          </p:cNvPr>
          <p:cNvGraphicFramePr/>
          <p:nvPr>
            <p:extLst>
              <p:ext uri="{D42A27DB-BD31-4B8C-83A1-F6EECF244321}">
                <p14:modId xmlns:p14="http://schemas.microsoft.com/office/powerpoint/2010/main" val="2737008819"/>
              </p:ext>
            </p:extLst>
          </p:nvPr>
        </p:nvGraphicFramePr>
        <p:xfrm>
          <a:off x="230387" y="1273487"/>
          <a:ext cx="8534541" cy="2596525"/>
        </p:xfrm>
        <a:graphic>
          <a:graphicData uri="http://schemas.openxmlformats.org/drawingml/2006/table">
            <a:tbl>
              <a:tblPr>
                <a:noFill/>
                <a:tableStyleId>{701FB10D-A61A-4DE4-8506-F670E7A89527}</a:tableStyleId>
              </a:tblPr>
              <a:tblGrid>
                <a:gridCol w="3747099">
                  <a:extLst>
                    <a:ext uri="{9D8B030D-6E8A-4147-A177-3AD203B41FA5}">
                      <a16:colId xmlns:a16="http://schemas.microsoft.com/office/drawing/2014/main" val="20000"/>
                    </a:ext>
                  </a:extLst>
                </a:gridCol>
                <a:gridCol w="140208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1498183">
                  <a:extLst>
                    <a:ext uri="{9D8B030D-6E8A-4147-A177-3AD203B41FA5}">
                      <a16:colId xmlns:a16="http://schemas.microsoft.com/office/drawing/2014/main" val="20003"/>
                    </a:ext>
                  </a:extLst>
                </a:gridCol>
                <a:gridCol w="972779">
                  <a:extLst>
                    <a:ext uri="{9D8B030D-6E8A-4147-A177-3AD203B41FA5}">
                      <a16:colId xmlns:a16="http://schemas.microsoft.com/office/drawing/2014/main" val="706496569"/>
                    </a:ext>
                  </a:extLst>
                </a:gridCol>
              </a:tblGrid>
              <a:tr h="0">
                <a:tc>
                  <a:txBody>
                    <a:bodyPr/>
                    <a:lstStyle/>
                    <a:p>
                      <a:pPr marL="0" lvl="0" indent="0" algn="l" rtl="0">
                        <a:spcBef>
                          <a:spcPts val="0"/>
                        </a:spcBef>
                        <a:spcAft>
                          <a:spcPts val="0"/>
                        </a:spcAft>
                        <a:buNone/>
                      </a:pPr>
                      <a:endParaRPr sz="1600" dirty="0">
                        <a:solidFill>
                          <a:srgbClr val="607D8B"/>
                        </a:solidFill>
                        <a:latin typeface="Roboto Slab"/>
                        <a:ea typeface="Roboto Slab"/>
                        <a:cs typeface="Roboto Slab"/>
                        <a:sym typeface="Roboto Slab"/>
                      </a:endParaRPr>
                    </a:p>
                  </a:txBody>
                  <a:tcPr marL="91425" marR="91425" marT="68575" marB="68575"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19050" cap="flat" cmpd="sng">
                      <a:solidFill>
                        <a:srgbClr val="607D8B"/>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accent6"/>
                    </a:solidFill>
                  </a:tcPr>
                </a:tc>
                <a:tc gridSpan="2">
                  <a:txBody>
                    <a:bodyPr/>
                    <a:lstStyle/>
                    <a:p>
                      <a:pPr marL="0" lvl="0" indent="0" algn="ctr" rtl="0">
                        <a:spcBef>
                          <a:spcPts val="0"/>
                        </a:spcBef>
                        <a:spcAft>
                          <a:spcPts val="0"/>
                        </a:spcAft>
                        <a:buNone/>
                      </a:pPr>
                      <a:r>
                        <a:rPr lang="vi-VN" sz="1600" b="1" dirty="0">
                          <a:solidFill>
                            <a:srgbClr val="607D8B"/>
                          </a:solidFill>
                          <a:latin typeface="Roboto Slab"/>
                          <a:ea typeface="Roboto Slab"/>
                          <a:cs typeface="Roboto Slab"/>
                          <a:sym typeface="Roboto Slab"/>
                        </a:rPr>
                        <a:t>PII 2023</a:t>
                      </a:r>
                      <a:endParaRPr sz="1600" b="1" dirty="0">
                        <a:solidFill>
                          <a:srgbClr val="607D8B"/>
                        </a:solidFill>
                        <a:latin typeface="Roboto Slab"/>
                        <a:ea typeface="Roboto Slab"/>
                        <a:cs typeface="Roboto Slab"/>
                        <a:sym typeface="Roboto Slab"/>
                      </a:endParaRPr>
                    </a:p>
                  </a:txBody>
                  <a:tcPr marL="91425" marR="91425" marT="68575" marB="68575"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19050" cap="flat" cmpd="sng">
                      <a:solidFill>
                        <a:srgbClr val="607D8B"/>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accent6"/>
                    </a:solidFill>
                  </a:tcPr>
                </a:tc>
                <a:tc hMerge="1">
                  <a:txBody>
                    <a:bodyPr/>
                    <a:lstStyle/>
                    <a:p>
                      <a:pPr marL="0" lvl="0" indent="0" algn="ctr" rtl="0">
                        <a:spcBef>
                          <a:spcPts val="0"/>
                        </a:spcBef>
                        <a:spcAft>
                          <a:spcPts val="0"/>
                        </a:spcAft>
                        <a:buNone/>
                      </a:pPr>
                      <a:endParaRPr sz="1600" dirty="0">
                        <a:solidFill>
                          <a:srgbClr val="607D8B"/>
                        </a:solidFill>
                        <a:latin typeface="Roboto Slab"/>
                        <a:ea typeface="Roboto Slab"/>
                        <a:cs typeface="Roboto Slab"/>
                        <a:sym typeface="Roboto Slab"/>
                      </a:endParaRPr>
                    </a:p>
                  </a:txBody>
                  <a:tcPr marL="91425" marR="91425" marT="68575" marB="68575"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19050" cap="flat" cmpd="sng">
                      <a:solidFill>
                        <a:srgbClr val="607D8B"/>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gridSpan="2">
                  <a:txBody>
                    <a:bodyPr/>
                    <a:lstStyle/>
                    <a:p>
                      <a:pPr marL="0" lvl="0" indent="0" algn="ctr" rtl="0">
                        <a:spcBef>
                          <a:spcPts val="0"/>
                        </a:spcBef>
                        <a:spcAft>
                          <a:spcPts val="0"/>
                        </a:spcAft>
                        <a:buNone/>
                      </a:pPr>
                      <a:r>
                        <a:rPr lang="vi-VN" sz="1600" b="1" dirty="0">
                          <a:solidFill>
                            <a:srgbClr val="607D8B"/>
                          </a:solidFill>
                          <a:latin typeface="Roboto Slab"/>
                          <a:ea typeface="Roboto Slab"/>
                          <a:cs typeface="Roboto Slab"/>
                          <a:sym typeface="Roboto Slab"/>
                        </a:rPr>
                        <a:t>PII 2024</a:t>
                      </a:r>
                      <a:endParaRPr sz="1600" b="1" dirty="0">
                        <a:solidFill>
                          <a:srgbClr val="607D8B"/>
                        </a:solidFill>
                        <a:latin typeface="Roboto Slab"/>
                        <a:ea typeface="Roboto Slab"/>
                        <a:cs typeface="Roboto Slab"/>
                        <a:sym typeface="Roboto Slab"/>
                      </a:endParaRPr>
                    </a:p>
                  </a:txBody>
                  <a:tcPr marL="91425" marR="91425" marT="68575" marB="68575"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607D8B"/>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accent6"/>
                    </a:solidFill>
                  </a:tcPr>
                </a:tc>
                <a:tc hMerge="1">
                  <a:txBody>
                    <a:bodyPr/>
                    <a:lstStyle/>
                    <a:p>
                      <a:pPr marL="0" lvl="0" indent="0" algn="ctr" rtl="0">
                        <a:spcBef>
                          <a:spcPts val="0"/>
                        </a:spcBef>
                        <a:spcAft>
                          <a:spcPts val="0"/>
                        </a:spcAft>
                        <a:buNone/>
                      </a:pPr>
                      <a:endParaRPr sz="1600" dirty="0">
                        <a:solidFill>
                          <a:srgbClr val="607D8B"/>
                        </a:solidFill>
                        <a:latin typeface="Roboto Slab"/>
                        <a:ea typeface="Roboto Slab"/>
                        <a:cs typeface="Roboto Slab"/>
                        <a:sym typeface="Roboto Slab"/>
                      </a:endParaRPr>
                    </a:p>
                  </a:txBody>
                  <a:tcPr marL="91425" marR="91425" marT="68575" marB="68575"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607D8B"/>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tcPr>
                </a:tc>
                <a:extLst>
                  <a:ext uri="{0D108BD9-81ED-4DB2-BD59-A6C34878D82A}">
                    <a16:rowId xmlns:a16="http://schemas.microsoft.com/office/drawing/2014/main" val="683551440"/>
                  </a:ext>
                </a:extLst>
              </a:tr>
              <a:tr h="0">
                <a:tc>
                  <a:txBody>
                    <a:bodyPr/>
                    <a:lstStyle/>
                    <a:p>
                      <a:pPr marL="0" lvl="0" indent="0" algn="l" rtl="0">
                        <a:spcBef>
                          <a:spcPts val="0"/>
                        </a:spcBef>
                        <a:spcAft>
                          <a:spcPts val="0"/>
                        </a:spcAft>
                        <a:buNone/>
                      </a:pPr>
                      <a:endParaRPr sz="1600" dirty="0">
                        <a:solidFill>
                          <a:srgbClr val="607D8B"/>
                        </a:solidFill>
                        <a:latin typeface="Roboto Slab"/>
                        <a:ea typeface="Roboto Slab"/>
                        <a:cs typeface="Roboto Slab"/>
                        <a:sym typeface="Roboto Slab"/>
                      </a:endParaRPr>
                    </a:p>
                  </a:txBody>
                  <a:tcPr marL="91425" marR="91425" marT="68575" marB="685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accent6"/>
                    </a:solidFill>
                  </a:tcPr>
                </a:tc>
                <a:tc>
                  <a:txBody>
                    <a:bodyPr/>
                    <a:lstStyle/>
                    <a:p>
                      <a:pPr marL="0" lvl="0" indent="0" algn="ctr" rtl="0">
                        <a:spcBef>
                          <a:spcPts val="0"/>
                        </a:spcBef>
                        <a:spcAft>
                          <a:spcPts val="0"/>
                        </a:spcAft>
                        <a:buNone/>
                      </a:pPr>
                      <a:r>
                        <a:rPr lang="en" sz="1600" dirty="0">
                          <a:solidFill>
                            <a:srgbClr val="607D8B"/>
                          </a:solidFill>
                          <a:latin typeface="Roboto Slab"/>
                          <a:ea typeface="Roboto Slab"/>
                          <a:cs typeface="Roboto Slab"/>
                          <a:sym typeface="Roboto Slab"/>
                        </a:rPr>
                        <a:t>Giá trị</a:t>
                      </a:r>
                      <a:endParaRPr sz="1600" dirty="0">
                        <a:solidFill>
                          <a:srgbClr val="607D8B"/>
                        </a:solidFill>
                        <a:latin typeface="Roboto Slab"/>
                        <a:ea typeface="Roboto Slab"/>
                        <a:cs typeface="Roboto Slab"/>
                        <a:sym typeface="Roboto Slab"/>
                      </a:endParaRPr>
                    </a:p>
                  </a:txBody>
                  <a:tcPr marL="91425" marR="91425" marT="68575" marB="68575"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accent6"/>
                    </a:solidFill>
                  </a:tcPr>
                </a:tc>
                <a:tc>
                  <a:txBody>
                    <a:bodyPr/>
                    <a:lstStyle/>
                    <a:p>
                      <a:pPr marL="0" lvl="0" indent="0" algn="ctr" rtl="0">
                        <a:spcBef>
                          <a:spcPts val="0"/>
                        </a:spcBef>
                        <a:spcAft>
                          <a:spcPts val="0"/>
                        </a:spcAft>
                        <a:buNone/>
                      </a:pPr>
                      <a:r>
                        <a:rPr lang="en" sz="1600" dirty="0">
                          <a:solidFill>
                            <a:srgbClr val="607D8B"/>
                          </a:solidFill>
                          <a:latin typeface="Roboto Slab"/>
                          <a:ea typeface="Roboto Slab"/>
                          <a:cs typeface="Roboto Slab"/>
                          <a:sym typeface="Roboto Slab"/>
                        </a:rPr>
                        <a:t>Hạng</a:t>
                      </a:r>
                      <a:endParaRPr sz="1600" dirty="0">
                        <a:solidFill>
                          <a:srgbClr val="607D8B"/>
                        </a:solidFill>
                        <a:latin typeface="Roboto Slab"/>
                        <a:ea typeface="Roboto Slab"/>
                        <a:cs typeface="Roboto Slab"/>
                        <a:sym typeface="Roboto Slab"/>
                      </a:endParaRPr>
                    </a:p>
                  </a:txBody>
                  <a:tcPr marL="91425" marR="91425" marT="68575" marB="68575"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accent6"/>
                    </a:solidFill>
                  </a:tcPr>
                </a:tc>
                <a:tc>
                  <a:txBody>
                    <a:bodyPr/>
                    <a:lstStyle/>
                    <a:p>
                      <a:pPr marL="0" lvl="0" indent="0" algn="ctr" rtl="0">
                        <a:spcBef>
                          <a:spcPts val="0"/>
                        </a:spcBef>
                        <a:spcAft>
                          <a:spcPts val="0"/>
                        </a:spcAft>
                        <a:buNone/>
                      </a:pPr>
                      <a:r>
                        <a:rPr lang="en" sz="1600" dirty="0">
                          <a:solidFill>
                            <a:srgbClr val="607D8B"/>
                          </a:solidFill>
                          <a:latin typeface="Roboto Slab"/>
                          <a:ea typeface="Roboto Slab"/>
                          <a:cs typeface="Roboto Slab"/>
                          <a:sym typeface="Roboto Slab"/>
                        </a:rPr>
                        <a:t>Giá trị</a:t>
                      </a:r>
                      <a:endParaRPr sz="1600" dirty="0">
                        <a:solidFill>
                          <a:srgbClr val="607D8B"/>
                        </a:solidFill>
                        <a:latin typeface="Roboto Slab"/>
                        <a:ea typeface="Roboto Slab"/>
                        <a:cs typeface="Roboto Slab"/>
                        <a:sym typeface="Roboto Slab"/>
                      </a:endParaRPr>
                    </a:p>
                  </a:txBody>
                  <a:tcPr marL="91425" marR="91425" marT="68575" marB="68575"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accent6"/>
                    </a:solidFill>
                  </a:tcPr>
                </a:tc>
                <a:tc>
                  <a:txBody>
                    <a:bodyPr/>
                    <a:lstStyle/>
                    <a:p>
                      <a:pPr marL="0" lvl="0" indent="0" algn="ctr" rtl="0">
                        <a:spcBef>
                          <a:spcPts val="0"/>
                        </a:spcBef>
                        <a:spcAft>
                          <a:spcPts val="0"/>
                        </a:spcAft>
                        <a:buNone/>
                      </a:pPr>
                      <a:r>
                        <a:rPr lang="en" sz="1600" dirty="0">
                          <a:solidFill>
                            <a:srgbClr val="607D8B"/>
                          </a:solidFill>
                          <a:latin typeface="Roboto Slab"/>
                          <a:ea typeface="Roboto Slab"/>
                          <a:cs typeface="Roboto Slab"/>
                          <a:sym typeface="Roboto Slab"/>
                        </a:rPr>
                        <a:t>Hạng</a:t>
                      </a:r>
                      <a:endParaRPr sz="1600" dirty="0">
                        <a:solidFill>
                          <a:srgbClr val="607D8B"/>
                        </a:solidFill>
                        <a:latin typeface="Roboto Slab"/>
                        <a:ea typeface="Roboto Slab"/>
                        <a:cs typeface="Roboto Slab"/>
                        <a:sym typeface="Roboto Slab"/>
                      </a:endParaRPr>
                    </a:p>
                  </a:txBody>
                  <a:tcPr marL="91425" marR="91425" marT="68575" marB="68575"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accent6"/>
                    </a:solidFill>
                  </a:tcPr>
                </a:tc>
                <a:extLst>
                  <a:ext uri="{0D108BD9-81ED-4DB2-BD59-A6C34878D82A}">
                    <a16:rowId xmlns:a16="http://schemas.microsoft.com/office/drawing/2014/main" val="10000"/>
                  </a:ext>
                </a:extLst>
              </a:tr>
              <a:tr h="501025">
                <a:tc>
                  <a:txBody>
                    <a:bodyPr/>
                    <a:lstStyle/>
                    <a:p>
                      <a:pPr marR="0" algn="r" rtl="0" eaLnBrk="1" fontAlgn="ctr" hangingPunct="1">
                        <a:lnSpc>
                          <a:spcPct val="100000"/>
                        </a:lnSpc>
                        <a:spcBef>
                          <a:spcPts val="0"/>
                        </a:spcBef>
                        <a:spcAft>
                          <a:spcPts val="0"/>
                        </a:spcAft>
                        <a:buClr>
                          <a:srgbClr val="000000"/>
                        </a:buClr>
                        <a:buFont typeface="Arial"/>
                      </a:pPr>
                      <a:r>
                        <a:rPr lang="en-US" sz="1600" b="0" i="0" u="none" strike="noStrike" cap="none" dirty="0" err="1">
                          <a:solidFill>
                            <a:schemeClr val="tx1"/>
                          </a:solidFill>
                          <a:latin typeface="Roboto Slab"/>
                          <a:ea typeface="Roboto Slab"/>
                          <a:cs typeface="Roboto Slab"/>
                          <a:sym typeface="Arial"/>
                        </a:rPr>
                        <a:t>Tỷ</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lệ</a:t>
                      </a:r>
                      <a:r>
                        <a:rPr lang="en-US" sz="1600" b="0" i="0" u="none" strike="noStrike" cap="none" dirty="0">
                          <a:solidFill>
                            <a:schemeClr val="tx1"/>
                          </a:solidFill>
                          <a:latin typeface="Roboto Slab"/>
                          <a:ea typeface="Roboto Slab"/>
                          <a:cs typeface="Roboto Slab"/>
                          <a:sym typeface="Arial"/>
                        </a:rPr>
                        <a:t> chi </a:t>
                      </a:r>
                      <a:r>
                        <a:rPr lang="en-US" sz="1600" b="0" i="0" u="none" strike="noStrike" cap="none" dirty="0" err="1">
                          <a:solidFill>
                            <a:schemeClr val="tx1"/>
                          </a:solidFill>
                          <a:latin typeface="Roboto Slab"/>
                          <a:ea typeface="Roboto Slab"/>
                          <a:cs typeface="Roboto Slab"/>
                          <a:sym typeface="Arial"/>
                        </a:rPr>
                        <a:t>đào</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tạo</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lao</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động</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trong</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tổng</a:t>
                      </a:r>
                      <a:r>
                        <a:rPr lang="en-US" sz="1600" b="0" i="0" u="none" strike="noStrike" cap="none" dirty="0">
                          <a:solidFill>
                            <a:schemeClr val="tx1"/>
                          </a:solidFill>
                          <a:latin typeface="Roboto Slab"/>
                          <a:ea typeface="Roboto Slab"/>
                          <a:cs typeface="Roboto Slab"/>
                          <a:sym typeface="Arial"/>
                        </a:rPr>
                        <a:t> chi </a:t>
                      </a:r>
                      <a:r>
                        <a:rPr lang="en-US" sz="1600" b="0" i="0" u="none" strike="noStrike" cap="none" dirty="0" err="1">
                          <a:solidFill>
                            <a:schemeClr val="tx1"/>
                          </a:solidFill>
                          <a:latin typeface="Roboto Slab"/>
                          <a:ea typeface="Roboto Slab"/>
                          <a:cs typeface="Roboto Slab"/>
                          <a:sym typeface="Arial"/>
                        </a:rPr>
                        <a:t>của</a:t>
                      </a:r>
                      <a:r>
                        <a:rPr lang="en-US" sz="1600" b="0" i="0" u="none" strike="noStrike" cap="none" dirty="0">
                          <a:solidFill>
                            <a:schemeClr val="tx1"/>
                          </a:solidFill>
                          <a:latin typeface="Roboto Slab"/>
                          <a:ea typeface="Roboto Slab"/>
                          <a:cs typeface="Roboto Slab"/>
                          <a:sym typeface="Arial"/>
                        </a:rPr>
                        <a:t> DN </a:t>
                      </a:r>
                      <a:r>
                        <a:rPr lang="en-US" sz="1600" b="0" i="0" u="none" strike="noStrike" cap="none">
                          <a:solidFill>
                            <a:schemeClr val="tx1"/>
                          </a:solidFill>
                          <a:latin typeface="Roboto Slab"/>
                          <a:ea typeface="Roboto Slab"/>
                          <a:cs typeface="Roboto Slab"/>
                          <a:sym typeface="Arial"/>
                        </a:rPr>
                        <a:t>(%) (</a:t>
                      </a:r>
                      <a:r>
                        <a:rPr lang="en-US" sz="1600" b="0" i="0" u="none" strike="noStrike" cap="none">
                          <a:solidFill>
                            <a:srgbClr val="0070C0"/>
                          </a:solidFill>
                          <a:latin typeface="Roboto Slab"/>
                          <a:ea typeface="Roboto Slab"/>
                          <a:cs typeface="Roboto Slab"/>
                          <a:sym typeface="Arial"/>
                        </a:rPr>
                        <a:t>9.90 = 25</a:t>
                      </a:r>
                      <a:r>
                        <a:rPr lang="en-US" sz="1600" b="0" i="0" u="none" strike="noStrike" cap="none">
                          <a:solidFill>
                            <a:schemeClr val="tx1"/>
                          </a:solidFill>
                          <a:latin typeface="Roboto Slab"/>
                          <a:ea typeface="Roboto Slab"/>
                          <a:cs typeface="Roboto Slab"/>
                          <a:sym typeface="Arial"/>
                        </a:rPr>
                        <a:t>)</a:t>
                      </a:r>
                      <a:endParaRPr lang="en-US" sz="1600" b="0" i="0" u="none" strike="noStrike" cap="none" dirty="0">
                        <a:solidFill>
                          <a:schemeClr val="tx1"/>
                        </a:solidFill>
                        <a:latin typeface="Roboto Slab"/>
                        <a:ea typeface="Roboto Slab"/>
                        <a:cs typeface="Roboto Slab"/>
                        <a:sym typeface="Arial"/>
                      </a:endParaRPr>
                    </a:p>
                  </a:txBody>
                  <a:tcPr marL="0" marR="0" marT="0" marB="0"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marR="0" algn="ctr" rtl="0" fontAlgn="ctr">
                        <a:lnSpc>
                          <a:spcPct val="100000"/>
                        </a:lnSpc>
                        <a:spcBef>
                          <a:spcPts val="0"/>
                        </a:spcBef>
                        <a:spcAft>
                          <a:spcPts val="0"/>
                        </a:spcAft>
                        <a:buClr>
                          <a:srgbClr val="000000"/>
                        </a:buClr>
                        <a:buFont typeface="Arial"/>
                      </a:pPr>
                      <a:r>
                        <a:rPr lang="vi-VN" sz="2000" b="0" i="0" u="none" strike="noStrike" cap="none" dirty="0">
                          <a:solidFill>
                            <a:srgbClr val="000000"/>
                          </a:solidFill>
                          <a:effectLst/>
                          <a:latin typeface="Aptos Narrow" panose="020B0004020202020204" pitchFamily="34" charset="0"/>
                          <a:cs typeface="Arial"/>
                          <a:sym typeface="Arial"/>
                        </a:rPr>
                        <a:t>6.54 </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marR="0" algn="ctr" rtl="0" fontAlgn="ctr">
                        <a:lnSpc>
                          <a:spcPct val="100000"/>
                        </a:lnSpc>
                        <a:spcBef>
                          <a:spcPts val="0"/>
                        </a:spcBef>
                        <a:spcAft>
                          <a:spcPts val="0"/>
                        </a:spcAft>
                        <a:buClr>
                          <a:srgbClr val="000000"/>
                        </a:buClr>
                        <a:buFont typeface="Arial"/>
                      </a:pPr>
                      <a:r>
                        <a:rPr lang="vi-VN" sz="2000" b="1" i="0" u="none" strike="noStrike" cap="none" dirty="0">
                          <a:solidFill>
                            <a:srgbClr val="000000"/>
                          </a:solidFill>
                          <a:effectLst/>
                          <a:latin typeface="Aptos Narrow" panose="020B0004020202020204" pitchFamily="34" charset="0"/>
                          <a:cs typeface="Arial"/>
                          <a:sym typeface="Arial"/>
                        </a:rPr>
                        <a:t>38</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algn="ctr" fontAlgn="ctr"/>
                      <a:r>
                        <a:rPr lang="vi-VN" sz="2000" b="0" i="0" u="none" strike="noStrike">
                          <a:solidFill>
                            <a:srgbClr val="000000"/>
                          </a:solidFill>
                          <a:effectLst/>
                          <a:latin typeface="Aptos Narrow" panose="020B0004020202020204" pitchFamily="34" charset="0"/>
                        </a:rPr>
                        <a:t>6.37</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algn="ctr" fontAlgn="ctr"/>
                      <a:r>
                        <a:rPr lang="vi-VN" sz="2000" b="1" i="0" u="none" strike="noStrike" dirty="0">
                          <a:solidFill>
                            <a:srgbClr val="000000"/>
                          </a:solidFill>
                          <a:effectLst/>
                          <a:latin typeface="Aptos Narrow" panose="020B0004020202020204" pitchFamily="34" charset="0"/>
                        </a:rPr>
                        <a:t>30</a:t>
                      </a:r>
                    </a:p>
                  </a:txBody>
                  <a:tcPr marL="0" marR="0" marT="0" marB="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extLst>
                  <a:ext uri="{0D108BD9-81ED-4DB2-BD59-A6C34878D82A}">
                    <a16:rowId xmlns:a16="http://schemas.microsoft.com/office/drawing/2014/main" val="375058405"/>
                  </a:ext>
                </a:extLst>
              </a:tr>
              <a:tr h="832495">
                <a:tc>
                  <a:txBody>
                    <a:bodyPr/>
                    <a:lstStyle/>
                    <a:p>
                      <a:pPr marR="0" algn="r" rtl="0" eaLnBrk="1" fontAlgn="ctr" hangingPunct="1">
                        <a:lnSpc>
                          <a:spcPct val="100000"/>
                        </a:lnSpc>
                        <a:spcBef>
                          <a:spcPts val="0"/>
                        </a:spcBef>
                        <a:spcAft>
                          <a:spcPts val="0"/>
                        </a:spcAft>
                        <a:buClr>
                          <a:srgbClr val="000000"/>
                        </a:buClr>
                        <a:buFont typeface="Arial"/>
                      </a:pPr>
                      <a:r>
                        <a:rPr lang="en-US" sz="1600" b="0" i="0" u="none" strike="noStrike" cap="none" dirty="0" err="1">
                          <a:solidFill>
                            <a:schemeClr val="tx1"/>
                          </a:solidFill>
                          <a:latin typeface="Roboto Slab"/>
                          <a:ea typeface="Roboto Slab"/>
                          <a:cs typeface="Roboto Slab"/>
                          <a:sym typeface="Arial"/>
                        </a:rPr>
                        <a:t>Tỷ</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lệ</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lao</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động</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từ</a:t>
                      </a:r>
                      <a:r>
                        <a:rPr lang="en-US" sz="1600" b="0" i="0" u="none" strike="noStrike" cap="none" dirty="0">
                          <a:solidFill>
                            <a:schemeClr val="tx1"/>
                          </a:solidFill>
                          <a:latin typeface="Roboto Slab"/>
                          <a:ea typeface="Roboto Slab"/>
                          <a:cs typeface="Roboto Slab"/>
                          <a:sym typeface="Arial"/>
                        </a:rPr>
                        <a:t> 15 </a:t>
                      </a:r>
                      <a:r>
                        <a:rPr lang="en-US" sz="1600" b="0" i="0" u="none" strike="noStrike" cap="none" dirty="0" err="1">
                          <a:solidFill>
                            <a:schemeClr val="tx1"/>
                          </a:solidFill>
                          <a:latin typeface="Roboto Slab"/>
                          <a:ea typeface="Roboto Slab"/>
                          <a:cs typeface="Roboto Slab"/>
                          <a:sym typeface="Arial"/>
                        </a:rPr>
                        <a:t>tuổi</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trở</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lên</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đã</a:t>
                      </a:r>
                      <a:r>
                        <a:rPr lang="en-US" sz="1600" b="0" i="0" u="none" strike="noStrike" cap="none" dirty="0">
                          <a:solidFill>
                            <a:schemeClr val="tx1"/>
                          </a:solidFill>
                          <a:latin typeface="Roboto Slab"/>
                          <a:ea typeface="Roboto Slab"/>
                          <a:cs typeface="Roboto Slab"/>
                          <a:sym typeface="Arial"/>
                        </a:rPr>
                        <a:t> qua </a:t>
                      </a:r>
                      <a:r>
                        <a:rPr lang="en-US" sz="1600" b="0" i="0" u="none" strike="noStrike" cap="none" dirty="0" err="1">
                          <a:solidFill>
                            <a:schemeClr val="tx1"/>
                          </a:solidFill>
                          <a:latin typeface="Roboto Slab"/>
                          <a:ea typeface="Roboto Slab"/>
                          <a:cs typeface="Roboto Slab"/>
                          <a:sym typeface="Arial"/>
                        </a:rPr>
                        <a:t>đào</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tạo</a:t>
                      </a:r>
                      <a:r>
                        <a:rPr lang="en-US" sz="1600" b="0" i="0" u="none" strike="noStrike" cap="none" dirty="0">
                          <a:solidFill>
                            <a:schemeClr val="tx1"/>
                          </a:solidFill>
                          <a:latin typeface="Roboto Slab"/>
                          <a:ea typeface="Roboto Slab"/>
                          <a:cs typeface="Roboto Slab"/>
                          <a:sym typeface="Arial"/>
                        </a:rPr>
                        <a:t> (%)</a:t>
                      </a:r>
                    </a:p>
                  </a:txBody>
                  <a:tcPr marL="0" marR="0" marT="0" marB="0"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marR="0" algn="ctr" rtl="0" fontAlgn="ctr">
                        <a:lnSpc>
                          <a:spcPct val="100000"/>
                        </a:lnSpc>
                        <a:spcBef>
                          <a:spcPts val="0"/>
                        </a:spcBef>
                        <a:spcAft>
                          <a:spcPts val="0"/>
                        </a:spcAft>
                        <a:buClr>
                          <a:srgbClr val="000000"/>
                        </a:buClr>
                        <a:buFont typeface="Arial"/>
                      </a:pPr>
                      <a:r>
                        <a:rPr lang="vi-VN" sz="2000" b="0" i="0" u="none" strike="noStrike" cap="none" dirty="0">
                          <a:solidFill>
                            <a:srgbClr val="000000"/>
                          </a:solidFill>
                          <a:effectLst/>
                          <a:latin typeface="Aptos Narrow" panose="020B0004020202020204" pitchFamily="34" charset="0"/>
                          <a:cs typeface="Arial"/>
                          <a:sym typeface="Arial"/>
                        </a:rPr>
                        <a:t>26.98 </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marR="0" algn="ctr" rtl="0" fontAlgn="ctr">
                        <a:lnSpc>
                          <a:spcPct val="100000"/>
                        </a:lnSpc>
                        <a:spcBef>
                          <a:spcPts val="0"/>
                        </a:spcBef>
                        <a:spcAft>
                          <a:spcPts val="0"/>
                        </a:spcAft>
                        <a:buClr>
                          <a:srgbClr val="000000"/>
                        </a:buClr>
                        <a:buFont typeface="Arial"/>
                      </a:pPr>
                      <a:r>
                        <a:rPr lang="vi-VN" sz="2000" b="1" i="0" u="none" strike="noStrike" cap="none">
                          <a:solidFill>
                            <a:srgbClr val="000000"/>
                          </a:solidFill>
                          <a:effectLst/>
                          <a:latin typeface="Aptos Narrow" panose="020B0004020202020204" pitchFamily="34" charset="0"/>
                          <a:cs typeface="Arial"/>
                          <a:sym typeface="Arial"/>
                        </a:rPr>
                        <a:t>21</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algn="ctr" fontAlgn="ctr"/>
                      <a:r>
                        <a:rPr lang="vi-VN" sz="2000" b="0" i="0" u="none" strike="noStrike">
                          <a:solidFill>
                            <a:srgbClr val="000000"/>
                          </a:solidFill>
                          <a:effectLst/>
                          <a:latin typeface="Aptos Narrow" panose="020B0004020202020204" pitchFamily="34" charset="0"/>
                        </a:rPr>
                        <a:t>27.70</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algn="ctr" fontAlgn="ctr"/>
                      <a:r>
                        <a:rPr lang="vi-VN" sz="2000" b="1" i="0" u="none" strike="noStrike">
                          <a:solidFill>
                            <a:srgbClr val="000000"/>
                          </a:solidFill>
                          <a:effectLst/>
                          <a:latin typeface="Aptos Narrow" panose="020B0004020202020204" pitchFamily="34" charset="0"/>
                        </a:rPr>
                        <a:t>20</a:t>
                      </a:r>
                    </a:p>
                  </a:txBody>
                  <a:tcPr marL="0" marR="0" marT="0" marB="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extLst>
                  <a:ext uri="{0D108BD9-81ED-4DB2-BD59-A6C34878D82A}">
                    <a16:rowId xmlns:a16="http://schemas.microsoft.com/office/drawing/2014/main" val="1076897458"/>
                  </a:ext>
                </a:extLst>
              </a:tr>
              <a:tr h="501025">
                <a:tc>
                  <a:txBody>
                    <a:bodyPr/>
                    <a:lstStyle/>
                    <a:p>
                      <a:pPr marR="0" algn="r" rtl="0" eaLnBrk="1" fontAlgn="ctr" hangingPunct="1">
                        <a:lnSpc>
                          <a:spcPct val="100000"/>
                        </a:lnSpc>
                        <a:spcBef>
                          <a:spcPts val="0"/>
                        </a:spcBef>
                        <a:spcAft>
                          <a:spcPts val="0"/>
                        </a:spcAft>
                        <a:buClr>
                          <a:srgbClr val="000000"/>
                        </a:buClr>
                        <a:buFont typeface="Arial"/>
                      </a:pPr>
                      <a:r>
                        <a:rPr lang="en-US" sz="1600" b="0" i="0" u="none" strike="noStrike" cap="none" dirty="0" err="1">
                          <a:solidFill>
                            <a:schemeClr val="tx1"/>
                          </a:solidFill>
                          <a:latin typeface="Roboto Slab"/>
                          <a:ea typeface="Roboto Slab"/>
                          <a:cs typeface="Roboto Slab"/>
                          <a:sym typeface="Arial"/>
                        </a:rPr>
                        <a:t>Tỷ</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lệ</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doanh</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nghiệp</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có</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hoạt</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động</a:t>
                      </a:r>
                      <a:r>
                        <a:rPr lang="en-US" sz="1600" b="0" i="0" u="none" strike="noStrike" cap="none" dirty="0">
                          <a:solidFill>
                            <a:schemeClr val="tx1"/>
                          </a:solidFill>
                          <a:latin typeface="Roboto Slab"/>
                          <a:ea typeface="Roboto Slab"/>
                          <a:cs typeface="Roboto Slab"/>
                          <a:sym typeface="Arial"/>
                        </a:rPr>
                        <a:t> NC&amp;PT (%)</a:t>
                      </a:r>
                    </a:p>
                  </a:txBody>
                  <a:tcPr marL="0" marR="0" marT="0" marB="0"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marR="0" algn="ctr" rtl="0" fontAlgn="ctr">
                        <a:lnSpc>
                          <a:spcPct val="100000"/>
                        </a:lnSpc>
                        <a:spcBef>
                          <a:spcPts val="0"/>
                        </a:spcBef>
                        <a:spcAft>
                          <a:spcPts val="0"/>
                        </a:spcAft>
                        <a:buClr>
                          <a:srgbClr val="000000"/>
                        </a:buClr>
                        <a:buFont typeface="Arial"/>
                      </a:pPr>
                      <a:r>
                        <a:rPr lang="vi-VN" sz="2000" b="0" i="0" u="none" strike="noStrike" cap="none" dirty="0">
                          <a:solidFill>
                            <a:srgbClr val="000000"/>
                          </a:solidFill>
                          <a:effectLst/>
                          <a:latin typeface="Aptos Narrow" panose="020B0004020202020204" pitchFamily="34" charset="0"/>
                          <a:cs typeface="Arial"/>
                          <a:sym typeface="Arial"/>
                        </a:rPr>
                        <a:t>0.30 </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marR="0" algn="ctr" rtl="0" fontAlgn="ctr">
                        <a:lnSpc>
                          <a:spcPct val="100000"/>
                        </a:lnSpc>
                        <a:spcBef>
                          <a:spcPts val="0"/>
                        </a:spcBef>
                        <a:spcAft>
                          <a:spcPts val="0"/>
                        </a:spcAft>
                        <a:buClr>
                          <a:srgbClr val="000000"/>
                        </a:buClr>
                        <a:buFont typeface="Arial"/>
                      </a:pPr>
                      <a:r>
                        <a:rPr lang="vi-VN" sz="2000" b="1" i="0" u="none" strike="noStrike" cap="none" dirty="0">
                          <a:solidFill>
                            <a:srgbClr val="000000"/>
                          </a:solidFill>
                          <a:effectLst/>
                          <a:latin typeface="Aptos Narrow" panose="020B0004020202020204" pitchFamily="34" charset="0"/>
                          <a:cs typeface="Arial"/>
                          <a:sym typeface="Arial"/>
                        </a:rPr>
                        <a:t>33</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algn="ctr" fontAlgn="ctr"/>
                      <a:r>
                        <a:rPr lang="vi-VN" sz="2000" b="0" i="0" u="none" strike="noStrike" dirty="0">
                          <a:solidFill>
                            <a:srgbClr val="000000"/>
                          </a:solidFill>
                          <a:effectLst/>
                          <a:latin typeface="Aptos Narrow" panose="020B0004020202020204" pitchFamily="34" charset="0"/>
                        </a:rPr>
                        <a:t>0.30</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algn="ctr" fontAlgn="ctr"/>
                      <a:r>
                        <a:rPr lang="vi-VN" sz="2000" b="1" i="0" u="none" strike="noStrike" dirty="0">
                          <a:solidFill>
                            <a:srgbClr val="000000"/>
                          </a:solidFill>
                          <a:effectLst/>
                          <a:latin typeface="Aptos Narrow" panose="020B0004020202020204" pitchFamily="34" charset="0"/>
                        </a:rPr>
                        <a:t>33</a:t>
                      </a:r>
                    </a:p>
                  </a:txBody>
                  <a:tcPr marL="0" marR="0" marT="0" marB="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extLst>
                  <a:ext uri="{0D108BD9-81ED-4DB2-BD59-A6C34878D82A}">
                    <a16:rowId xmlns:a16="http://schemas.microsoft.com/office/drawing/2014/main" val="223614467"/>
                  </a:ext>
                </a:extLst>
              </a:tr>
            </a:tbl>
          </a:graphicData>
        </a:graphic>
      </p:graphicFrame>
    </p:spTree>
    <p:extLst>
      <p:ext uri="{BB962C8B-B14F-4D97-AF65-F5344CB8AC3E}">
        <p14:creationId xmlns:p14="http://schemas.microsoft.com/office/powerpoint/2010/main" val="323270787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14;p25">
            <a:extLst>
              <a:ext uri="{FF2B5EF4-FFF2-40B4-BE49-F238E27FC236}">
                <a16:creationId xmlns:a16="http://schemas.microsoft.com/office/drawing/2014/main" id="{D0151AE9-9D94-B740-EE3B-561D775FD8B5}"/>
              </a:ext>
            </a:extLst>
          </p:cNvPr>
          <p:cNvSpPr txBox="1">
            <a:spLocks/>
          </p:cNvSpPr>
          <p:nvPr/>
        </p:nvSpPr>
        <p:spPr>
          <a:xfrm>
            <a:off x="259293" y="89210"/>
            <a:ext cx="8534541" cy="951569"/>
          </a:xfrm>
          <a:prstGeom prst="rect">
            <a:avLst/>
          </a:prstGeom>
          <a:solidFill>
            <a:schemeClr val="accent5"/>
          </a:solid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1pPr>
            <a:lvl2pPr marR="0" lvl="1"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2pPr>
            <a:lvl3pPr marR="0" lvl="2"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3pPr>
            <a:lvl4pPr marR="0" lvl="3"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4pPr>
            <a:lvl5pPr marR="0" lvl="4"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5pPr>
            <a:lvl6pPr marR="0" lvl="5"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6pPr>
            <a:lvl7pPr marR="0" lvl="6"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7pPr>
            <a:lvl8pPr marR="0" lvl="7"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8pPr>
            <a:lvl9pPr marR="0" lvl="8"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9pPr>
          </a:lstStyle>
          <a:p>
            <a:pPr>
              <a:spcBef>
                <a:spcPts val="600"/>
              </a:spcBef>
            </a:pPr>
            <a:r>
              <a:rPr lang="en-US" sz="2400" b="1">
                <a:solidFill>
                  <a:srgbClr val="0070C0"/>
                </a:solidFill>
                <a:latin typeface="+mn-lt"/>
              </a:rPr>
              <a:t>5. Trình </a:t>
            </a:r>
            <a:r>
              <a:rPr lang="en-US" sz="2400" b="1" dirty="0" err="1">
                <a:solidFill>
                  <a:srgbClr val="0070C0"/>
                </a:solidFill>
                <a:latin typeface="+mn-lt"/>
              </a:rPr>
              <a:t>độ</a:t>
            </a:r>
            <a:r>
              <a:rPr lang="en-US" sz="2400" b="1" dirty="0">
                <a:solidFill>
                  <a:srgbClr val="0070C0"/>
                </a:solidFill>
                <a:latin typeface="+mn-lt"/>
              </a:rPr>
              <a:t> </a:t>
            </a:r>
            <a:r>
              <a:rPr lang="en-US" sz="2400" b="1" dirty="0" err="1">
                <a:solidFill>
                  <a:srgbClr val="0070C0"/>
                </a:solidFill>
                <a:latin typeface="+mn-lt"/>
              </a:rPr>
              <a:t>phát</a:t>
            </a:r>
            <a:r>
              <a:rPr lang="en-US" sz="2400" b="1" dirty="0">
                <a:solidFill>
                  <a:srgbClr val="0070C0"/>
                </a:solidFill>
                <a:latin typeface="+mn-lt"/>
              </a:rPr>
              <a:t> </a:t>
            </a:r>
            <a:r>
              <a:rPr lang="en-US" sz="2400" b="1" dirty="0" err="1">
                <a:solidFill>
                  <a:srgbClr val="0070C0"/>
                </a:solidFill>
                <a:latin typeface="+mn-lt"/>
              </a:rPr>
              <a:t>triển</a:t>
            </a:r>
            <a:r>
              <a:rPr lang="en-US" sz="2400" b="1" dirty="0">
                <a:solidFill>
                  <a:srgbClr val="0070C0"/>
                </a:solidFill>
                <a:latin typeface="+mn-lt"/>
              </a:rPr>
              <a:t> </a:t>
            </a:r>
            <a:r>
              <a:rPr lang="en-US" sz="2400" b="1" dirty="0" err="1">
                <a:solidFill>
                  <a:srgbClr val="0070C0"/>
                </a:solidFill>
                <a:latin typeface="+mn-lt"/>
              </a:rPr>
              <a:t>của</a:t>
            </a:r>
            <a:r>
              <a:rPr lang="en-US" sz="2400" b="1" dirty="0">
                <a:solidFill>
                  <a:srgbClr val="0070C0"/>
                </a:solidFill>
                <a:latin typeface="+mn-lt"/>
              </a:rPr>
              <a:t> </a:t>
            </a:r>
            <a:r>
              <a:rPr lang="en-US" sz="2400" b="1" dirty="0" err="1">
                <a:solidFill>
                  <a:srgbClr val="0070C0"/>
                </a:solidFill>
                <a:latin typeface="+mn-lt"/>
              </a:rPr>
              <a:t>doanh</a:t>
            </a:r>
            <a:r>
              <a:rPr lang="en-US" sz="2400" b="1" dirty="0">
                <a:solidFill>
                  <a:srgbClr val="0070C0"/>
                </a:solidFill>
                <a:latin typeface="+mn-lt"/>
              </a:rPr>
              <a:t> </a:t>
            </a:r>
            <a:r>
              <a:rPr lang="en-US" sz="2400" b="1" dirty="0" err="1">
                <a:solidFill>
                  <a:srgbClr val="0070C0"/>
                </a:solidFill>
                <a:latin typeface="+mn-lt"/>
              </a:rPr>
              <a:t>nghiệp</a:t>
            </a:r>
            <a:r>
              <a:rPr lang="vi-VN" sz="2400" b="1" dirty="0">
                <a:solidFill>
                  <a:srgbClr val="0070C0"/>
                </a:solidFill>
                <a:latin typeface="+mn-lt"/>
              </a:rPr>
              <a:t>: xếp hạng </a:t>
            </a:r>
            <a:r>
              <a:rPr lang="en-US" sz="2400" b="1" dirty="0">
                <a:solidFill>
                  <a:srgbClr val="0070C0"/>
                </a:solidFill>
                <a:latin typeface="+mn-lt"/>
              </a:rPr>
              <a:t>36</a:t>
            </a:r>
          </a:p>
          <a:p>
            <a:pPr>
              <a:lnSpc>
                <a:spcPct val="150000"/>
              </a:lnSpc>
            </a:pPr>
            <a:r>
              <a:rPr lang="en-US" sz="2000" b="1" i="1" dirty="0">
                <a:solidFill>
                  <a:srgbClr val="0070C0"/>
                </a:solidFill>
                <a:latin typeface="+mn-lt"/>
                <a:cs typeface="Arial" panose="020B0604020202020204" pitchFamily="34" charset="0"/>
              </a:rPr>
              <a:t>Liên </a:t>
            </a:r>
            <a:r>
              <a:rPr lang="en-US" sz="2000" b="1" i="1" dirty="0" err="1">
                <a:solidFill>
                  <a:srgbClr val="0070C0"/>
                </a:solidFill>
                <a:latin typeface="+mn-lt"/>
                <a:cs typeface="Arial" panose="020B0604020202020204" pitchFamily="34" charset="0"/>
              </a:rPr>
              <a:t>kết</a:t>
            </a:r>
            <a:r>
              <a:rPr lang="en-US" sz="2000" b="1" i="1" dirty="0">
                <a:solidFill>
                  <a:srgbClr val="0070C0"/>
                </a:solidFill>
                <a:latin typeface="+mn-lt"/>
                <a:cs typeface="Arial" panose="020B0604020202020204" pitchFamily="34" charset="0"/>
              </a:rPr>
              <a:t> </a:t>
            </a:r>
            <a:r>
              <a:rPr lang="en-US" sz="2000" b="1" i="1" dirty="0" err="1">
                <a:solidFill>
                  <a:srgbClr val="0070C0"/>
                </a:solidFill>
                <a:latin typeface="+mn-lt"/>
                <a:cs typeface="Arial" panose="020B0604020202020204" pitchFamily="34" charset="0"/>
              </a:rPr>
              <a:t>sáng</a:t>
            </a:r>
            <a:r>
              <a:rPr lang="en-US" sz="2000" b="1" i="1" dirty="0">
                <a:solidFill>
                  <a:srgbClr val="0070C0"/>
                </a:solidFill>
                <a:latin typeface="+mn-lt"/>
                <a:cs typeface="Arial" panose="020B0604020202020204" pitchFamily="34" charset="0"/>
              </a:rPr>
              <a:t> </a:t>
            </a:r>
            <a:r>
              <a:rPr lang="en-US" sz="2000" b="1" i="1" dirty="0" err="1">
                <a:solidFill>
                  <a:srgbClr val="0070C0"/>
                </a:solidFill>
                <a:latin typeface="+mn-lt"/>
                <a:cs typeface="Arial" panose="020B0604020202020204" pitchFamily="34" charset="0"/>
              </a:rPr>
              <a:t>tạo</a:t>
            </a:r>
            <a:r>
              <a:rPr lang="en-US" sz="2000" b="1" i="1" dirty="0">
                <a:solidFill>
                  <a:srgbClr val="0070C0"/>
                </a:solidFill>
                <a:latin typeface="+mn-lt"/>
                <a:cs typeface="Arial" panose="020B0604020202020204" pitchFamily="34" charset="0"/>
              </a:rPr>
              <a:t>: </a:t>
            </a:r>
            <a:r>
              <a:rPr lang="en-US" sz="2000" b="1" i="1" dirty="0" err="1">
                <a:solidFill>
                  <a:srgbClr val="0070C0"/>
                </a:solidFill>
                <a:latin typeface="+mn-lt"/>
                <a:cs typeface="Arial" panose="020B0604020202020204" pitchFamily="34" charset="0"/>
              </a:rPr>
              <a:t>xếp</a:t>
            </a:r>
            <a:r>
              <a:rPr lang="en-US" sz="2000" b="1" i="1" dirty="0">
                <a:solidFill>
                  <a:srgbClr val="0070C0"/>
                </a:solidFill>
                <a:latin typeface="+mn-lt"/>
                <a:cs typeface="Arial" panose="020B0604020202020204" pitchFamily="34" charset="0"/>
              </a:rPr>
              <a:t> </a:t>
            </a:r>
            <a:r>
              <a:rPr lang="en-US" sz="2000" b="1" i="1" dirty="0" err="1">
                <a:solidFill>
                  <a:srgbClr val="0070C0"/>
                </a:solidFill>
                <a:latin typeface="+mn-lt"/>
                <a:cs typeface="Arial" panose="020B0604020202020204" pitchFamily="34" charset="0"/>
              </a:rPr>
              <a:t>hạng</a:t>
            </a:r>
            <a:r>
              <a:rPr lang="en-US" sz="2000" b="1" i="1" dirty="0">
                <a:solidFill>
                  <a:srgbClr val="0070C0"/>
                </a:solidFill>
                <a:latin typeface="+mn-lt"/>
                <a:cs typeface="Arial" panose="020B0604020202020204" pitchFamily="34" charset="0"/>
              </a:rPr>
              <a:t> 27</a:t>
            </a:r>
            <a:endParaRPr lang="vi-VN" sz="2000" i="1" dirty="0">
              <a:solidFill>
                <a:srgbClr val="0070C0"/>
              </a:solidFill>
              <a:latin typeface="+mn-lt"/>
              <a:cs typeface="Arial" panose="020B0604020202020204" pitchFamily="34" charset="0"/>
            </a:endParaRPr>
          </a:p>
        </p:txBody>
      </p:sp>
      <p:graphicFrame>
        <p:nvGraphicFramePr>
          <p:cNvPr id="3" name="Google Shape;215;p25">
            <a:extLst>
              <a:ext uri="{FF2B5EF4-FFF2-40B4-BE49-F238E27FC236}">
                <a16:creationId xmlns:a16="http://schemas.microsoft.com/office/drawing/2014/main" id="{945B188F-F444-A52B-C651-702D259F8B55}"/>
              </a:ext>
            </a:extLst>
          </p:cNvPr>
          <p:cNvGraphicFramePr/>
          <p:nvPr>
            <p:extLst>
              <p:ext uri="{D42A27DB-BD31-4B8C-83A1-F6EECF244321}">
                <p14:modId xmlns:p14="http://schemas.microsoft.com/office/powerpoint/2010/main" val="4022616178"/>
              </p:ext>
            </p:extLst>
          </p:nvPr>
        </p:nvGraphicFramePr>
        <p:xfrm>
          <a:off x="304729" y="1182047"/>
          <a:ext cx="8534541" cy="2717498"/>
        </p:xfrm>
        <a:graphic>
          <a:graphicData uri="http://schemas.openxmlformats.org/drawingml/2006/table">
            <a:tbl>
              <a:tblPr>
                <a:noFill/>
                <a:tableStyleId>{701FB10D-A61A-4DE4-8506-F670E7A89527}</a:tableStyleId>
              </a:tblPr>
              <a:tblGrid>
                <a:gridCol w="3747099">
                  <a:extLst>
                    <a:ext uri="{9D8B030D-6E8A-4147-A177-3AD203B41FA5}">
                      <a16:colId xmlns:a16="http://schemas.microsoft.com/office/drawing/2014/main" val="20000"/>
                    </a:ext>
                  </a:extLst>
                </a:gridCol>
                <a:gridCol w="140208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1498183">
                  <a:extLst>
                    <a:ext uri="{9D8B030D-6E8A-4147-A177-3AD203B41FA5}">
                      <a16:colId xmlns:a16="http://schemas.microsoft.com/office/drawing/2014/main" val="20003"/>
                    </a:ext>
                  </a:extLst>
                </a:gridCol>
                <a:gridCol w="972779">
                  <a:extLst>
                    <a:ext uri="{9D8B030D-6E8A-4147-A177-3AD203B41FA5}">
                      <a16:colId xmlns:a16="http://schemas.microsoft.com/office/drawing/2014/main" val="706496569"/>
                    </a:ext>
                  </a:extLst>
                </a:gridCol>
              </a:tblGrid>
              <a:tr h="0">
                <a:tc>
                  <a:txBody>
                    <a:bodyPr/>
                    <a:lstStyle/>
                    <a:p>
                      <a:pPr marL="0" lvl="0" indent="0" algn="l" rtl="0">
                        <a:spcBef>
                          <a:spcPts val="0"/>
                        </a:spcBef>
                        <a:spcAft>
                          <a:spcPts val="0"/>
                        </a:spcAft>
                        <a:buNone/>
                      </a:pPr>
                      <a:endParaRPr sz="1600" dirty="0">
                        <a:solidFill>
                          <a:srgbClr val="607D8B"/>
                        </a:solidFill>
                        <a:latin typeface="Roboto Slab"/>
                        <a:ea typeface="Roboto Slab"/>
                        <a:cs typeface="Roboto Slab"/>
                        <a:sym typeface="Roboto Slab"/>
                      </a:endParaRPr>
                    </a:p>
                  </a:txBody>
                  <a:tcPr marL="91425" marR="91425" marT="68575" marB="68575"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19050" cap="flat" cmpd="sng">
                      <a:solidFill>
                        <a:srgbClr val="607D8B"/>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accent6"/>
                    </a:solidFill>
                  </a:tcPr>
                </a:tc>
                <a:tc gridSpan="2">
                  <a:txBody>
                    <a:bodyPr/>
                    <a:lstStyle/>
                    <a:p>
                      <a:pPr marL="0" lvl="0" indent="0" algn="ctr" rtl="0">
                        <a:spcBef>
                          <a:spcPts val="0"/>
                        </a:spcBef>
                        <a:spcAft>
                          <a:spcPts val="0"/>
                        </a:spcAft>
                        <a:buNone/>
                      </a:pPr>
                      <a:r>
                        <a:rPr lang="vi-VN" sz="1600" b="1" dirty="0">
                          <a:solidFill>
                            <a:srgbClr val="607D8B"/>
                          </a:solidFill>
                          <a:latin typeface="Roboto Slab"/>
                          <a:ea typeface="Roboto Slab"/>
                          <a:cs typeface="Roboto Slab"/>
                          <a:sym typeface="Roboto Slab"/>
                        </a:rPr>
                        <a:t>PII 2023</a:t>
                      </a:r>
                      <a:endParaRPr sz="1600" b="1" dirty="0">
                        <a:solidFill>
                          <a:srgbClr val="607D8B"/>
                        </a:solidFill>
                        <a:latin typeface="Roboto Slab"/>
                        <a:ea typeface="Roboto Slab"/>
                        <a:cs typeface="Roboto Slab"/>
                        <a:sym typeface="Roboto Slab"/>
                      </a:endParaRPr>
                    </a:p>
                  </a:txBody>
                  <a:tcPr marL="91425" marR="91425" marT="68575" marB="68575"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19050" cap="flat" cmpd="sng">
                      <a:solidFill>
                        <a:srgbClr val="607D8B"/>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accent6"/>
                    </a:solidFill>
                  </a:tcPr>
                </a:tc>
                <a:tc hMerge="1">
                  <a:txBody>
                    <a:bodyPr/>
                    <a:lstStyle/>
                    <a:p>
                      <a:pPr marL="0" lvl="0" indent="0" algn="ctr" rtl="0">
                        <a:spcBef>
                          <a:spcPts val="0"/>
                        </a:spcBef>
                        <a:spcAft>
                          <a:spcPts val="0"/>
                        </a:spcAft>
                        <a:buNone/>
                      </a:pPr>
                      <a:endParaRPr sz="1600" dirty="0">
                        <a:solidFill>
                          <a:srgbClr val="607D8B"/>
                        </a:solidFill>
                        <a:latin typeface="Roboto Slab"/>
                        <a:ea typeface="Roboto Slab"/>
                        <a:cs typeface="Roboto Slab"/>
                        <a:sym typeface="Roboto Slab"/>
                      </a:endParaRPr>
                    </a:p>
                  </a:txBody>
                  <a:tcPr marL="91425" marR="91425" marT="68575" marB="68575"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19050" cap="flat" cmpd="sng">
                      <a:solidFill>
                        <a:srgbClr val="607D8B"/>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gridSpan="2">
                  <a:txBody>
                    <a:bodyPr/>
                    <a:lstStyle/>
                    <a:p>
                      <a:pPr marL="0" lvl="0" indent="0" algn="ctr" rtl="0">
                        <a:spcBef>
                          <a:spcPts val="0"/>
                        </a:spcBef>
                        <a:spcAft>
                          <a:spcPts val="0"/>
                        </a:spcAft>
                        <a:buNone/>
                      </a:pPr>
                      <a:r>
                        <a:rPr lang="vi-VN" sz="1600" b="1" dirty="0">
                          <a:solidFill>
                            <a:srgbClr val="607D8B"/>
                          </a:solidFill>
                          <a:latin typeface="Roboto Slab"/>
                          <a:ea typeface="Roboto Slab"/>
                          <a:cs typeface="Roboto Slab"/>
                          <a:sym typeface="Roboto Slab"/>
                        </a:rPr>
                        <a:t>PII 2024</a:t>
                      </a:r>
                      <a:endParaRPr sz="1600" b="1" dirty="0">
                        <a:solidFill>
                          <a:srgbClr val="607D8B"/>
                        </a:solidFill>
                        <a:latin typeface="Roboto Slab"/>
                        <a:ea typeface="Roboto Slab"/>
                        <a:cs typeface="Roboto Slab"/>
                        <a:sym typeface="Roboto Slab"/>
                      </a:endParaRPr>
                    </a:p>
                  </a:txBody>
                  <a:tcPr marL="91425" marR="91425" marT="68575" marB="68575"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607D8B"/>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accent6"/>
                    </a:solidFill>
                  </a:tcPr>
                </a:tc>
                <a:tc hMerge="1">
                  <a:txBody>
                    <a:bodyPr/>
                    <a:lstStyle/>
                    <a:p>
                      <a:pPr marL="0" lvl="0" indent="0" algn="ctr" rtl="0">
                        <a:spcBef>
                          <a:spcPts val="0"/>
                        </a:spcBef>
                        <a:spcAft>
                          <a:spcPts val="0"/>
                        </a:spcAft>
                        <a:buNone/>
                      </a:pPr>
                      <a:endParaRPr sz="1600" dirty="0">
                        <a:solidFill>
                          <a:srgbClr val="607D8B"/>
                        </a:solidFill>
                        <a:latin typeface="Roboto Slab"/>
                        <a:ea typeface="Roboto Slab"/>
                        <a:cs typeface="Roboto Slab"/>
                        <a:sym typeface="Roboto Slab"/>
                      </a:endParaRPr>
                    </a:p>
                  </a:txBody>
                  <a:tcPr marL="91425" marR="91425" marT="68575" marB="68575"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607D8B"/>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tcPr>
                </a:tc>
                <a:extLst>
                  <a:ext uri="{0D108BD9-81ED-4DB2-BD59-A6C34878D82A}">
                    <a16:rowId xmlns:a16="http://schemas.microsoft.com/office/drawing/2014/main" val="683551440"/>
                  </a:ext>
                </a:extLst>
              </a:tr>
              <a:tr h="0">
                <a:tc>
                  <a:txBody>
                    <a:bodyPr/>
                    <a:lstStyle/>
                    <a:p>
                      <a:pPr marL="0" lvl="0" indent="0" algn="l" rtl="0">
                        <a:spcBef>
                          <a:spcPts val="0"/>
                        </a:spcBef>
                        <a:spcAft>
                          <a:spcPts val="0"/>
                        </a:spcAft>
                        <a:buNone/>
                      </a:pPr>
                      <a:endParaRPr sz="1600" dirty="0">
                        <a:solidFill>
                          <a:srgbClr val="607D8B"/>
                        </a:solidFill>
                        <a:latin typeface="Roboto Slab"/>
                        <a:ea typeface="Roboto Slab"/>
                        <a:cs typeface="Roboto Slab"/>
                        <a:sym typeface="Roboto Slab"/>
                      </a:endParaRPr>
                    </a:p>
                  </a:txBody>
                  <a:tcPr marL="91425" marR="91425" marT="68575" marB="685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accent6"/>
                    </a:solidFill>
                  </a:tcPr>
                </a:tc>
                <a:tc>
                  <a:txBody>
                    <a:bodyPr/>
                    <a:lstStyle/>
                    <a:p>
                      <a:pPr marL="0" lvl="0" indent="0" algn="ctr" rtl="0">
                        <a:spcBef>
                          <a:spcPts val="0"/>
                        </a:spcBef>
                        <a:spcAft>
                          <a:spcPts val="0"/>
                        </a:spcAft>
                        <a:buNone/>
                      </a:pPr>
                      <a:r>
                        <a:rPr lang="en" sz="1600" dirty="0">
                          <a:solidFill>
                            <a:srgbClr val="607D8B"/>
                          </a:solidFill>
                          <a:latin typeface="Roboto Slab"/>
                          <a:ea typeface="Roboto Slab"/>
                          <a:cs typeface="Roboto Slab"/>
                          <a:sym typeface="Roboto Slab"/>
                        </a:rPr>
                        <a:t>Giá trị</a:t>
                      </a:r>
                      <a:endParaRPr sz="1600" dirty="0">
                        <a:solidFill>
                          <a:srgbClr val="607D8B"/>
                        </a:solidFill>
                        <a:latin typeface="Roboto Slab"/>
                        <a:ea typeface="Roboto Slab"/>
                        <a:cs typeface="Roboto Slab"/>
                        <a:sym typeface="Roboto Slab"/>
                      </a:endParaRPr>
                    </a:p>
                  </a:txBody>
                  <a:tcPr marL="91425" marR="91425" marT="68575" marB="68575"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accent6"/>
                    </a:solidFill>
                  </a:tcPr>
                </a:tc>
                <a:tc>
                  <a:txBody>
                    <a:bodyPr/>
                    <a:lstStyle/>
                    <a:p>
                      <a:pPr marL="0" lvl="0" indent="0" algn="ctr" rtl="0">
                        <a:spcBef>
                          <a:spcPts val="0"/>
                        </a:spcBef>
                        <a:spcAft>
                          <a:spcPts val="0"/>
                        </a:spcAft>
                        <a:buNone/>
                      </a:pPr>
                      <a:r>
                        <a:rPr lang="en" sz="1600" dirty="0">
                          <a:solidFill>
                            <a:srgbClr val="607D8B"/>
                          </a:solidFill>
                          <a:latin typeface="Roboto Slab"/>
                          <a:ea typeface="Roboto Slab"/>
                          <a:cs typeface="Roboto Slab"/>
                          <a:sym typeface="Roboto Slab"/>
                        </a:rPr>
                        <a:t>Hạng</a:t>
                      </a:r>
                      <a:endParaRPr sz="1600" dirty="0">
                        <a:solidFill>
                          <a:srgbClr val="607D8B"/>
                        </a:solidFill>
                        <a:latin typeface="Roboto Slab"/>
                        <a:ea typeface="Roboto Slab"/>
                        <a:cs typeface="Roboto Slab"/>
                        <a:sym typeface="Roboto Slab"/>
                      </a:endParaRPr>
                    </a:p>
                  </a:txBody>
                  <a:tcPr marL="91425" marR="91425" marT="68575" marB="68575"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accent6"/>
                    </a:solidFill>
                  </a:tcPr>
                </a:tc>
                <a:tc>
                  <a:txBody>
                    <a:bodyPr/>
                    <a:lstStyle/>
                    <a:p>
                      <a:pPr marL="0" lvl="0" indent="0" algn="ctr" rtl="0">
                        <a:spcBef>
                          <a:spcPts val="0"/>
                        </a:spcBef>
                        <a:spcAft>
                          <a:spcPts val="0"/>
                        </a:spcAft>
                        <a:buNone/>
                      </a:pPr>
                      <a:r>
                        <a:rPr lang="en" sz="1600" dirty="0">
                          <a:solidFill>
                            <a:srgbClr val="607D8B"/>
                          </a:solidFill>
                          <a:latin typeface="Roboto Slab"/>
                          <a:ea typeface="Roboto Slab"/>
                          <a:cs typeface="Roboto Slab"/>
                          <a:sym typeface="Roboto Slab"/>
                        </a:rPr>
                        <a:t>Giá trị</a:t>
                      </a:r>
                      <a:endParaRPr sz="1600" dirty="0">
                        <a:solidFill>
                          <a:srgbClr val="607D8B"/>
                        </a:solidFill>
                        <a:latin typeface="Roboto Slab"/>
                        <a:ea typeface="Roboto Slab"/>
                        <a:cs typeface="Roboto Slab"/>
                        <a:sym typeface="Roboto Slab"/>
                      </a:endParaRPr>
                    </a:p>
                  </a:txBody>
                  <a:tcPr marL="91425" marR="91425" marT="68575" marB="68575"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accent6"/>
                    </a:solidFill>
                  </a:tcPr>
                </a:tc>
                <a:tc>
                  <a:txBody>
                    <a:bodyPr/>
                    <a:lstStyle/>
                    <a:p>
                      <a:pPr marL="0" lvl="0" indent="0" algn="ctr" rtl="0">
                        <a:spcBef>
                          <a:spcPts val="0"/>
                        </a:spcBef>
                        <a:spcAft>
                          <a:spcPts val="0"/>
                        </a:spcAft>
                        <a:buNone/>
                      </a:pPr>
                      <a:r>
                        <a:rPr lang="en" sz="1600" dirty="0">
                          <a:solidFill>
                            <a:srgbClr val="607D8B"/>
                          </a:solidFill>
                          <a:latin typeface="Roboto Slab"/>
                          <a:ea typeface="Roboto Slab"/>
                          <a:cs typeface="Roboto Slab"/>
                          <a:sym typeface="Roboto Slab"/>
                        </a:rPr>
                        <a:t>Hạng</a:t>
                      </a:r>
                      <a:endParaRPr sz="1600" dirty="0">
                        <a:solidFill>
                          <a:srgbClr val="607D8B"/>
                        </a:solidFill>
                        <a:latin typeface="Roboto Slab"/>
                        <a:ea typeface="Roboto Slab"/>
                        <a:cs typeface="Roboto Slab"/>
                        <a:sym typeface="Roboto Slab"/>
                      </a:endParaRPr>
                    </a:p>
                  </a:txBody>
                  <a:tcPr marL="91425" marR="91425" marT="68575" marB="68575"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accent6"/>
                    </a:solidFill>
                  </a:tcPr>
                </a:tc>
                <a:extLst>
                  <a:ext uri="{0D108BD9-81ED-4DB2-BD59-A6C34878D82A}">
                    <a16:rowId xmlns:a16="http://schemas.microsoft.com/office/drawing/2014/main" val="10000"/>
                  </a:ext>
                </a:extLst>
              </a:tr>
              <a:tr h="708680">
                <a:tc>
                  <a:txBody>
                    <a:bodyPr/>
                    <a:lstStyle/>
                    <a:p>
                      <a:pPr algn="r" fontAlgn="ctr"/>
                      <a:r>
                        <a:rPr lang="en-US" sz="1600" b="0" i="0" u="none" strike="noStrike" cap="none" dirty="0" err="1">
                          <a:solidFill>
                            <a:schemeClr val="tx1"/>
                          </a:solidFill>
                          <a:latin typeface="Roboto Slab"/>
                          <a:ea typeface="Roboto Slab"/>
                          <a:cs typeface="Roboto Slab"/>
                          <a:sym typeface="Arial"/>
                        </a:rPr>
                        <a:t>Hợp</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tác</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nghiên</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cứu</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giữa</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tổ</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chức</a:t>
                      </a:r>
                      <a:r>
                        <a:rPr lang="en-US" sz="1600" b="0" i="0" u="none" strike="noStrike" cap="none" dirty="0">
                          <a:solidFill>
                            <a:schemeClr val="tx1"/>
                          </a:solidFill>
                          <a:latin typeface="Roboto Slab"/>
                          <a:ea typeface="Roboto Slab"/>
                          <a:cs typeface="Roboto Slab"/>
                          <a:sym typeface="Arial"/>
                        </a:rPr>
                        <a:t> KH&amp;CN </a:t>
                      </a:r>
                      <a:r>
                        <a:rPr lang="en-US" sz="1600" b="0" i="0" u="none" strike="noStrike" cap="none" dirty="0" err="1">
                          <a:solidFill>
                            <a:schemeClr val="tx1"/>
                          </a:solidFill>
                          <a:latin typeface="Roboto Slab"/>
                          <a:ea typeface="Roboto Slab"/>
                          <a:cs typeface="Roboto Slab"/>
                          <a:sym typeface="Arial"/>
                        </a:rPr>
                        <a:t>và</a:t>
                      </a:r>
                      <a:r>
                        <a:rPr lang="en-US" sz="1600" b="0" i="0" u="none" strike="noStrike" cap="none" dirty="0">
                          <a:solidFill>
                            <a:schemeClr val="tx1"/>
                          </a:solidFill>
                          <a:latin typeface="Roboto Slab"/>
                          <a:ea typeface="Roboto Slab"/>
                          <a:cs typeface="Roboto Slab"/>
                          <a:sym typeface="Arial"/>
                        </a:rPr>
                        <a:t> DN (%)</a:t>
                      </a:r>
                    </a:p>
                  </a:txBody>
                  <a:tcPr marL="0" marR="0" marT="0" marB="0"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marR="0" algn="ctr" rtl="0" fontAlgn="ctr">
                        <a:lnSpc>
                          <a:spcPct val="100000"/>
                        </a:lnSpc>
                        <a:spcBef>
                          <a:spcPts val="0"/>
                        </a:spcBef>
                        <a:spcAft>
                          <a:spcPts val="0"/>
                        </a:spcAft>
                        <a:buClr>
                          <a:srgbClr val="000000"/>
                        </a:buClr>
                        <a:buFont typeface="Arial"/>
                      </a:pPr>
                      <a:r>
                        <a:rPr lang="vi-VN" sz="2000" b="0" i="0" u="none" strike="noStrike" cap="none" dirty="0">
                          <a:solidFill>
                            <a:srgbClr val="000000"/>
                          </a:solidFill>
                          <a:effectLst/>
                          <a:latin typeface="Aptos Narrow" panose="020B0004020202020204" pitchFamily="34" charset="0"/>
                          <a:cs typeface="Arial"/>
                          <a:sym typeface="Arial"/>
                        </a:rPr>
                        <a:t>7.04 </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marR="0" algn="ctr" rtl="0" fontAlgn="ctr">
                        <a:lnSpc>
                          <a:spcPct val="100000"/>
                        </a:lnSpc>
                        <a:spcBef>
                          <a:spcPts val="0"/>
                        </a:spcBef>
                        <a:spcAft>
                          <a:spcPts val="0"/>
                        </a:spcAft>
                        <a:buClr>
                          <a:srgbClr val="000000"/>
                        </a:buClr>
                        <a:buFont typeface="Arial"/>
                      </a:pPr>
                      <a:r>
                        <a:rPr lang="vi-VN" sz="2000" b="1" i="0" u="none" strike="noStrike" cap="none" dirty="0">
                          <a:solidFill>
                            <a:srgbClr val="000000"/>
                          </a:solidFill>
                          <a:effectLst/>
                          <a:latin typeface="Aptos Narrow" panose="020B0004020202020204" pitchFamily="34" charset="0"/>
                          <a:cs typeface="Arial"/>
                          <a:sym typeface="Arial"/>
                        </a:rPr>
                        <a:t>31</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algn="ctr" fontAlgn="ctr"/>
                      <a:r>
                        <a:rPr lang="vi-VN" sz="2000" b="0" i="0" u="none" strike="noStrike">
                          <a:solidFill>
                            <a:srgbClr val="000000"/>
                          </a:solidFill>
                          <a:effectLst/>
                          <a:latin typeface="Aptos Narrow" panose="020B0004020202020204" pitchFamily="34" charset="0"/>
                        </a:rPr>
                        <a:t>7.02</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algn="ctr" fontAlgn="ctr"/>
                      <a:r>
                        <a:rPr lang="vi-VN" sz="2000" b="1" i="0" u="none" strike="noStrike" dirty="0">
                          <a:solidFill>
                            <a:srgbClr val="C00000"/>
                          </a:solidFill>
                          <a:effectLst/>
                          <a:latin typeface="Aptos Narrow" panose="020B0004020202020204" pitchFamily="34" charset="0"/>
                        </a:rPr>
                        <a:t>41</a:t>
                      </a:r>
                    </a:p>
                  </a:txBody>
                  <a:tcPr marL="0" marR="0" marT="0" marB="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extLst>
                  <a:ext uri="{0D108BD9-81ED-4DB2-BD59-A6C34878D82A}">
                    <a16:rowId xmlns:a16="http://schemas.microsoft.com/office/drawing/2014/main" val="375058405"/>
                  </a:ext>
                </a:extLst>
              </a:tr>
              <a:tr h="745813">
                <a:tc>
                  <a:txBody>
                    <a:bodyPr/>
                    <a:lstStyle/>
                    <a:p>
                      <a:pPr algn="r" fontAlgn="ctr"/>
                      <a:r>
                        <a:rPr lang="vi-VN" sz="1600" b="0" i="0" u="none" strike="noStrike" cap="none" dirty="0">
                          <a:solidFill>
                            <a:schemeClr val="tx1"/>
                          </a:solidFill>
                          <a:latin typeface="Roboto Slab"/>
                          <a:ea typeface="Roboto Slab"/>
                          <a:cs typeface="Roboto Slab"/>
                          <a:sym typeface="Arial"/>
                        </a:rPr>
                        <a:t>Số dự án đầu tư đang hoạt động trong các khu công nghiệp/ 1,000 DN CBCT</a:t>
                      </a:r>
                    </a:p>
                  </a:txBody>
                  <a:tcPr marL="0" marR="0" marT="0" marB="0"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marR="0" algn="ctr" rtl="0" fontAlgn="ctr">
                        <a:lnSpc>
                          <a:spcPct val="100000"/>
                        </a:lnSpc>
                        <a:spcBef>
                          <a:spcPts val="0"/>
                        </a:spcBef>
                        <a:spcAft>
                          <a:spcPts val="0"/>
                        </a:spcAft>
                        <a:buClr>
                          <a:srgbClr val="000000"/>
                        </a:buClr>
                        <a:buFont typeface="Arial"/>
                      </a:pPr>
                      <a:r>
                        <a:rPr lang="vi-VN" sz="2000" b="0" i="0" u="none" strike="noStrike" cap="none" dirty="0">
                          <a:solidFill>
                            <a:srgbClr val="000000"/>
                          </a:solidFill>
                          <a:effectLst/>
                          <a:latin typeface="Aptos Narrow" panose="020B0004020202020204" pitchFamily="34" charset="0"/>
                          <a:cs typeface="Arial"/>
                          <a:sym typeface="Arial"/>
                        </a:rPr>
                        <a:t>9.94 </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marR="0" algn="ctr" rtl="0" fontAlgn="ctr">
                        <a:lnSpc>
                          <a:spcPct val="100000"/>
                        </a:lnSpc>
                        <a:spcBef>
                          <a:spcPts val="0"/>
                        </a:spcBef>
                        <a:spcAft>
                          <a:spcPts val="0"/>
                        </a:spcAft>
                        <a:buClr>
                          <a:srgbClr val="000000"/>
                        </a:buClr>
                        <a:buFont typeface="Arial"/>
                      </a:pPr>
                      <a:r>
                        <a:rPr lang="vi-VN" sz="2000" b="1" i="0" u="none" strike="noStrike" cap="none">
                          <a:solidFill>
                            <a:srgbClr val="000000"/>
                          </a:solidFill>
                          <a:effectLst/>
                          <a:latin typeface="Aptos Narrow" panose="020B0004020202020204" pitchFamily="34" charset="0"/>
                          <a:cs typeface="Arial"/>
                          <a:sym typeface="Arial"/>
                        </a:rPr>
                        <a:t>48</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algn="ctr" fontAlgn="ctr"/>
                      <a:r>
                        <a:rPr lang="vi-VN" sz="2000" b="0" i="0" u="none" strike="noStrike" dirty="0">
                          <a:solidFill>
                            <a:srgbClr val="000000"/>
                          </a:solidFill>
                          <a:effectLst/>
                          <a:latin typeface="Aptos Narrow" panose="020B0004020202020204" pitchFamily="34" charset="0"/>
                        </a:rPr>
                        <a:t>207.55</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algn="ctr" fontAlgn="ctr"/>
                      <a:r>
                        <a:rPr lang="vi-VN" sz="2000" b="1" i="0" u="none" strike="noStrike">
                          <a:solidFill>
                            <a:srgbClr val="000000"/>
                          </a:solidFill>
                          <a:effectLst/>
                          <a:latin typeface="Aptos Narrow" panose="020B0004020202020204" pitchFamily="34" charset="0"/>
                        </a:rPr>
                        <a:t>25</a:t>
                      </a:r>
                    </a:p>
                  </a:txBody>
                  <a:tcPr marL="0" marR="0" marT="0" marB="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extLst>
                  <a:ext uri="{0D108BD9-81ED-4DB2-BD59-A6C34878D82A}">
                    <a16:rowId xmlns:a16="http://schemas.microsoft.com/office/drawing/2014/main" val="1076897458"/>
                  </a:ext>
                </a:extLst>
              </a:tr>
              <a:tr h="501025">
                <a:tc>
                  <a:txBody>
                    <a:bodyPr/>
                    <a:lstStyle/>
                    <a:p>
                      <a:pPr algn="r" fontAlgn="ctr"/>
                      <a:r>
                        <a:rPr lang="vi-VN" sz="1600" b="0" i="0" u="none" strike="noStrike" cap="none" dirty="0">
                          <a:solidFill>
                            <a:schemeClr val="tx1"/>
                          </a:solidFill>
                          <a:latin typeface="Roboto Slab"/>
                          <a:ea typeface="Roboto Slab"/>
                          <a:cs typeface="Roboto Slab"/>
                          <a:sym typeface="Arial"/>
                        </a:rPr>
                        <a:t>Số dự án đầu tư đang hoạt động trong các cụm công nghiệp/ 1,000 DN CBCT</a:t>
                      </a:r>
                    </a:p>
                  </a:txBody>
                  <a:tcPr marL="0" marR="0" marT="0" marB="0"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marR="0" algn="ctr" rtl="0" fontAlgn="ctr">
                        <a:lnSpc>
                          <a:spcPct val="100000"/>
                        </a:lnSpc>
                        <a:spcBef>
                          <a:spcPts val="0"/>
                        </a:spcBef>
                        <a:spcAft>
                          <a:spcPts val="0"/>
                        </a:spcAft>
                        <a:buClr>
                          <a:srgbClr val="000000"/>
                        </a:buClr>
                        <a:buFont typeface="Arial"/>
                      </a:pPr>
                      <a:r>
                        <a:rPr lang="vi-VN" sz="2000" b="0" i="0" u="none" strike="noStrike" cap="none" dirty="0">
                          <a:solidFill>
                            <a:srgbClr val="000000"/>
                          </a:solidFill>
                          <a:effectLst/>
                          <a:latin typeface="Aptos Narrow" panose="020B0004020202020204" pitchFamily="34" charset="0"/>
                          <a:cs typeface="Arial"/>
                          <a:sym typeface="Arial"/>
                        </a:rPr>
                        <a:t>21.67 </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marR="0" algn="ctr" rtl="0" fontAlgn="ctr">
                        <a:lnSpc>
                          <a:spcPct val="100000"/>
                        </a:lnSpc>
                        <a:spcBef>
                          <a:spcPts val="0"/>
                        </a:spcBef>
                        <a:spcAft>
                          <a:spcPts val="0"/>
                        </a:spcAft>
                        <a:buClr>
                          <a:srgbClr val="000000"/>
                        </a:buClr>
                        <a:buFont typeface="Arial"/>
                      </a:pPr>
                      <a:r>
                        <a:rPr lang="vi-VN" sz="2000" b="1" i="0" u="none" strike="noStrike" cap="none" dirty="0">
                          <a:solidFill>
                            <a:srgbClr val="000000"/>
                          </a:solidFill>
                          <a:effectLst/>
                          <a:latin typeface="Aptos Narrow" panose="020B0004020202020204" pitchFamily="34" charset="0"/>
                          <a:cs typeface="Arial"/>
                          <a:sym typeface="Arial"/>
                        </a:rPr>
                        <a:t>21</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algn="ctr" fontAlgn="ctr"/>
                      <a:r>
                        <a:rPr lang="vi-VN" sz="2000" b="0" i="0" u="none" strike="noStrike" dirty="0">
                          <a:solidFill>
                            <a:srgbClr val="000000"/>
                          </a:solidFill>
                          <a:effectLst/>
                          <a:latin typeface="Aptos Narrow" panose="020B0004020202020204" pitchFamily="34" charset="0"/>
                        </a:rPr>
                        <a:t>377.36</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algn="ctr" fontAlgn="ctr"/>
                      <a:r>
                        <a:rPr lang="vi-VN" sz="2000" b="1" i="0" u="none" strike="noStrike" dirty="0">
                          <a:solidFill>
                            <a:srgbClr val="000000"/>
                          </a:solidFill>
                          <a:effectLst/>
                          <a:latin typeface="Aptos Narrow" panose="020B0004020202020204" pitchFamily="34" charset="0"/>
                        </a:rPr>
                        <a:t>9</a:t>
                      </a:r>
                    </a:p>
                  </a:txBody>
                  <a:tcPr marL="0" marR="0" marT="0" marB="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extLst>
                  <a:ext uri="{0D108BD9-81ED-4DB2-BD59-A6C34878D82A}">
                    <a16:rowId xmlns:a16="http://schemas.microsoft.com/office/drawing/2014/main" val="223614467"/>
                  </a:ext>
                </a:extLst>
              </a:tr>
            </a:tbl>
          </a:graphicData>
        </a:graphic>
      </p:graphicFrame>
    </p:spTree>
    <p:extLst>
      <p:ext uri="{BB962C8B-B14F-4D97-AF65-F5344CB8AC3E}">
        <p14:creationId xmlns:p14="http://schemas.microsoft.com/office/powerpoint/2010/main" val="136069514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14;p25">
            <a:extLst>
              <a:ext uri="{FF2B5EF4-FFF2-40B4-BE49-F238E27FC236}">
                <a16:creationId xmlns:a16="http://schemas.microsoft.com/office/drawing/2014/main" id="{D0151AE9-9D94-B740-EE3B-561D775FD8B5}"/>
              </a:ext>
            </a:extLst>
          </p:cNvPr>
          <p:cNvSpPr txBox="1">
            <a:spLocks/>
          </p:cNvSpPr>
          <p:nvPr/>
        </p:nvSpPr>
        <p:spPr>
          <a:xfrm>
            <a:off x="253613" y="104078"/>
            <a:ext cx="8534541" cy="959005"/>
          </a:xfrm>
          <a:prstGeom prst="rect">
            <a:avLst/>
          </a:prstGeom>
          <a:solidFill>
            <a:schemeClr val="accent5"/>
          </a:solid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1pPr>
            <a:lvl2pPr marR="0" lvl="1"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2pPr>
            <a:lvl3pPr marR="0" lvl="2"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3pPr>
            <a:lvl4pPr marR="0" lvl="3"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4pPr>
            <a:lvl5pPr marR="0" lvl="4"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5pPr>
            <a:lvl6pPr marR="0" lvl="5"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6pPr>
            <a:lvl7pPr marR="0" lvl="6"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7pPr>
            <a:lvl8pPr marR="0" lvl="7"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8pPr>
            <a:lvl9pPr marR="0" lvl="8"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9pPr>
          </a:lstStyle>
          <a:p>
            <a:r>
              <a:rPr lang="en-US" sz="2400" b="1">
                <a:solidFill>
                  <a:srgbClr val="0070C0"/>
                </a:solidFill>
                <a:latin typeface="+mn-lt"/>
              </a:rPr>
              <a:t>5. Trình </a:t>
            </a:r>
            <a:r>
              <a:rPr lang="en-US" sz="2400" b="1" dirty="0" err="1">
                <a:solidFill>
                  <a:srgbClr val="0070C0"/>
                </a:solidFill>
                <a:latin typeface="+mn-lt"/>
              </a:rPr>
              <a:t>độ</a:t>
            </a:r>
            <a:r>
              <a:rPr lang="en-US" sz="2400" b="1" dirty="0">
                <a:solidFill>
                  <a:srgbClr val="0070C0"/>
                </a:solidFill>
                <a:latin typeface="+mn-lt"/>
              </a:rPr>
              <a:t> </a:t>
            </a:r>
            <a:r>
              <a:rPr lang="en-US" sz="2400" b="1" dirty="0" err="1">
                <a:solidFill>
                  <a:srgbClr val="0070C0"/>
                </a:solidFill>
                <a:latin typeface="+mn-lt"/>
              </a:rPr>
              <a:t>phát</a:t>
            </a:r>
            <a:r>
              <a:rPr lang="en-US" sz="2400" b="1" dirty="0">
                <a:solidFill>
                  <a:srgbClr val="0070C0"/>
                </a:solidFill>
                <a:latin typeface="+mn-lt"/>
              </a:rPr>
              <a:t> </a:t>
            </a:r>
            <a:r>
              <a:rPr lang="en-US" sz="2400" b="1" dirty="0" err="1">
                <a:solidFill>
                  <a:srgbClr val="0070C0"/>
                </a:solidFill>
                <a:latin typeface="+mn-lt"/>
              </a:rPr>
              <a:t>triển</a:t>
            </a:r>
            <a:r>
              <a:rPr lang="en-US" sz="2400" b="1" dirty="0">
                <a:solidFill>
                  <a:srgbClr val="0070C0"/>
                </a:solidFill>
                <a:latin typeface="+mn-lt"/>
              </a:rPr>
              <a:t> </a:t>
            </a:r>
            <a:r>
              <a:rPr lang="en-US" sz="2400" b="1" dirty="0" err="1">
                <a:solidFill>
                  <a:srgbClr val="0070C0"/>
                </a:solidFill>
                <a:latin typeface="+mn-lt"/>
              </a:rPr>
              <a:t>của</a:t>
            </a:r>
            <a:r>
              <a:rPr lang="en-US" sz="2400" b="1" dirty="0">
                <a:solidFill>
                  <a:srgbClr val="0070C0"/>
                </a:solidFill>
                <a:latin typeface="+mn-lt"/>
              </a:rPr>
              <a:t> </a:t>
            </a:r>
            <a:r>
              <a:rPr lang="en-US" sz="2400" b="1" dirty="0" err="1">
                <a:solidFill>
                  <a:srgbClr val="0070C0"/>
                </a:solidFill>
                <a:latin typeface="+mn-lt"/>
              </a:rPr>
              <a:t>doanh</a:t>
            </a:r>
            <a:r>
              <a:rPr lang="en-US" sz="2400" b="1" dirty="0">
                <a:solidFill>
                  <a:srgbClr val="0070C0"/>
                </a:solidFill>
                <a:latin typeface="+mn-lt"/>
              </a:rPr>
              <a:t> </a:t>
            </a:r>
            <a:r>
              <a:rPr lang="en-US" sz="2400" b="1" dirty="0" err="1">
                <a:solidFill>
                  <a:srgbClr val="0070C0"/>
                </a:solidFill>
                <a:latin typeface="+mn-lt"/>
              </a:rPr>
              <a:t>nghiệp</a:t>
            </a:r>
            <a:r>
              <a:rPr lang="vi-VN" sz="2400" b="1" dirty="0">
                <a:solidFill>
                  <a:srgbClr val="0070C0"/>
                </a:solidFill>
                <a:latin typeface="+mn-lt"/>
              </a:rPr>
              <a:t>: xếp hạng </a:t>
            </a:r>
            <a:r>
              <a:rPr lang="en-US" sz="2400" b="1" dirty="0">
                <a:solidFill>
                  <a:srgbClr val="0070C0"/>
                </a:solidFill>
                <a:latin typeface="+mn-lt"/>
              </a:rPr>
              <a:t>36</a:t>
            </a:r>
          </a:p>
          <a:p>
            <a:pPr>
              <a:lnSpc>
                <a:spcPct val="150000"/>
              </a:lnSpc>
            </a:pPr>
            <a:r>
              <a:rPr lang="en-US" sz="2000" b="1" i="1" dirty="0" err="1">
                <a:solidFill>
                  <a:srgbClr val="0070C0"/>
                </a:solidFill>
                <a:latin typeface="+mn-lt"/>
                <a:cs typeface="Arial" panose="020B0604020202020204" pitchFamily="34" charset="0"/>
              </a:rPr>
              <a:t>Hấp</a:t>
            </a:r>
            <a:r>
              <a:rPr lang="en-US" sz="2000" b="1" i="1" dirty="0">
                <a:solidFill>
                  <a:srgbClr val="0070C0"/>
                </a:solidFill>
                <a:latin typeface="+mn-lt"/>
                <a:cs typeface="Arial" panose="020B0604020202020204" pitchFamily="34" charset="0"/>
              </a:rPr>
              <a:t> </a:t>
            </a:r>
            <a:r>
              <a:rPr lang="en-US" sz="2000" b="1" i="1" dirty="0" err="1">
                <a:solidFill>
                  <a:srgbClr val="0070C0"/>
                </a:solidFill>
                <a:latin typeface="+mn-lt"/>
                <a:cs typeface="Arial" panose="020B0604020202020204" pitchFamily="34" charset="0"/>
              </a:rPr>
              <a:t>thu</a:t>
            </a:r>
            <a:r>
              <a:rPr lang="en-US" sz="2000" b="1" i="1" dirty="0">
                <a:solidFill>
                  <a:srgbClr val="0070C0"/>
                </a:solidFill>
                <a:latin typeface="+mn-lt"/>
                <a:cs typeface="Arial" panose="020B0604020202020204" pitchFamily="34" charset="0"/>
              </a:rPr>
              <a:t> tri </a:t>
            </a:r>
            <a:r>
              <a:rPr lang="en-US" sz="2000" b="1" i="1" dirty="0" err="1">
                <a:solidFill>
                  <a:srgbClr val="0070C0"/>
                </a:solidFill>
                <a:latin typeface="+mn-lt"/>
                <a:cs typeface="Arial" panose="020B0604020202020204" pitchFamily="34" charset="0"/>
              </a:rPr>
              <a:t>thức</a:t>
            </a:r>
            <a:r>
              <a:rPr lang="en-US" sz="2000" b="1" i="1" dirty="0">
                <a:solidFill>
                  <a:srgbClr val="0070C0"/>
                </a:solidFill>
                <a:latin typeface="+mn-lt"/>
                <a:cs typeface="Arial" panose="020B0604020202020204" pitchFamily="34" charset="0"/>
              </a:rPr>
              <a:t>: </a:t>
            </a:r>
            <a:r>
              <a:rPr lang="en-US" sz="2000" b="1" i="1" dirty="0" err="1">
                <a:solidFill>
                  <a:srgbClr val="0070C0"/>
                </a:solidFill>
                <a:latin typeface="+mn-lt"/>
                <a:cs typeface="Arial" panose="020B0604020202020204" pitchFamily="34" charset="0"/>
              </a:rPr>
              <a:t>xếp</a:t>
            </a:r>
            <a:r>
              <a:rPr lang="en-US" sz="2000" b="1" i="1" dirty="0">
                <a:solidFill>
                  <a:srgbClr val="0070C0"/>
                </a:solidFill>
                <a:latin typeface="+mn-lt"/>
                <a:cs typeface="Arial" panose="020B0604020202020204" pitchFamily="34" charset="0"/>
              </a:rPr>
              <a:t> </a:t>
            </a:r>
            <a:r>
              <a:rPr lang="en-US" sz="2000" b="1" i="1" dirty="0" err="1">
                <a:solidFill>
                  <a:srgbClr val="0070C0"/>
                </a:solidFill>
                <a:latin typeface="+mn-lt"/>
                <a:cs typeface="Arial" panose="020B0604020202020204" pitchFamily="34" charset="0"/>
              </a:rPr>
              <a:t>hạng</a:t>
            </a:r>
            <a:r>
              <a:rPr lang="en-US" sz="2000" b="1" i="1" dirty="0">
                <a:solidFill>
                  <a:srgbClr val="0070C0"/>
                </a:solidFill>
                <a:latin typeface="+mn-lt"/>
                <a:cs typeface="Arial" panose="020B0604020202020204" pitchFamily="34" charset="0"/>
              </a:rPr>
              <a:t> 49</a:t>
            </a:r>
            <a:endParaRPr lang="vi-VN" sz="2000" i="1" dirty="0">
              <a:solidFill>
                <a:srgbClr val="0070C0"/>
              </a:solidFill>
              <a:latin typeface="+mn-lt"/>
              <a:cs typeface="Arial" panose="020B0604020202020204" pitchFamily="34" charset="0"/>
            </a:endParaRPr>
          </a:p>
        </p:txBody>
      </p:sp>
      <p:graphicFrame>
        <p:nvGraphicFramePr>
          <p:cNvPr id="3" name="Google Shape;215;p25">
            <a:extLst>
              <a:ext uri="{FF2B5EF4-FFF2-40B4-BE49-F238E27FC236}">
                <a16:creationId xmlns:a16="http://schemas.microsoft.com/office/drawing/2014/main" id="{945B188F-F444-A52B-C651-702D259F8B55}"/>
              </a:ext>
            </a:extLst>
          </p:cNvPr>
          <p:cNvGraphicFramePr/>
          <p:nvPr>
            <p:extLst>
              <p:ext uri="{D42A27DB-BD31-4B8C-83A1-F6EECF244321}">
                <p14:modId xmlns:p14="http://schemas.microsoft.com/office/powerpoint/2010/main" val="968116903"/>
              </p:ext>
            </p:extLst>
          </p:nvPr>
        </p:nvGraphicFramePr>
        <p:xfrm>
          <a:off x="304729" y="1215219"/>
          <a:ext cx="8534541" cy="2536656"/>
        </p:xfrm>
        <a:graphic>
          <a:graphicData uri="http://schemas.openxmlformats.org/drawingml/2006/table">
            <a:tbl>
              <a:tblPr>
                <a:noFill/>
                <a:tableStyleId>{701FB10D-A61A-4DE4-8506-F670E7A89527}</a:tableStyleId>
              </a:tblPr>
              <a:tblGrid>
                <a:gridCol w="3747099">
                  <a:extLst>
                    <a:ext uri="{9D8B030D-6E8A-4147-A177-3AD203B41FA5}">
                      <a16:colId xmlns:a16="http://schemas.microsoft.com/office/drawing/2014/main" val="20000"/>
                    </a:ext>
                  </a:extLst>
                </a:gridCol>
                <a:gridCol w="140208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1498183">
                  <a:extLst>
                    <a:ext uri="{9D8B030D-6E8A-4147-A177-3AD203B41FA5}">
                      <a16:colId xmlns:a16="http://schemas.microsoft.com/office/drawing/2014/main" val="20003"/>
                    </a:ext>
                  </a:extLst>
                </a:gridCol>
                <a:gridCol w="972779">
                  <a:extLst>
                    <a:ext uri="{9D8B030D-6E8A-4147-A177-3AD203B41FA5}">
                      <a16:colId xmlns:a16="http://schemas.microsoft.com/office/drawing/2014/main" val="706496569"/>
                    </a:ext>
                  </a:extLst>
                </a:gridCol>
              </a:tblGrid>
              <a:tr h="346355">
                <a:tc>
                  <a:txBody>
                    <a:bodyPr/>
                    <a:lstStyle/>
                    <a:p>
                      <a:pPr marL="0" lvl="0" indent="0" algn="l" rtl="0">
                        <a:spcBef>
                          <a:spcPts val="0"/>
                        </a:spcBef>
                        <a:spcAft>
                          <a:spcPts val="0"/>
                        </a:spcAft>
                        <a:buNone/>
                      </a:pPr>
                      <a:endParaRPr sz="1500" dirty="0">
                        <a:solidFill>
                          <a:srgbClr val="607D8B"/>
                        </a:solidFill>
                        <a:latin typeface="Roboto Slab"/>
                        <a:ea typeface="Roboto Slab"/>
                        <a:cs typeface="Roboto Slab"/>
                        <a:sym typeface="Roboto Slab"/>
                      </a:endParaRPr>
                    </a:p>
                  </a:txBody>
                  <a:tcPr marL="91425" marR="91425" marT="62341" marB="62341"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19050" cap="flat" cmpd="sng">
                      <a:solidFill>
                        <a:srgbClr val="607D8B"/>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accent6"/>
                    </a:solidFill>
                  </a:tcPr>
                </a:tc>
                <a:tc gridSpan="2">
                  <a:txBody>
                    <a:bodyPr/>
                    <a:lstStyle/>
                    <a:p>
                      <a:pPr marL="0" lvl="0" indent="0" algn="ctr" rtl="0">
                        <a:spcBef>
                          <a:spcPts val="0"/>
                        </a:spcBef>
                        <a:spcAft>
                          <a:spcPts val="0"/>
                        </a:spcAft>
                        <a:buNone/>
                      </a:pPr>
                      <a:r>
                        <a:rPr lang="vi-VN" sz="1500" b="1" dirty="0">
                          <a:solidFill>
                            <a:srgbClr val="607D8B"/>
                          </a:solidFill>
                          <a:latin typeface="Roboto Slab"/>
                          <a:ea typeface="Roboto Slab"/>
                          <a:cs typeface="Roboto Slab"/>
                          <a:sym typeface="Roboto Slab"/>
                        </a:rPr>
                        <a:t>PII 2023</a:t>
                      </a:r>
                      <a:endParaRPr sz="1500" b="1" dirty="0">
                        <a:solidFill>
                          <a:srgbClr val="607D8B"/>
                        </a:solidFill>
                        <a:latin typeface="Roboto Slab"/>
                        <a:ea typeface="Roboto Slab"/>
                        <a:cs typeface="Roboto Slab"/>
                        <a:sym typeface="Roboto Slab"/>
                      </a:endParaRPr>
                    </a:p>
                  </a:txBody>
                  <a:tcPr marL="91425" marR="91425" marT="62341" marB="62341"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19050" cap="flat" cmpd="sng">
                      <a:solidFill>
                        <a:srgbClr val="607D8B"/>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accent6"/>
                    </a:solidFill>
                  </a:tcPr>
                </a:tc>
                <a:tc hMerge="1">
                  <a:txBody>
                    <a:bodyPr/>
                    <a:lstStyle/>
                    <a:p>
                      <a:pPr marL="0" lvl="0" indent="0" algn="ctr" rtl="0">
                        <a:spcBef>
                          <a:spcPts val="0"/>
                        </a:spcBef>
                        <a:spcAft>
                          <a:spcPts val="0"/>
                        </a:spcAft>
                        <a:buNone/>
                      </a:pPr>
                      <a:endParaRPr sz="1600" dirty="0">
                        <a:solidFill>
                          <a:srgbClr val="607D8B"/>
                        </a:solidFill>
                        <a:latin typeface="Roboto Slab"/>
                        <a:ea typeface="Roboto Slab"/>
                        <a:cs typeface="Roboto Slab"/>
                        <a:sym typeface="Roboto Slab"/>
                      </a:endParaRPr>
                    </a:p>
                  </a:txBody>
                  <a:tcPr marL="91425" marR="91425" marT="68575" marB="68575"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19050" cap="flat" cmpd="sng">
                      <a:solidFill>
                        <a:srgbClr val="607D8B"/>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gridSpan="2">
                  <a:txBody>
                    <a:bodyPr/>
                    <a:lstStyle/>
                    <a:p>
                      <a:pPr marL="0" lvl="0" indent="0" algn="ctr" rtl="0">
                        <a:spcBef>
                          <a:spcPts val="0"/>
                        </a:spcBef>
                        <a:spcAft>
                          <a:spcPts val="0"/>
                        </a:spcAft>
                        <a:buNone/>
                      </a:pPr>
                      <a:r>
                        <a:rPr lang="vi-VN" sz="1500" b="1" dirty="0">
                          <a:solidFill>
                            <a:srgbClr val="607D8B"/>
                          </a:solidFill>
                          <a:latin typeface="Roboto Slab"/>
                          <a:ea typeface="Roboto Slab"/>
                          <a:cs typeface="Roboto Slab"/>
                          <a:sym typeface="Roboto Slab"/>
                        </a:rPr>
                        <a:t>PII 2024</a:t>
                      </a:r>
                      <a:endParaRPr sz="1500" b="1" dirty="0">
                        <a:solidFill>
                          <a:srgbClr val="607D8B"/>
                        </a:solidFill>
                        <a:latin typeface="Roboto Slab"/>
                        <a:ea typeface="Roboto Slab"/>
                        <a:cs typeface="Roboto Slab"/>
                        <a:sym typeface="Roboto Slab"/>
                      </a:endParaRPr>
                    </a:p>
                  </a:txBody>
                  <a:tcPr marL="91425" marR="91425" marT="62341" marB="62341"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607D8B"/>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accent6"/>
                    </a:solidFill>
                  </a:tcPr>
                </a:tc>
                <a:tc hMerge="1">
                  <a:txBody>
                    <a:bodyPr/>
                    <a:lstStyle/>
                    <a:p>
                      <a:pPr marL="0" lvl="0" indent="0" algn="ctr" rtl="0">
                        <a:spcBef>
                          <a:spcPts val="0"/>
                        </a:spcBef>
                        <a:spcAft>
                          <a:spcPts val="0"/>
                        </a:spcAft>
                        <a:buNone/>
                      </a:pPr>
                      <a:endParaRPr sz="1600" dirty="0">
                        <a:solidFill>
                          <a:srgbClr val="607D8B"/>
                        </a:solidFill>
                        <a:latin typeface="Roboto Slab"/>
                        <a:ea typeface="Roboto Slab"/>
                        <a:cs typeface="Roboto Slab"/>
                        <a:sym typeface="Roboto Slab"/>
                      </a:endParaRPr>
                    </a:p>
                  </a:txBody>
                  <a:tcPr marL="91425" marR="91425" marT="68575" marB="68575"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607D8B"/>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tcPr>
                </a:tc>
                <a:extLst>
                  <a:ext uri="{0D108BD9-81ED-4DB2-BD59-A6C34878D82A}">
                    <a16:rowId xmlns:a16="http://schemas.microsoft.com/office/drawing/2014/main" val="683551440"/>
                  </a:ext>
                </a:extLst>
              </a:tr>
              <a:tr h="346355">
                <a:tc>
                  <a:txBody>
                    <a:bodyPr/>
                    <a:lstStyle/>
                    <a:p>
                      <a:pPr marL="0" lvl="0" indent="0" algn="l" rtl="0">
                        <a:spcBef>
                          <a:spcPts val="0"/>
                        </a:spcBef>
                        <a:spcAft>
                          <a:spcPts val="0"/>
                        </a:spcAft>
                        <a:buNone/>
                      </a:pPr>
                      <a:endParaRPr sz="1500" dirty="0">
                        <a:solidFill>
                          <a:srgbClr val="607D8B"/>
                        </a:solidFill>
                        <a:latin typeface="Roboto Slab"/>
                        <a:ea typeface="Roboto Slab"/>
                        <a:cs typeface="Roboto Slab"/>
                        <a:sym typeface="Roboto Slab"/>
                      </a:endParaRPr>
                    </a:p>
                  </a:txBody>
                  <a:tcPr marL="91425" marR="91425" marT="62341" marB="62341"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accent6"/>
                    </a:solidFill>
                  </a:tcPr>
                </a:tc>
                <a:tc>
                  <a:txBody>
                    <a:bodyPr/>
                    <a:lstStyle/>
                    <a:p>
                      <a:pPr marL="0" lvl="0" indent="0" algn="ctr" rtl="0">
                        <a:spcBef>
                          <a:spcPts val="0"/>
                        </a:spcBef>
                        <a:spcAft>
                          <a:spcPts val="0"/>
                        </a:spcAft>
                        <a:buNone/>
                      </a:pPr>
                      <a:r>
                        <a:rPr lang="en" sz="1500" dirty="0">
                          <a:solidFill>
                            <a:srgbClr val="607D8B"/>
                          </a:solidFill>
                          <a:latin typeface="Roboto Slab"/>
                          <a:ea typeface="Roboto Slab"/>
                          <a:cs typeface="Roboto Slab"/>
                          <a:sym typeface="Roboto Slab"/>
                        </a:rPr>
                        <a:t>Giá trị</a:t>
                      </a:r>
                      <a:endParaRPr sz="1500" dirty="0">
                        <a:solidFill>
                          <a:srgbClr val="607D8B"/>
                        </a:solidFill>
                        <a:latin typeface="Roboto Slab"/>
                        <a:ea typeface="Roboto Slab"/>
                        <a:cs typeface="Roboto Slab"/>
                        <a:sym typeface="Roboto Slab"/>
                      </a:endParaRPr>
                    </a:p>
                  </a:txBody>
                  <a:tcPr marL="91425" marR="91425" marT="62341" marB="62341"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accent6"/>
                    </a:solidFill>
                  </a:tcPr>
                </a:tc>
                <a:tc>
                  <a:txBody>
                    <a:bodyPr/>
                    <a:lstStyle/>
                    <a:p>
                      <a:pPr marL="0" lvl="0" indent="0" algn="ctr" rtl="0">
                        <a:spcBef>
                          <a:spcPts val="0"/>
                        </a:spcBef>
                        <a:spcAft>
                          <a:spcPts val="0"/>
                        </a:spcAft>
                        <a:buNone/>
                      </a:pPr>
                      <a:r>
                        <a:rPr lang="en" sz="1500" dirty="0">
                          <a:solidFill>
                            <a:srgbClr val="607D8B"/>
                          </a:solidFill>
                          <a:latin typeface="Roboto Slab"/>
                          <a:ea typeface="Roboto Slab"/>
                          <a:cs typeface="Roboto Slab"/>
                          <a:sym typeface="Roboto Slab"/>
                        </a:rPr>
                        <a:t>Hạng</a:t>
                      </a:r>
                      <a:endParaRPr sz="1500" dirty="0">
                        <a:solidFill>
                          <a:srgbClr val="607D8B"/>
                        </a:solidFill>
                        <a:latin typeface="Roboto Slab"/>
                        <a:ea typeface="Roboto Slab"/>
                        <a:cs typeface="Roboto Slab"/>
                        <a:sym typeface="Roboto Slab"/>
                      </a:endParaRPr>
                    </a:p>
                  </a:txBody>
                  <a:tcPr marL="91425" marR="91425" marT="62341" marB="62341"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accent6"/>
                    </a:solidFill>
                  </a:tcPr>
                </a:tc>
                <a:tc>
                  <a:txBody>
                    <a:bodyPr/>
                    <a:lstStyle/>
                    <a:p>
                      <a:pPr marL="0" lvl="0" indent="0" algn="ctr" rtl="0">
                        <a:spcBef>
                          <a:spcPts val="0"/>
                        </a:spcBef>
                        <a:spcAft>
                          <a:spcPts val="0"/>
                        </a:spcAft>
                        <a:buNone/>
                      </a:pPr>
                      <a:r>
                        <a:rPr lang="en" sz="1500" dirty="0">
                          <a:solidFill>
                            <a:srgbClr val="607D8B"/>
                          </a:solidFill>
                          <a:latin typeface="Roboto Slab"/>
                          <a:ea typeface="Roboto Slab"/>
                          <a:cs typeface="Roboto Slab"/>
                          <a:sym typeface="Roboto Slab"/>
                        </a:rPr>
                        <a:t>Giá trị</a:t>
                      </a:r>
                      <a:endParaRPr sz="1500" dirty="0">
                        <a:solidFill>
                          <a:srgbClr val="607D8B"/>
                        </a:solidFill>
                        <a:latin typeface="Roboto Slab"/>
                        <a:ea typeface="Roboto Slab"/>
                        <a:cs typeface="Roboto Slab"/>
                        <a:sym typeface="Roboto Slab"/>
                      </a:endParaRPr>
                    </a:p>
                  </a:txBody>
                  <a:tcPr marL="91425" marR="91425" marT="62341" marB="62341"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accent6"/>
                    </a:solidFill>
                  </a:tcPr>
                </a:tc>
                <a:tc>
                  <a:txBody>
                    <a:bodyPr/>
                    <a:lstStyle/>
                    <a:p>
                      <a:pPr marL="0" lvl="0" indent="0" algn="ctr" rtl="0">
                        <a:spcBef>
                          <a:spcPts val="0"/>
                        </a:spcBef>
                        <a:spcAft>
                          <a:spcPts val="0"/>
                        </a:spcAft>
                        <a:buNone/>
                      </a:pPr>
                      <a:r>
                        <a:rPr lang="en" sz="1500" dirty="0">
                          <a:solidFill>
                            <a:srgbClr val="607D8B"/>
                          </a:solidFill>
                          <a:latin typeface="Roboto Slab"/>
                          <a:ea typeface="Roboto Slab"/>
                          <a:cs typeface="Roboto Slab"/>
                          <a:sym typeface="Roboto Slab"/>
                        </a:rPr>
                        <a:t>Hạng</a:t>
                      </a:r>
                      <a:endParaRPr sz="1500" dirty="0">
                        <a:solidFill>
                          <a:srgbClr val="607D8B"/>
                        </a:solidFill>
                        <a:latin typeface="Roboto Slab"/>
                        <a:ea typeface="Roboto Slab"/>
                        <a:cs typeface="Roboto Slab"/>
                        <a:sym typeface="Roboto Slab"/>
                      </a:endParaRPr>
                    </a:p>
                  </a:txBody>
                  <a:tcPr marL="91425" marR="91425" marT="62341" marB="62341"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accent6"/>
                    </a:solidFill>
                  </a:tcPr>
                </a:tc>
                <a:extLst>
                  <a:ext uri="{0D108BD9-81ED-4DB2-BD59-A6C34878D82A}">
                    <a16:rowId xmlns:a16="http://schemas.microsoft.com/office/drawing/2014/main" val="10000"/>
                  </a:ext>
                </a:extLst>
              </a:tr>
              <a:tr h="653777">
                <a:tc>
                  <a:txBody>
                    <a:bodyPr/>
                    <a:lstStyle/>
                    <a:p>
                      <a:pPr marR="0" algn="r" rtl="0" eaLnBrk="1" fontAlgn="ctr" hangingPunct="1">
                        <a:lnSpc>
                          <a:spcPct val="100000"/>
                        </a:lnSpc>
                        <a:spcBef>
                          <a:spcPts val="0"/>
                        </a:spcBef>
                        <a:spcAft>
                          <a:spcPts val="0"/>
                        </a:spcAft>
                        <a:buClr>
                          <a:srgbClr val="000000"/>
                        </a:buClr>
                        <a:buFont typeface="Arial"/>
                      </a:pPr>
                      <a:r>
                        <a:rPr lang="vi-VN" sz="1600" b="0" i="0" u="none" strike="noStrike" cap="none" dirty="0">
                          <a:solidFill>
                            <a:schemeClr val="tx1"/>
                          </a:solidFill>
                          <a:latin typeface="Roboto Slab"/>
                          <a:ea typeface="Roboto Slab"/>
                          <a:cs typeface="Roboto Slab"/>
                          <a:sym typeface="Arial"/>
                        </a:rPr>
                        <a:t>Đầu tư trực tiếp của nước ngoài/GRDP</a:t>
                      </a:r>
                    </a:p>
                  </a:txBody>
                  <a:tcPr marL="0" marR="0" marT="0" marB="0"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marR="0" algn="ctr" rtl="0" fontAlgn="ctr">
                        <a:lnSpc>
                          <a:spcPct val="100000"/>
                        </a:lnSpc>
                        <a:spcBef>
                          <a:spcPts val="0"/>
                        </a:spcBef>
                        <a:spcAft>
                          <a:spcPts val="0"/>
                        </a:spcAft>
                        <a:buClr>
                          <a:srgbClr val="000000"/>
                        </a:buClr>
                        <a:buFont typeface="Arial"/>
                      </a:pPr>
                      <a:r>
                        <a:rPr lang="vi-VN" sz="2000" b="0" i="0" u="none" strike="noStrike" cap="none" dirty="0">
                          <a:solidFill>
                            <a:srgbClr val="000000"/>
                          </a:solidFill>
                          <a:effectLst/>
                          <a:latin typeface="Aptos Narrow" panose="020B0004020202020204" pitchFamily="34" charset="0"/>
                          <a:cs typeface="Arial"/>
                          <a:sym typeface="Arial"/>
                        </a:rPr>
                        <a:t>0.00 </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marR="0" algn="ctr" rtl="0" fontAlgn="ctr">
                        <a:lnSpc>
                          <a:spcPct val="100000"/>
                        </a:lnSpc>
                        <a:spcBef>
                          <a:spcPts val="0"/>
                        </a:spcBef>
                        <a:spcAft>
                          <a:spcPts val="0"/>
                        </a:spcAft>
                        <a:buClr>
                          <a:srgbClr val="000000"/>
                        </a:buClr>
                        <a:buFont typeface="Arial"/>
                      </a:pPr>
                      <a:r>
                        <a:rPr lang="vi-VN" sz="2000" b="1" i="0" u="none" strike="noStrike" cap="none" dirty="0">
                          <a:solidFill>
                            <a:srgbClr val="000000"/>
                          </a:solidFill>
                          <a:effectLst/>
                          <a:latin typeface="Aptos Narrow" panose="020B0004020202020204" pitchFamily="34" charset="0"/>
                          <a:cs typeface="Arial"/>
                          <a:sym typeface="Arial"/>
                        </a:rPr>
                        <a:t>53</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algn="ctr" fontAlgn="ctr"/>
                      <a:r>
                        <a:rPr lang="vi-VN" sz="2000" b="0" i="0" u="none" strike="noStrike">
                          <a:solidFill>
                            <a:srgbClr val="000000"/>
                          </a:solidFill>
                          <a:effectLst/>
                          <a:latin typeface="Aptos Narrow" panose="020B0004020202020204" pitchFamily="34" charset="0"/>
                        </a:rPr>
                        <a:t>0.01</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algn="ctr" fontAlgn="ctr"/>
                      <a:r>
                        <a:rPr lang="vi-VN" sz="2000" b="1" i="0" u="none" strike="noStrike" dirty="0">
                          <a:solidFill>
                            <a:srgbClr val="C00000"/>
                          </a:solidFill>
                          <a:effectLst/>
                          <a:latin typeface="Aptos Narrow" panose="020B0004020202020204" pitchFamily="34" charset="0"/>
                        </a:rPr>
                        <a:t>40</a:t>
                      </a:r>
                    </a:p>
                  </a:txBody>
                  <a:tcPr marL="0" marR="0" marT="0" marB="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extLst>
                  <a:ext uri="{0D108BD9-81ED-4DB2-BD59-A6C34878D82A}">
                    <a16:rowId xmlns:a16="http://schemas.microsoft.com/office/drawing/2014/main" val="375058405"/>
                  </a:ext>
                </a:extLst>
              </a:tr>
              <a:tr h="688635">
                <a:tc>
                  <a:txBody>
                    <a:bodyPr/>
                    <a:lstStyle/>
                    <a:p>
                      <a:pPr marR="0" algn="r" rtl="0" eaLnBrk="1" fontAlgn="ctr" hangingPunct="1">
                        <a:lnSpc>
                          <a:spcPct val="100000"/>
                        </a:lnSpc>
                        <a:spcBef>
                          <a:spcPts val="0"/>
                        </a:spcBef>
                        <a:spcAft>
                          <a:spcPts val="0"/>
                        </a:spcAft>
                        <a:buClr>
                          <a:srgbClr val="000000"/>
                        </a:buClr>
                        <a:buFont typeface="Arial"/>
                      </a:pPr>
                      <a:r>
                        <a:rPr lang="en-US" sz="1600" b="0" i="0" u="none" strike="noStrike" cap="none" dirty="0" err="1">
                          <a:solidFill>
                            <a:schemeClr val="tx1"/>
                          </a:solidFill>
                          <a:latin typeface="Roboto Slab"/>
                          <a:ea typeface="Roboto Slab"/>
                          <a:cs typeface="Roboto Slab"/>
                          <a:sym typeface="Arial"/>
                        </a:rPr>
                        <a:t>Tỷ</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lệ</a:t>
                      </a:r>
                      <a:r>
                        <a:rPr lang="en-US" sz="1600" b="0" i="0" u="none" strike="noStrike" cap="none" dirty="0">
                          <a:solidFill>
                            <a:schemeClr val="tx1"/>
                          </a:solidFill>
                          <a:latin typeface="Roboto Slab"/>
                          <a:ea typeface="Roboto Slab"/>
                          <a:cs typeface="Roboto Slab"/>
                          <a:sym typeface="Arial"/>
                        </a:rPr>
                        <a:t> DN </a:t>
                      </a:r>
                      <a:r>
                        <a:rPr lang="en-US" sz="1600" b="0" i="0" u="none" strike="noStrike" cap="none" dirty="0" err="1">
                          <a:solidFill>
                            <a:schemeClr val="tx1"/>
                          </a:solidFill>
                          <a:latin typeface="Roboto Slab"/>
                          <a:ea typeface="Roboto Slab"/>
                          <a:cs typeface="Roboto Slab"/>
                          <a:sym typeface="Arial"/>
                        </a:rPr>
                        <a:t>có</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hoạt</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động</a:t>
                      </a:r>
                      <a:r>
                        <a:rPr lang="en-US" sz="1600" b="0" i="0" u="none" strike="noStrike" cap="none" dirty="0">
                          <a:solidFill>
                            <a:schemeClr val="tx1"/>
                          </a:solidFill>
                          <a:latin typeface="Roboto Slab"/>
                          <a:ea typeface="Roboto Slab"/>
                          <a:cs typeface="Roboto Slab"/>
                          <a:sym typeface="Arial"/>
                        </a:rPr>
                        <a:t> ĐMST (%)</a:t>
                      </a:r>
                    </a:p>
                  </a:txBody>
                  <a:tcPr marL="0" marR="0" marT="0" marB="0"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marR="0" algn="ctr" rtl="0" fontAlgn="ctr">
                        <a:lnSpc>
                          <a:spcPct val="100000"/>
                        </a:lnSpc>
                        <a:spcBef>
                          <a:spcPts val="0"/>
                        </a:spcBef>
                        <a:spcAft>
                          <a:spcPts val="0"/>
                        </a:spcAft>
                        <a:buClr>
                          <a:srgbClr val="000000"/>
                        </a:buClr>
                        <a:buFont typeface="Arial"/>
                      </a:pPr>
                      <a:r>
                        <a:rPr lang="vi-VN" sz="2000" b="0" i="0" u="none" strike="noStrike" cap="none" dirty="0">
                          <a:solidFill>
                            <a:srgbClr val="000000"/>
                          </a:solidFill>
                          <a:effectLst/>
                          <a:latin typeface="Aptos Narrow" panose="020B0004020202020204" pitchFamily="34" charset="0"/>
                          <a:cs typeface="Arial"/>
                          <a:sym typeface="Arial"/>
                        </a:rPr>
                        <a:t>0.90 </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marR="0" algn="ctr" rtl="0" fontAlgn="ctr">
                        <a:lnSpc>
                          <a:spcPct val="100000"/>
                        </a:lnSpc>
                        <a:spcBef>
                          <a:spcPts val="0"/>
                        </a:spcBef>
                        <a:spcAft>
                          <a:spcPts val="0"/>
                        </a:spcAft>
                        <a:buClr>
                          <a:srgbClr val="000000"/>
                        </a:buClr>
                        <a:buFont typeface="Arial"/>
                      </a:pPr>
                      <a:r>
                        <a:rPr lang="vi-VN" sz="2000" b="1" i="0" u="none" strike="noStrike" cap="none" dirty="0">
                          <a:solidFill>
                            <a:srgbClr val="000000"/>
                          </a:solidFill>
                          <a:effectLst/>
                          <a:latin typeface="Aptos Narrow" panose="020B0004020202020204" pitchFamily="34" charset="0"/>
                          <a:cs typeface="Arial"/>
                          <a:sym typeface="Arial"/>
                        </a:rPr>
                        <a:t>21</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algn="ctr" fontAlgn="ctr"/>
                      <a:r>
                        <a:rPr lang="vi-VN" sz="2000" b="0" i="0" u="none" strike="noStrike">
                          <a:solidFill>
                            <a:srgbClr val="000000"/>
                          </a:solidFill>
                          <a:effectLst/>
                          <a:latin typeface="Aptos Narrow" panose="020B0004020202020204" pitchFamily="34" charset="0"/>
                        </a:rPr>
                        <a:t>0.90</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algn="ctr" fontAlgn="ctr"/>
                      <a:r>
                        <a:rPr lang="vi-VN" sz="2000" b="1" i="0" u="none" strike="noStrike">
                          <a:solidFill>
                            <a:srgbClr val="000000"/>
                          </a:solidFill>
                          <a:effectLst/>
                          <a:latin typeface="Aptos Narrow" panose="020B0004020202020204" pitchFamily="34" charset="0"/>
                        </a:rPr>
                        <a:t>21</a:t>
                      </a:r>
                    </a:p>
                  </a:txBody>
                  <a:tcPr marL="0" marR="0" marT="0" marB="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extLst>
                  <a:ext uri="{0D108BD9-81ED-4DB2-BD59-A6C34878D82A}">
                    <a16:rowId xmlns:a16="http://schemas.microsoft.com/office/drawing/2014/main" val="1076897458"/>
                  </a:ext>
                </a:extLst>
              </a:tr>
              <a:tr h="455477">
                <a:tc>
                  <a:txBody>
                    <a:bodyPr/>
                    <a:lstStyle/>
                    <a:p>
                      <a:pPr marR="0" algn="r" rtl="0" eaLnBrk="1" fontAlgn="ctr" hangingPunct="1">
                        <a:lnSpc>
                          <a:spcPct val="100000"/>
                        </a:lnSpc>
                        <a:spcBef>
                          <a:spcPts val="0"/>
                        </a:spcBef>
                        <a:spcAft>
                          <a:spcPts val="0"/>
                        </a:spcAft>
                        <a:buClr>
                          <a:srgbClr val="000000"/>
                        </a:buClr>
                        <a:buFont typeface="Arial"/>
                      </a:pPr>
                      <a:r>
                        <a:rPr lang="vi-VN" sz="1600" b="0" i="0" u="none" strike="noStrike" cap="none" dirty="0">
                          <a:solidFill>
                            <a:schemeClr val="tx1"/>
                          </a:solidFill>
                          <a:latin typeface="Roboto Slab"/>
                          <a:ea typeface="Roboto Slab"/>
                          <a:cs typeface="Roboto Slab"/>
                          <a:sym typeface="Arial"/>
                        </a:rPr>
                        <a:t>Số lượng doanh nghiệp có chứng chỉ ISO/ 1,000 DN</a:t>
                      </a:r>
                    </a:p>
                  </a:txBody>
                  <a:tcPr marL="0" marR="0" marT="0" marB="0"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marR="0" algn="ctr" rtl="0" fontAlgn="ctr">
                        <a:lnSpc>
                          <a:spcPct val="100000"/>
                        </a:lnSpc>
                        <a:spcBef>
                          <a:spcPts val="0"/>
                        </a:spcBef>
                        <a:spcAft>
                          <a:spcPts val="0"/>
                        </a:spcAft>
                        <a:buClr>
                          <a:srgbClr val="000000"/>
                        </a:buClr>
                        <a:buFont typeface="Arial"/>
                      </a:pPr>
                      <a:r>
                        <a:rPr lang="vi-VN" sz="2000" b="0" i="0" u="none" strike="noStrike" cap="none" dirty="0">
                          <a:solidFill>
                            <a:srgbClr val="000000"/>
                          </a:solidFill>
                          <a:effectLst/>
                          <a:latin typeface="Aptos Narrow" panose="020B0004020202020204" pitchFamily="34" charset="0"/>
                          <a:cs typeface="Arial"/>
                          <a:sym typeface="Arial"/>
                        </a:rPr>
                        <a:t>7.76 </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marR="0" algn="ctr" rtl="0" fontAlgn="ctr">
                        <a:lnSpc>
                          <a:spcPct val="100000"/>
                        </a:lnSpc>
                        <a:spcBef>
                          <a:spcPts val="0"/>
                        </a:spcBef>
                        <a:spcAft>
                          <a:spcPts val="0"/>
                        </a:spcAft>
                        <a:buClr>
                          <a:srgbClr val="000000"/>
                        </a:buClr>
                        <a:buFont typeface="Arial"/>
                      </a:pPr>
                      <a:r>
                        <a:rPr lang="vi-VN" sz="2000" b="1" i="0" u="none" strike="noStrike" cap="none" dirty="0">
                          <a:solidFill>
                            <a:srgbClr val="000000"/>
                          </a:solidFill>
                          <a:effectLst/>
                          <a:latin typeface="Aptos Narrow" panose="020B0004020202020204" pitchFamily="34" charset="0"/>
                          <a:cs typeface="Arial"/>
                          <a:sym typeface="Arial"/>
                        </a:rPr>
                        <a:t>54</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algn="ctr" fontAlgn="ctr"/>
                      <a:r>
                        <a:rPr lang="vi-VN" sz="2000" b="0" i="0" u="none" strike="noStrike" dirty="0">
                          <a:solidFill>
                            <a:srgbClr val="000000"/>
                          </a:solidFill>
                          <a:effectLst/>
                          <a:latin typeface="Aptos Narrow" panose="020B0004020202020204" pitchFamily="34" charset="0"/>
                        </a:rPr>
                        <a:t>11.01</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algn="ctr" fontAlgn="ctr"/>
                      <a:r>
                        <a:rPr lang="vi-VN" sz="2000" b="1" i="0" u="none" strike="noStrike" dirty="0">
                          <a:solidFill>
                            <a:srgbClr val="C00000"/>
                          </a:solidFill>
                          <a:effectLst/>
                          <a:latin typeface="Aptos Narrow" panose="020B0004020202020204" pitchFamily="34" charset="0"/>
                        </a:rPr>
                        <a:t>59</a:t>
                      </a:r>
                    </a:p>
                  </a:txBody>
                  <a:tcPr marL="0" marR="0" marT="0" marB="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extLst>
                  <a:ext uri="{0D108BD9-81ED-4DB2-BD59-A6C34878D82A}">
                    <a16:rowId xmlns:a16="http://schemas.microsoft.com/office/drawing/2014/main" val="223614467"/>
                  </a:ext>
                </a:extLst>
              </a:tr>
            </a:tbl>
          </a:graphicData>
        </a:graphic>
      </p:graphicFrame>
    </p:spTree>
    <p:extLst>
      <p:ext uri="{BB962C8B-B14F-4D97-AF65-F5344CB8AC3E}">
        <p14:creationId xmlns:p14="http://schemas.microsoft.com/office/powerpoint/2010/main" val="385577357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14;p25">
            <a:extLst>
              <a:ext uri="{FF2B5EF4-FFF2-40B4-BE49-F238E27FC236}">
                <a16:creationId xmlns:a16="http://schemas.microsoft.com/office/drawing/2014/main" id="{D0151AE9-9D94-B740-EE3B-561D775FD8B5}"/>
              </a:ext>
            </a:extLst>
          </p:cNvPr>
          <p:cNvSpPr txBox="1">
            <a:spLocks/>
          </p:cNvSpPr>
          <p:nvPr/>
        </p:nvSpPr>
        <p:spPr>
          <a:xfrm>
            <a:off x="225216" y="141249"/>
            <a:ext cx="8614054" cy="929269"/>
          </a:xfrm>
          <a:prstGeom prst="rect">
            <a:avLst/>
          </a:prstGeom>
          <a:solidFill>
            <a:schemeClr val="accent5"/>
          </a:solid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1pPr>
            <a:lvl2pPr marR="0" lvl="1"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2pPr>
            <a:lvl3pPr marR="0" lvl="2"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3pPr>
            <a:lvl4pPr marR="0" lvl="3"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4pPr>
            <a:lvl5pPr marR="0" lvl="4"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5pPr>
            <a:lvl6pPr marR="0" lvl="5"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6pPr>
            <a:lvl7pPr marR="0" lvl="6"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7pPr>
            <a:lvl8pPr marR="0" lvl="7"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8pPr>
            <a:lvl9pPr marR="0" lvl="8"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9pPr>
          </a:lstStyle>
          <a:p>
            <a:r>
              <a:rPr lang="en-US" sz="2400" b="1">
                <a:solidFill>
                  <a:srgbClr val="0070C0"/>
                </a:solidFill>
                <a:latin typeface="+mn-lt"/>
              </a:rPr>
              <a:t>6. Sản </a:t>
            </a:r>
            <a:r>
              <a:rPr lang="en-US" sz="2400" b="1" dirty="0" err="1">
                <a:solidFill>
                  <a:srgbClr val="0070C0"/>
                </a:solidFill>
                <a:latin typeface="+mn-lt"/>
              </a:rPr>
              <a:t>phẩm</a:t>
            </a:r>
            <a:r>
              <a:rPr lang="en-US" sz="2400" b="1" dirty="0">
                <a:solidFill>
                  <a:srgbClr val="0070C0"/>
                </a:solidFill>
                <a:latin typeface="+mn-lt"/>
              </a:rPr>
              <a:t> tri </a:t>
            </a:r>
            <a:r>
              <a:rPr lang="en-US" sz="2400" b="1" dirty="0" err="1">
                <a:solidFill>
                  <a:srgbClr val="0070C0"/>
                </a:solidFill>
                <a:latin typeface="+mn-lt"/>
              </a:rPr>
              <a:t>thức</a:t>
            </a:r>
            <a:r>
              <a:rPr lang="en-US" sz="2400" b="1" dirty="0">
                <a:solidFill>
                  <a:srgbClr val="0070C0"/>
                </a:solidFill>
                <a:latin typeface="+mn-lt"/>
              </a:rPr>
              <a:t>, </a:t>
            </a:r>
            <a:r>
              <a:rPr lang="en-US" sz="2400" b="1" dirty="0" err="1">
                <a:solidFill>
                  <a:srgbClr val="0070C0"/>
                </a:solidFill>
                <a:latin typeface="+mn-lt"/>
              </a:rPr>
              <a:t>sáng</a:t>
            </a:r>
            <a:r>
              <a:rPr lang="en-US" sz="2400" b="1" dirty="0">
                <a:solidFill>
                  <a:srgbClr val="0070C0"/>
                </a:solidFill>
                <a:latin typeface="+mn-lt"/>
              </a:rPr>
              <a:t> </a:t>
            </a:r>
            <a:r>
              <a:rPr lang="en-US" sz="2400" b="1" dirty="0" err="1">
                <a:solidFill>
                  <a:srgbClr val="0070C0"/>
                </a:solidFill>
                <a:latin typeface="+mn-lt"/>
              </a:rPr>
              <a:t>tạo</a:t>
            </a:r>
            <a:r>
              <a:rPr lang="en-US" sz="2400" b="1" dirty="0">
                <a:solidFill>
                  <a:srgbClr val="0070C0"/>
                </a:solidFill>
                <a:latin typeface="+mn-lt"/>
              </a:rPr>
              <a:t> </a:t>
            </a:r>
            <a:r>
              <a:rPr lang="en-US" sz="2400" b="1" dirty="0" err="1">
                <a:solidFill>
                  <a:srgbClr val="0070C0"/>
                </a:solidFill>
                <a:latin typeface="+mn-lt"/>
              </a:rPr>
              <a:t>và</a:t>
            </a:r>
            <a:r>
              <a:rPr lang="en-US" sz="2400" b="1" dirty="0">
                <a:solidFill>
                  <a:srgbClr val="0070C0"/>
                </a:solidFill>
                <a:latin typeface="+mn-lt"/>
              </a:rPr>
              <a:t> </a:t>
            </a:r>
            <a:r>
              <a:rPr lang="en-US" sz="2400" b="1" dirty="0" err="1">
                <a:solidFill>
                  <a:srgbClr val="0070C0"/>
                </a:solidFill>
                <a:latin typeface="+mn-lt"/>
              </a:rPr>
              <a:t>công</a:t>
            </a:r>
            <a:r>
              <a:rPr lang="en-US" sz="2400" b="1" dirty="0">
                <a:solidFill>
                  <a:srgbClr val="0070C0"/>
                </a:solidFill>
                <a:latin typeface="+mn-lt"/>
              </a:rPr>
              <a:t> </a:t>
            </a:r>
            <a:r>
              <a:rPr lang="en-US" sz="2400" b="1" dirty="0" err="1">
                <a:solidFill>
                  <a:srgbClr val="0070C0"/>
                </a:solidFill>
                <a:latin typeface="+mn-lt"/>
              </a:rPr>
              <a:t>nghệ</a:t>
            </a:r>
            <a:r>
              <a:rPr lang="vi-VN" sz="2400" b="1" dirty="0">
                <a:solidFill>
                  <a:srgbClr val="0070C0"/>
                </a:solidFill>
                <a:latin typeface="+mn-lt"/>
              </a:rPr>
              <a:t>: xếp hạng </a:t>
            </a:r>
            <a:r>
              <a:rPr lang="en-US" sz="2400" b="1" dirty="0">
                <a:solidFill>
                  <a:srgbClr val="0070C0"/>
                </a:solidFill>
                <a:latin typeface="+mn-lt"/>
              </a:rPr>
              <a:t>62</a:t>
            </a:r>
          </a:p>
          <a:p>
            <a:pPr>
              <a:lnSpc>
                <a:spcPct val="150000"/>
              </a:lnSpc>
            </a:pPr>
            <a:r>
              <a:rPr lang="en-US" sz="2000" b="1" i="1" dirty="0">
                <a:solidFill>
                  <a:srgbClr val="0070C0"/>
                </a:solidFill>
                <a:latin typeface="+mn-lt"/>
                <a:cs typeface="Arial" panose="020B0604020202020204" pitchFamily="34" charset="0"/>
              </a:rPr>
              <a:t>Sáng </a:t>
            </a:r>
            <a:r>
              <a:rPr lang="en-US" sz="2000" b="1" i="1" dirty="0" err="1">
                <a:solidFill>
                  <a:srgbClr val="0070C0"/>
                </a:solidFill>
                <a:latin typeface="+mn-lt"/>
                <a:cs typeface="Arial" panose="020B0604020202020204" pitchFamily="34" charset="0"/>
              </a:rPr>
              <a:t>tạo</a:t>
            </a:r>
            <a:r>
              <a:rPr lang="en-US" sz="2000" b="1" i="1" dirty="0">
                <a:solidFill>
                  <a:srgbClr val="0070C0"/>
                </a:solidFill>
                <a:latin typeface="+mn-lt"/>
                <a:cs typeface="Arial" panose="020B0604020202020204" pitchFamily="34" charset="0"/>
              </a:rPr>
              <a:t> tri </a:t>
            </a:r>
            <a:r>
              <a:rPr lang="en-US" sz="2000" b="1" i="1" dirty="0" err="1">
                <a:solidFill>
                  <a:srgbClr val="0070C0"/>
                </a:solidFill>
                <a:latin typeface="+mn-lt"/>
                <a:cs typeface="Arial" panose="020B0604020202020204" pitchFamily="34" charset="0"/>
              </a:rPr>
              <a:t>thức</a:t>
            </a:r>
            <a:r>
              <a:rPr lang="en-US" sz="2000" b="1" i="1" dirty="0">
                <a:solidFill>
                  <a:srgbClr val="0070C0"/>
                </a:solidFill>
                <a:latin typeface="+mn-lt"/>
                <a:cs typeface="Arial" panose="020B0604020202020204" pitchFamily="34" charset="0"/>
              </a:rPr>
              <a:t>: </a:t>
            </a:r>
            <a:r>
              <a:rPr lang="en-US" sz="2000" b="1" i="1" dirty="0" err="1">
                <a:solidFill>
                  <a:srgbClr val="0070C0"/>
                </a:solidFill>
                <a:latin typeface="+mn-lt"/>
                <a:cs typeface="Arial" panose="020B0604020202020204" pitchFamily="34" charset="0"/>
              </a:rPr>
              <a:t>xếp</a:t>
            </a:r>
            <a:r>
              <a:rPr lang="en-US" sz="2000" b="1" i="1" dirty="0">
                <a:solidFill>
                  <a:srgbClr val="0070C0"/>
                </a:solidFill>
                <a:latin typeface="+mn-lt"/>
                <a:cs typeface="Arial" panose="020B0604020202020204" pitchFamily="34" charset="0"/>
              </a:rPr>
              <a:t> </a:t>
            </a:r>
            <a:r>
              <a:rPr lang="en-US" sz="2000" b="1" i="1" dirty="0" err="1">
                <a:solidFill>
                  <a:srgbClr val="0070C0"/>
                </a:solidFill>
                <a:latin typeface="+mn-lt"/>
                <a:cs typeface="Arial" panose="020B0604020202020204" pitchFamily="34" charset="0"/>
              </a:rPr>
              <a:t>hạng</a:t>
            </a:r>
            <a:r>
              <a:rPr lang="en-US" sz="2000" b="1" i="1" dirty="0">
                <a:solidFill>
                  <a:srgbClr val="0070C0"/>
                </a:solidFill>
                <a:latin typeface="+mn-lt"/>
                <a:cs typeface="Arial" panose="020B0604020202020204" pitchFamily="34" charset="0"/>
              </a:rPr>
              <a:t> 49</a:t>
            </a:r>
            <a:endParaRPr lang="vi-VN" sz="2000" i="1" dirty="0">
              <a:solidFill>
                <a:srgbClr val="0070C0"/>
              </a:solidFill>
              <a:latin typeface="+mn-lt"/>
              <a:cs typeface="Arial" panose="020B0604020202020204" pitchFamily="34" charset="0"/>
            </a:endParaRPr>
          </a:p>
        </p:txBody>
      </p:sp>
      <p:graphicFrame>
        <p:nvGraphicFramePr>
          <p:cNvPr id="3" name="Google Shape;215;p25">
            <a:extLst>
              <a:ext uri="{FF2B5EF4-FFF2-40B4-BE49-F238E27FC236}">
                <a16:creationId xmlns:a16="http://schemas.microsoft.com/office/drawing/2014/main" id="{945B188F-F444-A52B-C651-702D259F8B55}"/>
              </a:ext>
            </a:extLst>
          </p:cNvPr>
          <p:cNvGraphicFramePr/>
          <p:nvPr>
            <p:extLst>
              <p:ext uri="{D42A27DB-BD31-4B8C-83A1-F6EECF244321}">
                <p14:modId xmlns:p14="http://schemas.microsoft.com/office/powerpoint/2010/main" val="3259461203"/>
              </p:ext>
            </p:extLst>
          </p:nvPr>
        </p:nvGraphicFramePr>
        <p:xfrm>
          <a:off x="304729" y="1388289"/>
          <a:ext cx="8534541" cy="2040636"/>
        </p:xfrm>
        <a:graphic>
          <a:graphicData uri="http://schemas.openxmlformats.org/drawingml/2006/table">
            <a:tbl>
              <a:tblPr>
                <a:noFill/>
                <a:tableStyleId>{701FB10D-A61A-4DE4-8506-F670E7A89527}</a:tableStyleId>
              </a:tblPr>
              <a:tblGrid>
                <a:gridCol w="3747099">
                  <a:extLst>
                    <a:ext uri="{9D8B030D-6E8A-4147-A177-3AD203B41FA5}">
                      <a16:colId xmlns:a16="http://schemas.microsoft.com/office/drawing/2014/main" val="20000"/>
                    </a:ext>
                  </a:extLst>
                </a:gridCol>
                <a:gridCol w="140208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1498183">
                  <a:extLst>
                    <a:ext uri="{9D8B030D-6E8A-4147-A177-3AD203B41FA5}">
                      <a16:colId xmlns:a16="http://schemas.microsoft.com/office/drawing/2014/main" val="20003"/>
                    </a:ext>
                  </a:extLst>
                </a:gridCol>
                <a:gridCol w="972779">
                  <a:extLst>
                    <a:ext uri="{9D8B030D-6E8A-4147-A177-3AD203B41FA5}">
                      <a16:colId xmlns:a16="http://schemas.microsoft.com/office/drawing/2014/main" val="706496569"/>
                    </a:ext>
                  </a:extLst>
                </a:gridCol>
              </a:tblGrid>
              <a:tr h="0">
                <a:tc>
                  <a:txBody>
                    <a:bodyPr/>
                    <a:lstStyle/>
                    <a:p>
                      <a:pPr marL="0" lvl="0" indent="0" algn="l" rtl="0">
                        <a:spcBef>
                          <a:spcPts val="0"/>
                        </a:spcBef>
                        <a:spcAft>
                          <a:spcPts val="0"/>
                        </a:spcAft>
                        <a:buNone/>
                      </a:pPr>
                      <a:endParaRPr sz="1600" dirty="0">
                        <a:solidFill>
                          <a:srgbClr val="607D8B"/>
                        </a:solidFill>
                        <a:latin typeface="Roboto Slab"/>
                        <a:ea typeface="Roboto Slab"/>
                        <a:cs typeface="Roboto Slab"/>
                        <a:sym typeface="Roboto Slab"/>
                      </a:endParaRPr>
                    </a:p>
                  </a:txBody>
                  <a:tcPr marL="91425" marR="91425" marT="68575" marB="68575"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19050" cap="flat" cmpd="sng">
                      <a:solidFill>
                        <a:srgbClr val="607D8B"/>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accent6"/>
                    </a:solidFill>
                  </a:tcPr>
                </a:tc>
                <a:tc gridSpan="2">
                  <a:txBody>
                    <a:bodyPr/>
                    <a:lstStyle/>
                    <a:p>
                      <a:pPr marL="0" lvl="0" indent="0" algn="ctr" rtl="0">
                        <a:spcBef>
                          <a:spcPts val="0"/>
                        </a:spcBef>
                        <a:spcAft>
                          <a:spcPts val="0"/>
                        </a:spcAft>
                        <a:buNone/>
                      </a:pPr>
                      <a:r>
                        <a:rPr lang="vi-VN" sz="1600" b="1" dirty="0">
                          <a:solidFill>
                            <a:srgbClr val="607D8B"/>
                          </a:solidFill>
                          <a:latin typeface="Roboto Slab"/>
                          <a:ea typeface="Roboto Slab"/>
                          <a:cs typeface="Roboto Slab"/>
                          <a:sym typeface="Roboto Slab"/>
                        </a:rPr>
                        <a:t>PII 2023</a:t>
                      </a:r>
                      <a:endParaRPr sz="1600" b="1" dirty="0">
                        <a:solidFill>
                          <a:srgbClr val="607D8B"/>
                        </a:solidFill>
                        <a:latin typeface="Roboto Slab"/>
                        <a:ea typeface="Roboto Slab"/>
                        <a:cs typeface="Roboto Slab"/>
                        <a:sym typeface="Roboto Slab"/>
                      </a:endParaRPr>
                    </a:p>
                  </a:txBody>
                  <a:tcPr marL="91425" marR="91425" marT="68575" marB="68575"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19050" cap="flat" cmpd="sng">
                      <a:solidFill>
                        <a:srgbClr val="607D8B"/>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accent6"/>
                    </a:solidFill>
                  </a:tcPr>
                </a:tc>
                <a:tc hMerge="1">
                  <a:txBody>
                    <a:bodyPr/>
                    <a:lstStyle/>
                    <a:p>
                      <a:pPr marL="0" lvl="0" indent="0" algn="ctr" rtl="0">
                        <a:spcBef>
                          <a:spcPts val="0"/>
                        </a:spcBef>
                        <a:spcAft>
                          <a:spcPts val="0"/>
                        </a:spcAft>
                        <a:buNone/>
                      </a:pPr>
                      <a:endParaRPr sz="1600" dirty="0">
                        <a:solidFill>
                          <a:srgbClr val="607D8B"/>
                        </a:solidFill>
                        <a:latin typeface="Roboto Slab"/>
                        <a:ea typeface="Roboto Slab"/>
                        <a:cs typeface="Roboto Slab"/>
                        <a:sym typeface="Roboto Slab"/>
                      </a:endParaRPr>
                    </a:p>
                  </a:txBody>
                  <a:tcPr marL="91425" marR="91425" marT="68575" marB="68575"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19050" cap="flat" cmpd="sng">
                      <a:solidFill>
                        <a:srgbClr val="607D8B"/>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gridSpan="2">
                  <a:txBody>
                    <a:bodyPr/>
                    <a:lstStyle/>
                    <a:p>
                      <a:pPr marL="0" lvl="0" indent="0" algn="ctr" rtl="0">
                        <a:spcBef>
                          <a:spcPts val="0"/>
                        </a:spcBef>
                        <a:spcAft>
                          <a:spcPts val="0"/>
                        </a:spcAft>
                        <a:buNone/>
                      </a:pPr>
                      <a:r>
                        <a:rPr lang="vi-VN" sz="1600" b="1" dirty="0">
                          <a:solidFill>
                            <a:srgbClr val="607D8B"/>
                          </a:solidFill>
                          <a:latin typeface="Roboto Slab"/>
                          <a:ea typeface="Roboto Slab"/>
                          <a:cs typeface="Roboto Slab"/>
                          <a:sym typeface="Roboto Slab"/>
                        </a:rPr>
                        <a:t>PII 2024</a:t>
                      </a:r>
                      <a:endParaRPr sz="1600" b="1" dirty="0">
                        <a:solidFill>
                          <a:srgbClr val="607D8B"/>
                        </a:solidFill>
                        <a:latin typeface="Roboto Slab"/>
                        <a:ea typeface="Roboto Slab"/>
                        <a:cs typeface="Roboto Slab"/>
                        <a:sym typeface="Roboto Slab"/>
                      </a:endParaRPr>
                    </a:p>
                  </a:txBody>
                  <a:tcPr marL="91425" marR="91425" marT="68575" marB="68575"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607D8B"/>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accent6"/>
                    </a:solidFill>
                  </a:tcPr>
                </a:tc>
                <a:tc hMerge="1">
                  <a:txBody>
                    <a:bodyPr/>
                    <a:lstStyle/>
                    <a:p>
                      <a:pPr marL="0" lvl="0" indent="0" algn="ctr" rtl="0">
                        <a:spcBef>
                          <a:spcPts val="0"/>
                        </a:spcBef>
                        <a:spcAft>
                          <a:spcPts val="0"/>
                        </a:spcAft>
                        <a:buNone/>
                      </a:pPr>
                      <a:endParaRPr sz="1600" dirty="0">
                        <a:solidFill>
                          <a:srgbClr val="607D8B"/>
                        </a:solidFill>
                        <a:latin typeface="Roboto Slab"/>
                        <a:ea typeface="Roboto Slab"/>
                        <a:cs typeface="Roboto Slab"/>
                        <a:sym typeface="Roboto Slab"/>
                      </a:endParaRPr>
                    </a:p>
                  </a:txBody>
                  <a:tcPr marL="91425" marR="91425" marT="68575" marB="68575"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607D8B"/>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tcPr>
                </a:tc>
                <a:extLst>
                  <a:ext uri="{0D108BD9-81ED-4DB2-BD59-A6C34878D82A}">
                    <a16:rowId xmlns:a16="http://schemas.microsoft.com/office/drawing/2014/main" val="683551440"/>
                  </a:ext>
                </a:extLst>
              </a:tr>
              <a:tr h="0">
                <a:tc>
                  <a:txBody>
                    <a:bodyPr/>
                    <a:lstStyle/>
                    <a:p>
                      <a:pPr marL="0" lvl="0" indent="0" algn="l" rtl="0">
                        <a:spcBef>
                          <a:spcPts val="0"/>
                        </a:spcBef>
                        <a:spcAft>
                          <a:spcPts val="0"/>
                        </a:spcAft>
                        <a:buNone/>
                      </a:pPr>
                      <a:endParaRPr sz="1600" dirty="0">
                        <a:solidFill>
                          <a:srgbClr val="607D8B"/>
                        </a:solidFill>
                        <a:latin typeface="Roboto Slab"/>
                        <a:ea typeface="Roboto Slab"/>
                        <a:cs typeface="Roboto Slab"/>
                        <a:sym typeface="Roboto Slab"/>
                      </a:endParaRPr>
                    </a:p>
                  </a:txBody>
                  <a:tcPr marL="91425" marR="91425" marT="68575" marB="685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accent6"/>
                    </a:solidFill>
                  </a:tcPr>
                </a:tc>
                <a:tc>
                  <a:txBody>
                    <a:bodyPr/>
                    <a:lstStyle/>
                    <a:p>
                      <a:pPr marL="0" lvl="0" indent="0" algn="ctr" rtl="0">
                        <a:spcBef>
                          <a:spcPts val="0"/>
                        </a:spcBef>
                        <a:spcAft>
                          <a:spcPts val="0"/>
                        </a:spcAft>
                        <a:buNone/>
                      </a:pPr>
                      <a:r>
                        <a:rPr lang="en" sz="1600" dirty="0">
                          <a:solidFill>
                            <a:srgbClr val="607D8B"/>
                          </a:solidFill>
                          <a:latin typeface="Roboto Slab"/>
                          <a:ea typeface="Roboto Slab"/>
                          <a:cs typeface="Roboto Slab"/>
                          <a:sym typeface="Roboto Slab"/>
                        </a:rPr>
                        <a:t>Giá trị</a:t>
                      </a:r>
                      <a:endParaRPr sz="1600" dirty="0">
                        <a:solidFill>
                          <a:srgbClr val="607D8B"/>
                        </a:solidFill>
                        <a:latin typeface="Roboto Slab"/>
                        <a:ea typeface="Roboto Slab"/>
                        <a:cs typeface="Roboto Slab"/>
                        <a:sym typeface="Roboto Slab"/>
                      </a:endParaRPr>
                    </a:p>
                  </a:txBody>
                  <a:tcPr marL="91425" marR="91425" marT="68575" marB="68575"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accent6"/>
                    </a:solidFill>
                  </a:tcPr>
                </a:tc>
                <a:tc>
                  <a:txBody>
                    <a:bodyPr/>
                    <a:lstStyle/>
                    <a:p>
                      <a:pPr marL="0" lvl="0" indent="0" algn="ctr" rtl="0">
                        <a:spcBef>
                          <a:spcPts val="0"/>
                        </a:spcBef>
                        <a:spcAft>
                          <a:spcPts val="0"/>
                        </a:spcAft>
                        <a:buNone/>
                      </a:pPr>
                      <a:r>
                        <a:rPr lang="en" sz="1600" dirty="0">
                          <a:solidFill>
                            <a:srgbClr val="607D8B"/>
                          </a:solidFill>
                          <a:latin typeface="Roboto Slab"/>
                          <a:ea typeface="Roboto Slab"/>
                          <a:cs typeface="Roboto Slab"/>
                          <a:sym typeface="Roboto Slab"/>
                        </a:rPr>
                        <a:t>Hạng</a:t>
                      </a:r>
                      <a:endParaRPr sz="1600" dirty="0">
                        <a:solidFill>
                          <a:srgbClr val="607D8B"/>
                        </a:solidFill>
                        <a:latin typeface="Roboto Slab"/>
                        <a:ea typeface="Roboto Slab"/>
                        <a:cs typeface="Roboto Slab"/>
                        <a:sym typeface="Roboto Slab"/>
                      </a:endParaRPr>
                    </a:p>
                  </a:txBody>
                  <a:tcPr marL="91425" marR="91425" marT="68575" marB="68575"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accent6"/>
                    </a:solidFill>
                  </a:tcPr>
                </a:tc>
                <a:tc>
                  <a:txBody>
                    <a:bodyPr/>
                    <a:lstStyle/>
                    <a:p>
                      <a:pPr marL="0" lvl="0" indent="0" algn="ctr" rtl="0">
                        <a:spcBef>
                          <a:spcPts val="0"/>
                        </a:spcBef>
                        <a:spcAft>
                          <a:spcPts val="0"/>
                        </a:spcAft>
                        <a:buNone/>
                      </a:pPr>
                      <a:r>
                        <a:rPr lang="en" sz="1600" dirty="0">
                          <a:solidFill>
                            <a:srgbClr val="607D8B"/>
                          </a:solidFill>
                          <a:latin typeface="Roboto Slab"/>
                          <a:ea typeface="Roboto Slab"/>
                          <a:cs typeface="Roboto Slab"/>
                          <a:sym typeface="Roboto Slab"/>
                        </a:rPr>
                        <a:t>Giá trị</a:t>
                      </a:r>
                      <a:endParaRPr sz="1600" dirty="0">
                        <a:solidFill>
                          <a:srgbClr val="607D8B"/>
                        </a:solidFill>
                        <a:latin typeface="Roboto Slab"/>
                        <a:ea typeface="Roboto Slab"/>
                        <a:cs typeface="Roboto Slab"/>
                        <a:sym typeface="Roboto Slab"/>
                      </a:endParaRPr>
                    </a:p>
                  </a:txBody>
                  <a:tcPr marL="91425" marR="91425" marT="68575" marB="68575"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accent6"/>
                    </a:solidFill>
                  </a:tcPr>
                </a:tc>
                <a:tc>
                  <a:txBody>
                    <a:bodyPr/>
                    <a:lstStyle/>
                    <a:p>
                      <a:pPr marL="0" lvl="0" indent="0" algn="ctr" rtl="0">
                        <a:spcBef>
                          <a:spcPts val="0"/>
                        </a:spcBef>
                        <a:spcAft>
                          <a:spcPts val="0"/>
                        </a:spcAft>
                        <a:buNone/>
                      </a:pPr>
                      <a:r>
                        <a:rPr lang="en" sz="1600" dirty="0">
                          <a:solidFill>
                            <a:srgbClr val="607D8B"/>
                          </a:solidFill>
                          <a:latin typeface="Roboto Slab"/>
                          <a:ea typeface="Roboto Slab"/>
                          <a:cs typeface="Roboto Slab"/>
                          <a:sym typeface="Roboto Slab"/>
                        </a:rPr>
                        <a:t>Hạng</a:t>
                      </a:r>
                      <a:endParaRPr sz="1600" dirty="0">
                        <a:solidFill>
                          <a:srgbClr val="607D8B"/>
                        </a:solidFill>
                        <a:latin typeface="Roboto Slab"/>
                        <a:ea typeface="Roboto Slab"/>
                        <a:cs typeface="Roboto Slab"/>
                        <a:sym typeface="Roboto Slab"/>
                      </a:endParaRPr>
                    </a:p>
                  </a:txBody>
                  <a:tcPr marL="91425" marR="91425" marT="68575" marB="68575"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accent6"/>
                    </a:solidFill>
                  </a:tcPr>
                </a:tc>
                <a:extLst>
                  <a:ext uri="{0D108BD9-81ED-4DB2-BD59-A6C34878D82A}">
                    <a16:rowId xmlns:a16="http://schemas.microsoft.com/office/drawing/2014/main" val="10000"/>
                  </a:ext>
                </a:extLst>
              </a:tr>
              <a:tr h="778784">
                <a:tc>
                  <a:txBody>
                    <a:bodyPr/>
                    <a:lstStyle/>
                    <a:p>
                      <a:pPr algn="r" fontAlgn="ctr"/>
                      <a:r>
                        <a:rPr lang="vi-VN" sz="1600" b="0" i="0" u="none" strike="noStrike" cap="none" dirty="0">
                          <a:solidFill>
                            <a:schemeClr val="tx1"/>
                          </a:solidFill>
                          <a:latin typeface="Roboto Slab"/>
                          <a:ea typeface="Roboto Slab"/>
                          <a:cs typeface="Roboto Slab"/>
                          <a:sym typeface="Arial"/>
                        </a:rPr>
                        <a:t>Đơn đăng ký sáng chế và giải pháp hữu ích/10,000 dân</a:t>
                      </a:r>
                    </a:p>
                  </a:txBody>
                  <a:tcPr marL="0" marR="0" marT="0" marB="0"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marR="0" algn="ctr" rtl="0" fontAlgn="ctr">
                        <a:lnSpc>
                          <a:spcPct val="100000"/>
                        </a:lnSpc>
                        <a:spcBef>
                          <a:spcPts val="0"/>
                        </a:spcBef>
                        <a:spcAft>
                          <a:spcPts val="0"/>
                        </a:spcAft>
                        <a:buClr>
                          <a:srgbClr val="000000"/>
                        </a:buClr>
                        <a:buFont typeface="Arial"/>
                      </a:pPr>
                      <a:r>
                        <a:rPr lang="vi-VN" sz="2000" b="0" i="0" u="none" strike="noStrike" cap="none" dirty="0">
                          <a:solidFill>
                            <a:srgbClr val="000000"/>
                          </a:solidFill>
                          <a:effectLst/>
                          <a:latin typeface="Aptos Narrow" panose="020B0004020202020204" pitchFamily="34" charset="0"/>
                          <a:cs typeface="Arial"/>
                          <a:sym typeface="Arial"/>
                        </a:rPr>
                        <a:t>0.04 </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marR="0" algn="ctr" rtl="0" fontAlgn="ctr">
                        <a:lnSpc>
                          <a:spcPct val="100000"/>
                        </a:lnSpc>
                        <a:spcBef>
                          <a:spcPts val="0"/>
                        </a:spcBef>
                        <a:spcAft>
                          <a:spcPts val="0"/>
                        </a:spcAft>
                        <a:buClr>
                          <a:srgbClr val="000000"/>
                        </a:buClr>
                        <a:buFont typeface="Arial"/>
                      </a:pPr>
                      <a:r>
                        <a:rPr lang="vi-VN" sz="2000" b="1" i="0" u="none" strike="noStrike" cap="none" dirty="0">
                          <a:solidFill>
                            <a:srgbClr val="000000"/>
                          </a:solidFill>
                          <a:effectLst/>
                          <a:latin typeface="Aptos Narrow" panose="020B0004020202020204" pitchFamily="34" charset="0"/>
                          <a:cs typeface="Arial"/>
                          <a:sym typeface="Arial"/>
                        </a:rPr>
                        <a:t>37</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algn="ctr" fontAlgn="ctr"/>
                      <a:r>
                        <a:rPr lang="vi-VN" sz="2000" b="0" i="0" u="none" strike="noStrike">
                          <a:solidFill>
                            <a:srgbClr val="000000"/>
                          </a:solidFill>
                          <a:effectLst/>
                          <a:latin typeface="Aptos Narrow" panose="020B0004020202020204" pitchFamily="34" charset="0"/>
                        </a:rPr>
                        <a:t>0.02</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algn="ctr" fontAlgn="ctr"/>
                      <a:r>
                        <a:rPr lang="vi-VN" sz="2000" b="1" i="0" u="none" strike="noStrike" dirty="0">
                          <a:solidFill>
                            <a:srgbClr val="C00000"/>
                          </a:solidFill>
                          <a:effectLst/>
                          <a:latin typeface="Aptos Narrow" panose="020B0004020202020204" pitchFamily="34" charset="0"/>
                        </a:rPr>
                        <a:t>53</a:t>
                      </a:r>
                    </a:p>
                  </a:txBody>
                  <a:tcPr marL="0" marR="0" marT="0" marB="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extLst>
                  <a:ext uri="{0D108BD9-81ED-4DB2-BD59-A6C34878D82A}">
                    <a16:rowId xmlns:a16="http://schemas.microsoft.com/office/drawing/2014/main" val="375058405"/>
                  </a:ext>
                </a:extLst>
              </a:tr>
              <a:tr h="499872">
                <a:tc>
                  <a:txBody>
                    <a:bodyPr/>
                    <a:lstStyle/>
                    <a:p>
                      <a:pPr algn="r" fontAlgn="ctr"/>
                      <a:r>
                        <a:rPr lang="vi-VN" sz="1600" b="0" i="0" u="none" strike="noStrike" cap="none" dirty="0">
                          <a:solidFill>
                            <a:schemeClr val="tx1"/>
                          </a:solidFill>
                          <a:latin typeface="Roboto Slab"/>
                          <a:ea typeface="Roboto Slab"/>
                          <a:cs typeface="Roboto Slab"/>
                          <a:sym typeface="Arial"/>
                        </a:rPr>
                        <a:t>Đơn đăng kí giống cây trồng/10,000 dân</a:t>
                      </a:r>
                    </a:p>
                  </a:txBody>
                  <a:tcPr marL="0" marR="0" marT="0" marB="0"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noFill/>
                  </a:tcPr>
                </a:tc>
                <a:tc>
                  <a:txBody>
                    <a:bodyPr/>
                    <a:lstStyle/>
                    <a:p>
                      <a:pPr marR="0" algn="ctr" rtl="0" fontAlgn="ctr">
                        <a:lnSpc>
                          <a:spcPct val="100000"/>
                        </a:lnSpc>
                        <a:spcBef>
                          <a:spcPts val="0"/>
                        </a:spcBef>
                        <a:spcAft>
                          <a:spcPts val="0"/>
                        </a:spcAft>
                        <a:buClr>
                          <a:srgbClr val="000000"/>
                        </a:buClr>
                        <a:buFont typeface="Arial"/>
                      </a:pPr>
                      <a:r>
                        <a:rPr lang="vi-VN" sz="2000" b="0" i="0" u="none" strike="noStrike" cap="none" dirty="0">
                          <a:solidFill>
                            <a:srgbClr val="000000"/>
                          </a:solidFill>
                          <a:effectLst/>
                          <a:latin typeface="Aptos Narrow" panose="020B0004020202020204" pitchFamily="34" charset="0"/>
                          <a:cs typeface="Arial"/>
                          <a:sym typeface="Arial"/>
                        </a:rPr>
                        <a:t>0.01 </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noFill/>
                  </a:tcPr>
                </a:tc>
                <a:tc>
                  <a:txBody>
                    <a:bodyPr/>
                    <a:lstStyle/>
                    <a:p>
                      <a:pPr marR="0" algn="ctr" rtl="0" fontAlgn="ctr">
                        <a:lnSpc>
                          <a:spcPct val="100000"/>
                        </a:lnSpc>
                        <a:spcBef>
                          <a:spcPts val="0"/>
                        </a:spcBef>
                        <a:spcAft>
                          <a:spcPts val="0"/>
                        </a:spcAft>
                        <a:buClr>
                          <a:srgbClr val="000000"/>
                        </a:buClr>
                        <a:buFont typeface="Arial"/>
                      </a:pPr>
                      <a:r>
                        <a:rPr lang="vi-VN" sz="2000" b="1" i="0" u="none" strike="noStrike" cap="none" dirty="0">
                          <a:solidFill>
                            <a:srgbClr val="000000"/>
                          </a:solidFill>
                          <a:effectLst/>
                          <a:latin typeface="Aptos Narrow" panose="020B0004020202020204" pitchFamily="34" charset="0"/>
                          <a:cs typeface="Arial"/>
                          <a:sym typeface="Arial"/>
                        </a:rPr>
                        <a:t>40</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noFill/>
                  </a:tcPr>
                </a:tc>
                <a:tc>
                  <a:txBody>
                    <a:bodyPr/>
                    <a:lstStyle/>
                    <a:p>
                      <a:pPr algn="ctr" fontAlgn="ctr"/>
                      <a:r>
                        <a:rPr lang="vi-VN" sz="2000" b="0" i="0" u="none" strike="noStrike" dirty="0">
                          <a:solidFill>
                            <a:srgbClr val="000000"/>
                          </a:solidFill>
                          <a:effectLst/>
                          <a:latin typeface="Aptos Narrow" panose="020B0004020202020204" pitchFamily="34" charset="0"/>
                        </a:rPr>
                        <a:t>0.02</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noFill/>
                  </a:tcPr>
                </a:tc>
                <a:tc>
                  <a:txBody>
                    <a:bodyPr/>
                    <a:lstStyle/>
                    <a:p>
                      <a:pPr algn="ctr" fontAlgn="ctr"/>
                      <a:r>
                        <a:rPr lang="vi-VN" sz="2000" b="1" i="0" u="none" strike="noStrike" dirty="0">
                          <a:solidFill>
                            <a:srgbClr val="000000"/>
                          </a:solidFill>
                          <a:effectLst/>
                          <a:latin typeface="Aptos Narrow" panose="020B0004020202020204" pitchFamily="34" charset="0"/>
                        </a:rPr>
                        <a:t>35</a:t>
                      </a:r>
                    </a:p>
                  </a:txBody>
                  <a:tcPr marL="0" marR="0" marT="0" marB="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noFill/>
                  </a:tcPr>
                </a:tc>
                <a:extLst>
                  <a:ext uri="{0D108BD9-81ED-4DB2-BD59-A6C34878D82A}">
                    <a16:rowId xmlns:a16="http://schemas.microsoft.com/office/drawing/2014/main" val="1076897458"/>
                  </a:ext>
                </a:extLst>
              </a:tr>
            </a:tbl>
          </a:graphicData>
        </a:graphic>
      </p:graphicFrame>
    </p:spTree>
    <p:extLst>
      <p:ext uri="{BB962C8B-B14F-4D97-AF65-F5344CB8AC3E}">
        <p14:creationId xmlns:p14="http://schemas.microsoft.com/office/powerpoint/2010/main" val="127211564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Google Shape;215;p25">
            <a:extLst>
              <a:ext uri="{FF2B5EF4-FFF2-40B4-BE49-F238E27FC236}">
                <a16:creationId xmlns:a16="http://schemas.microsoft.com/office/drawing/2014/main" id="{945B188F-F444-A52B-C651-702D259F8B55}"/>
              </a:ext>
            </a:extLst>
          </p:cNvPr>
          <p:cNvGraphicFramePr/>
          <p:nvPr>
            <p:extLst>
              <p:ext uri="{D42A27DB-BD31-4B8C-83A1-F6EECF244321}">
                <p14:modId xmlns:p14="http://schemas.microsoft.com/office/powerpoint/2010/main" val="2090529148"/>
              </p:ext>
            </p:extLst>
          </p:nvPr>
        </p:nvGraphicFramePr>
        <p:xfrm>
          <a:off x="304729" y="1182047"/>
          <a:ext cx="8534541" cy="3218523"/>
        </p:xfrm>
        <a:graphic>
          <a:graphicData uri="http://schemas.openxmlformats.org/drawingml/2006/table">
            <a:tbl>
              <a:tblPr>
                <a:noFill/>
                <a:tableStyleId>{701FB10D-A61A-4DE4-8506-F670E7A89527}</a:tableStyleId>
              </a:tblPr>
              <a:tblGrid>
                <a:gridCol w="3747099">
                  <a:extLst>
                    <a:ext uri="{9D8B030D-6E8A-4147-A177-3AD203B41FA5}">
                      <a16:colId xmlns:a16="http://schemas.microsoft.com/office/drawing/2014/main" val="20000"/>
                    </a:ext>
                  </a:extLst>
                </a:gridCol>
                <a:gridCol w="140208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1498183">
                  <a:extLst>
                    <a:ext uri="{9D8B030D-6E8A-4147-A177-3AD203B41FA5}">
                      <a16:colId xmlns:a16="http://schemas.microsoft.com/office/drawing/2014/main" val="20003"/>
                    </a:ext>
                  </a:extLst>
                </a:gridCol>
                <a:gridCol w="972779">
                  <a:extLst>
                    <a:ext uri="{9D8B030D-6E8A-4147-A177-3AD203B41FA5}">
                      <a16:colId xmlns:a16="http://schemas.microsoft.com/office/drawing/2014/main" val="706496569"/>
                    </a:ext>
                  </a:extLst>
                </a:gridCol>
              </a:tblGrid>
              <a:tr h="0">
                <a:tc>
                  <a:txBody>
                    <a:bodyPr/>
                    <a:lstStyle/>
                    <a:p>
                      <a:pPr marL="0" lvl="0" indent="0" algn="l" rtl="0">
                        <a:spcBef>
                          <a:spcPts val="0"/>
                        </a:spcBef>
                        <a:spcAft>
                          <a:spcPts val="0"/>
                        </a:spcAft>
                        <a:buNone/>
                      </a:pPr>
                      <a:endParaRPr sz="1600" dirty="0">
                        <a:solidFill>
                          <a:srgbClr val="607D8B"/>
                        </a:solidFill>
                        <a:latin typeface="Roboto Slab"/>
                        <a:ea typeface="Roboto Slab"/>
                        <a:cs typeface="Roboto Slab"/>
                        <a:sym typeface="Roboto Slab"/>
                      </a:endParaRPr>
                    </a:p>
                  </a:txBody>
                  <a:tcPr marL="91425" marR="91425" marT="68575" marB="68575"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19050" cap="flat" cmpd="sng">
                      <a:solidFill>
                        <a:srgbClr val="607D8B"/>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gridSpan="2">
                  <a:txBody>
                    <a:bodyPr/>
                    <a:lstStyle/>
                    <a:p>
                      <a:pPr marL="0" lvl="0" indent="0" algn="ctr" rtl="0">
                        <a:spcBef>
                          <a:spcPts val="0"/>
                        </a:spcBef>
                        <a:spcAft>
                          <a:spcPts val="0"/>
                        </a:spcAft>
                        <a:buNone/>
                      </a:pPr>
                      <a:r>
                        <a:rPr lang="vi-VN" sz="1600" b="1" dirty="0">
                          <a:solidFill>
                            <a:srgbClr val="607D8B"/>
                          </a:solidFill>
                          <a:latin typeface="Roboto Slab"/>
                          <a:ea typeface="Roboto Slab"/>
                          <a:cs typeface="Roboto Slab"/>
                          <a:sym typeface="Roboto Slab"/>
                        </a:rPr>
                        <a:t>PII 2023</a:t>
                      </a:r>
                      <a:endParaRPr sz="1600" b="1" dirty="0">
                        <a:solidFill>
                          <a:srgbClr val="607D8B"/>
                        </a:solidFill>
                        <a:latin typeface="Roboto Slab"/>
                        <a:ea typeface="Roboto Slab"/>
                        <a:cs typeface="Roboto Slab"/>
                        <a:sym typeface="Roboto Slab"/>
                      </a:endParaRPr>
                    </a:p>
                  </a:txBody>
                  <a:tcPr marL="91425" marR="91425" marT="68575" marB="68575"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19050" cap="flat" cmpd="sng">
                      <a:solidFill>
                        <a:srgbClr val="607D8B"/>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hMerge="1">
                  <a:txBody>
                    <a:bodyPr/>
                    <a:lstStyle/>
                    <a:p>
                      <a:pPr marL="0" lvl="0" indent="0" algn="ctr" rtl="0">
                        <a:spcBef>
                          <a:spcPts val="0"/>
                        </a:spcBef>
                        <a:spcAft>
                          <a:spcPts val="0"/>
                        </a:spcAft>
                        <a:buNone/>
                      </a:pPr>
                      <a:endParaRPr sz="1600" dirty="0">
                        <a:solidFill>
                          <a:srgbClr val="607D8B"/>
                        </a:solidFill>
                        <a:latin typeface="Roboto Slab"/>
                        <a:ea typeface="Roboto Slab"/>
                        <a:cs typeface="Roboto Slab"/>
                        <a:sym typeface="Roboto Slab"/>
                      </a:endParaRPr>
                    </a:p>
                  </a:txBody>
                  <a:tcPr marL="91425" marR="91425" marT="68575" marB="68575"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19050" cap="flat" cmpd="sng">
                      <a:solidFill>
                        <a:srgbClr val="607D8B"/>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gridSpan="2">
                  <a:txBody>
                    <a:bodyPr/>
                    <a:lstStyle/>
                    <a:p>
                      <a:pPr marL="0" lvl="0" indent="0" algn="ctr" rtl="0">
                        <a:spcBef>
                          <a:spcPts val="0"/>
                        </a:spcBef>
                        <a:spcAft>
                          <a:spcPts val="0"/>
                        </a:spcAft>
                        <a:buNone/>
                      </a:pPr>
                      <a:r>
                        <a:rPr lang="vi-VN" sz="1600" b="1" dirty="0">
                          <a:solidFill>
                            <a:srgbClr val="607D8B"/>
                          </a:solidFill>
                          <a:latin typeface="Roboto Slab"/>
                          <a:ea typeface="Roboto Slab"/>
                          <a:cs typeface="Roboto Slab"/>
                          <a:sym typeface="Roboto Slab"/>
                        </a:rPr>
                        <a:t>PII 2024</a:t>
                      </a:r>
                      <a:endParaRPr sz="1600" b="1" dirty="0">
                        <a:solidFill>
                          <a:srgbClr val="607D8B"/>
                        </a:solidFill>
                        <a:latin typeface="Roboto Slab"/>
                        <a:ea typeface="Roboto Slab"/>
                        <a:cs typeface="Roboto Slab"/>
                        <a:sym typeface="Roboto Slab"/>
                      </a:endParaRPr>
                    </a:p>
                  </a:txBody>
                  <a:tcPr marL="91425" marR="91425" marT="68575" marB="68575"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607D8B"/>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tcPr>
                </a:tc>
                <a:tc hMerge="1">
                  <a:txBody>
                    <a:bodyPr/>
                    <a:lstStyle/>
                    <a:p>
                      <a:pPr marL="0" lvl="0" indent="0" algn="ctr" rtl="0">
                        <a:spcBef>
                          <a:spcPts val="0"/>
                        </a:spcBef>
                        <a:spcAft>
                          <a:spcPts val="0"/>
                        </a:spcAft>
                        <a:buNone/>
                      </a:pPr>
                      <a:endParaRPr sz="1600" dirty="0">
                        <a:solidFill>
                          <a:srgbClr val="607D8B"/>
                        </a:solidFill>
                        <a:latin typeface="Roboto Slab"/>
                        <a:ea typeface="Roboto Slab"/>
                        <a:cs typeface="Roboto Slab"/>
                        <a:sym typeface="Roboto Slab"/>
                      </a:endParaRPr>
                    </a:p>
                  </a:txBody>
                  <a:tcPr marL="91425" marR="91425" marT="68575" marB="68575"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607D8B"/>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tcPr>
                </a:tc>
                <a:extLst>
                  <a:ext uri="{0D108BD9-81ED-4DB2-BD59-A6C34878D82A}">
                    <a16:rowId xmlns:a16="http://schemas.microsoft.com/office/drawing/2014/main" val="683551440"/>
                  </a:ext>
                </a:extLst>
              </a:tr>
              <a:tr h="0">
                <a:tc>
                  <a:txBody>
                    <a:bodyPr/>
                    <a:lstStyle/>
                    <a:p>
                      <a:pPr marL="0" lvl="0" indent="0" algn="l" rtl="0">
                        <a:spcBef>
                          <a:spcPts val="0"/>
                        </a:spcBef>
                        <a:spcAft>
                          <a:spcPts val="0"/>
                        </a:spcAft>
                        <a:buNone/>
                      </a:pPr>
                      <a:endParaRPr sz="1600" dirty="0">
                        <a:solidFill>
                          <a:srgbClr val="607D8B"/>
                        </a:solidFill>
                        <a:latin typeface="Roboto Slab"/>
                        <a:ea typeface="Roboto Slab"/>
                        <a:cs typeface="Roboto Slab"/>
                        <a:sym typeface="Roboto Slab"/>
                      </a:endParaRPr>
                    </a:p>
                  </a:txBody>
                  <a:tcPr marL="91425" marR="91425" marT="68575" marB="685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1600" dirty="0">
                          <a:solidFill>
                            <a:srgbClr val="607D8B"/>
                          </a:solidFill>
                          <a:latin typeface="Roboto Slab"/>
                          <a:ea typeface="Roboto Slab"/>
                          <a:cs typeface="Roboto Slab"/>
                          <a:sym typeface="Roboto Slab"/>
                        </a:rPr>
                        <a:t>Giá trị</a:t>
                      </a:r>
                      <a:endParaRPr sz="1600" dirty="0">
                        <a:solidFill>
                          <a:srgbClr val="607D8B"/>
                        </a:solidFill>
                        <a:latin typeface="Roboto Slab"/>
                        <a:ea typeface="Roboto Slab"/>
                        <a:cs typeface="Roboto Slab"/>
                        <a:sym typeface="Roboto Slab"/>
                      </a:endParaRPr>
                    </a:p>
                  </a:txBody>
                  <a:tcPr marL="91425" marR="91425" marT="68575" marB="68575"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1600" dirty="0">
                          <a:solidFill>
                            <a:srgbClr val="607D8B"/>
                          </a:solidFill>
                          <a:latin typeface="Roboto Slab"/>
                          <a:ea typeface="Roboto Slab"/>
                          <a:cs typeface="Roboto Slab"/>
                          <a:sym typeface="Roboto Slab"/>
                        </a:rPr>
                        <a:t>Hạng</a:t>
                      </a:r>
                      <a:endParaRPr sz="1600" dirty="0">
                        <a:solidFill>
                          <a:srgbClr val="607D8B"/>
                        </a:solidFill>
                        <a:latin typeface="Roboto Slab"/>
                        <a:ea typeface="Roboto Slab"/>
                        <a:cs typeface="Roboto Slab"/>
                        <a:sym typeface="Roboto Slab"/>
                      </a:endParaRPr>
                    </a:p>
                  </a:txBody>
                  <a:tcPr marL="91425" marR="91425" marT="68575" marB="68575"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1600" dirty="0">
                          <a:solidFill>
                            <a:srgbClr val="607D8B"/>
                          </a:solidFill>
                          <a:latin typeface="Roboto Slab"/>
                          <a:ea typeface="Roboto Slab"/>
                          <a:cs typeface="Roboto Slab"/>
                          <a:sym typeface="Roboto Slab"/>
                        </a:rPr>
                        <a:t>Giá trị</a:t>
                      </a:r>
                      <a:endParaRPr sz="1600" dirty="0">
                        <a:solidFill>
                          <a:srgbClr val="607D8B"/>
                        </a:solidFill>
                        <a:latin typeface="Roboto Slab"/>
                        <a:ea typeface="Roboto Slab"/>
                        <a:cs typeface="Roboto Slab"/>
                        <a:sym typeface="Roboto Slab"/>
                      </a:endParaRPr>
                    </a:p>
                  </a:txBody>
                  <a:tcPr marL="91425" marR="91425" marT="68575" marB="68575"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1600" dirty="0">
                          <a:solidFill>
                            <a:srgbClr val="607D8B"/>
                          </a:solidFill>
                          <a:latin typeface="Roboto Slab"/>
                          <a:ea typeface="Roboto Slab"/>
                          <a:cs typeface="Roboto Slab"/>
                          <a:sym typeface="Roboto Slab"/>
                        </a:rPr>
                        <a:t>Hạng</a:t>
                      </a:r>
                      <a:endParaRPr sz="1600" dirty="0">
                        <a:solidFill>
                          <a:srgbClr val="607D8B"/>
                        </a:solidFill>
                        <a:latin typeface="Roboto Slab"/>
                        <a:ea typeface="Roboto Slab"/>
                        <a:cs typeface="Roboto Slab"/>
                        <a:sym typeface="Roboto Slab"/>
                      </a:endParaRPr>
                    </a:p>
                  </a:txBody>
                  <a:tcPr marL="91425" marR="91425" marT="68575" marB="68575"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708680">
                <a:tc>
                  <a:txBody>
                    <a:bodyPr/>
                    <a:lstStyle/>
                    <a:p>
                      <a:pPr algn="r" fontAlgn="ctr"/>
                      <a:r>
                        <a:rPr lang="vi-VN" sz="1600" b="0" i="0" u="none" strike="noStrike" cap="none" dirty="0">
                          <a:solidFill>
                            <a:schemeClr val="tx1"/>
                          </a:solidFill>
                          <a:latin typeface="Roboto Slab"/>
                          <a:ea typeface="Roboto Slab"/>
                          <a:cs typeface="Roboto Slab"/>
                          <a:sym typeface="Arial"/>
                        </a:rPr>
                        <a:t>Đơn đăng ký nhãn hiệu/1,000 DN</a:t>
                      </a:r>
                    </a:p>
                  </a:txBody>
                  <a:tcPr marL="0" marR="0" marT="0" marB="0"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marR="0" algn="ctr" rtl="0" fontAlgn="ctr">
                        <a:lnSpc>
                          <a:spcPct val="100000"/>
                        </a:lnSpc>
                        <a:spcBef>
                          <a:spcPts val="0"/>
                        </a:spcBef>
                        <a:spcAft>
                          <a:spcPts val="0"/>
                        </a:spcAft>
                        <a:buClr>
                          <a:srgbClr val="000000"/>
                        </a:buClr>
                        <a:buFont typeface="Arial"/>
                      </a:pPr>
                      <a:r>
                        <a:rPr lang="vi-VN" sz="2000" b="0" i="0" u="none" strike="noStrike" cap="none" dirty="0">
                          <a:solidFill>
                            <a:srgbClr val="000000"/>
                          </a:solidFill>
                          <a:effectLst/>
                          <a:latin typeface="Aptos Narrow" panose="020B0004020202020204" pitchFamily="34" charset="0"/>
                          <a:cs typeface="Arial"/>
                          <a:sym typeface="Arial"/>
                        </a:rPr>
                        <a:t>43.01 </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marR="0" algn="ctr" rtl="0" fontAlgn="ctr">
                        <a:lnSpc>
                          <a:spcPct val="100000"/>
                        </a:lnSpc>
                        <a:spcBef>
                          <a:spcPts val="0"/>
                        </a:spcBef>
                        <a:spcAft>
                          <a:spcPts val="0"/>
                        </a:spcAft>
                        <a:buClr>
                          <a:srgbClr val="000000"/>
                        </a:buClr>
                        <a:buFont typeface="Arial"/>
                      </a:pPr>
                      <a:r>
                        <a:rPr lang="vi-VN" sz="2000" b="1" i="0" u="none" strike="noStrike" cap="none" dirty="0">
                          <a:solidFill>
                            <a:srgbClr val="000000"/>
                          </a:solidFill>
                          <a:effectLst/>
                          <a:latin typeface="Aptos Narrow" panose="020B0004020202020204" pitchFamily="34" charset="0"/>
                          <a:cs typeface="Arial"/>
                          <a:sym typeface="Arial"/>
                        </a:rPr>
                        <a:t>61</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algn="ctr" fontAlgn="ctr"/>
                      <a:r>
                        <a:rPr lang="vi-VN" sz="2000" b="0" i="0" u="none" strike="noStrike">
                          <a:solidFill>
                            <a:srgbClr val="000000"/>
                          </a:solidFill>
                          <a:effectLst/>
                          <a:latin typeface="Aptos Narrow" panose="020B0004020202020204" pitchFamily="34" charset="0"/>
                        </a:rPr>
                        <a:t>37.15</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algn="ctr" fontAlgn="ctr"/>
                      <a:r>
                        <a:rPr lang="vi-VN" sz="2000" b="1" i="0" u="none" strike="noStrike" dirty="0">
                          <a:solidFill>
                            <a:srgbClr val="C00000"/>
                          </a:solidFill>
                          <a:effectLst/>
                          <a:latin typeface="Aptos Narrow" panose="020B0004020202020204" pitchFamily="34" charset="0"/>
                        </a:rPr>
                        <a:t>63</a:t>
                      </a:r>
                    </a:p>
                  </a:txBody>
                  <a:tcPr marL="0" marR="0" marT="0" marB="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extLst>
                  <a:ext uri="{0D108BD9-81ED-4DB2-BD59-A6C34878D82A}">
                    <a16:rowId xmlns:a16="http://schemas.microsoft.com/office/drawing/2014/main" val="375058405"/>
                  </a:ext>
                </a:extLst>
              </a:tr>
              <a:tr h="745813">
                <a:tc>
                  <a:txBody>
                    <a:bodyPr/>
                    <a:lstStyle/>
                    <a:p>
                      <a:pPr algn="r" fontAlgn="ctr"/>
                      <a:r>
                        <a:rPr lang="vi-VN" sz="1600" b="0" i="0" u="none" strike="noStrike" cap="none" dirty="0">
                          <a:solidFill>
                            <a:schemeClr val="tx1"/>
                          </a:solidFill>
                          <a:latin typeface="Roboto Slab"/>
                          <a:ea typeface="Roboto Slab"/>
                          <a:cs typeface="Roboto Slab"/>
                          <a:sym typeface="Arial"/>
                        </a:rPr>
                        <a:t>Đơn đăng kí nhãn hiệu tập thể và nhãn hiệu chứng nhận/10,000 dân</a:t>
                      </a:r>
                    </a:p>
                  </a:txBody>
                  <a:tcPr marL="0" marR="0" marT="0" marB="0"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marR="0" algn="ctr" rtl="0" fontAlgn="ctr">
                        <a:lnSpc>
                          <a:spcPct val="100000"/>
                        </a:lnSpc>
                        <a:spcBef>
                          <a:spcPts val="0"/>
                        </a:spcBef>
                        <a:spcAft>
                          <a:spcPts val="0"/>
                        </a:spcAft>
                        <a:buClr>
                          <a:srgbClr val="000000"/>
                        </a:buClr>
                        <a:buFont typeface="Arial"/>
                      </a:pPr>
                      <a:r>
                        <a:rPr lang="vi-VN" sz="2000" b="0" i="0" u="none" strike="noStrike" cap="none" dirty="0">
                          <a:solidFill>
                            <a:srgbClr val="000000"/>
                          </a:solidFill>
                          <a:effectLst/>
                          <a:latin typeface="Aptos Narrow" panose="020B0004020202020204" pitchFamily="34" charset="0"/>
                          <a:cs typeface="Arial"/>
                          <a:sym typeface="Arial"/>
                        </a:rPr>
                        <a:t>0.28 </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marR="0" algn="ctr" rtl="0" fontAlgn="ctr">
                        <a:lnSpc>
                          <a:spcPct val="100000"/>
                        </a:lnSpc>
                        <a:spcBef>
                          <a:spcPts val="0"/>
                        </a:spcBef>
                        <a:spcAft>
                          <a:spcPts val="0"/>
                        </a:spcAft>
                        <a:buClr>
                          <a:srgbClr val="000000"/>
                        </a:buClr>
                        <a:buFont typeface="Arial"/>
                      </a:pPr>
                      <a:r>
                        <a:rPr lang="vi-VN" sz="2000" b="1" i="0" u="none" strike="noStrike" cap="none">
                          <a:solidFill>
                            <a:srgbClr val="000000"/>
                          </a:solidFill>
                          <a:effectLst/>
                          <a:latin typeface="Aptos Narrow" panose="020B0004020202020204" pitchFamily="34" charset="0"/>
                          <a:cs typeface="Arial"/>
                          <a:sym typeface="Arial"/>
                        </a:rPr>
                        <a:t>34</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algn="ctr" fontAlgn="ctr"/>
                      <a:r>
                        <a:rPr lang="vi-VN" sz="2000" b="0" i="0" u="none" strike="noStrike">
                          <a:solidFill>
                            <a:srgbClr val="000000"/>
                          </a:solidFill>
                          <a:effectLst/>
                          <a:latin typeface="Aptos Narrow" panose="020B0004020202020204" pitchFamily="34" charset="0"/>
                        </a:rPr>
                        <a:t>0.33</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algn="ctr" fontAlgn="ctr"/>
                      <a:r>
                        <a:rPr lang="vi-VN" sz="2000" b="1" i="0" u="none" strike="noStrike">
                          <a:solidFill>
                            <a:srgbClr val="000000"/>
                          </a:solidFill>
                          <a:effectLst/>
                          <a:latin typeface="Aptos Narrow" panose="020B0004020202020204" pitchFamily="34" charset="0"/>
                        </a:rPr>
                        <a:t>31</a:t>
                      </a:r>
                    </a:p>
                  </a:txBody>
                  <a:tcPr marL="0" marR="0" marT="0" marB="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extLst>
                  <a:ext uri="{0D108BD9-81ED-4DB2-BD59-A6C34878D82A}">
                    <a16:rowId xmlns:a16="http://schemas.microsoft.com/office/drawing/2014/main" val="1076897458"/>
                  </a:ext>
                </a:extLst>
              </a:tr>
              <a:tr h="501025">
                <a:tc>
                  <a:txBody>
                    <a:bodyPr/>
                    <a:lstStyle/>
                    <a:p>
                      <a:pPr algn="r" fontAlgn="ctr"/>
                      <a:r>
                        <a:rPr lang="vi-VN" sz="1600" b="0" i="0" u="none" strike="noStrike" cap="none" dirty="0">
                          <a:solidFill>
                            <a:schemeClr val="tx1"/>
                          </a:solidFill>
                          <a:latin typeface="Roboto Slab"/>
                          <a:ea typeface="Roboto Slab"/>
                          <a:cs typeface="Roboto Slab"/>
                          <a:sym typeface="Arial"/>
                        </a:rPr>
                        <a:t>Đơn đăng ký thiết kế kiểu dáng công nghiệp/10,000 dân</a:t>
                      </a:r>
                    </a:p>
                  </a:txBody>
                  <a:tcPr marL="0" marR="0" marT="0" marB="0"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marR="0" algn="ctr" rtl="0" fontAlgn="ctr">
                        <a:lnSpc>
                          <a:spcPct val="100000"/>
                        </a:lnSpc>
                        <a:spcBef>
                          <a:spcPts val="0"/>
                        </a:spcBef>
                        <a:spcAft>
                          <a:spcPts val="0"/>
                        </a:spcAft>
                        <a:buClr>
                          <a:srgbClr val="000000"/>
                        </a:buClr>
                        <a:buFont typeface="Arial"/>
                      </a:pPr>
                      <a:r>
                        <a:rPr lang="vi-VN" sz="2000" b="0" i="0" u="none" strike="noStrike" cap="none" dirty="0">
                          <a:solidFill>
                            <a:srgbClr val="000000"/>
                          </a:solidFill>
                          <a:effectLst/>
                          <a:latin typeface="Aptos Narrow" panose="020B0004020202020204" pitchFamily="34" charset="0"/>
                          <a:cs typeface="Arial"/>
                          <a:sym typeface="Arial"/>
                        </a:rPr>
                        <a:t>0.04 </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marR="0" algn="ctr" rtl="0" fontAlgn="ctr">
                        <a:lnSpc>
                          <a:spcPct val="100000"/>
                        </a:lnSpc>
                        <a:spcBef>
                          <a:spcPts val="0"/>
                        </a:spcBef>
                        <a:spcAft>
                          <a:spcPts val="0"/>
                        </a:spcAft>
                        <a:buClr>
                          <a:srgbClr val="000000"/>
                        </a:buClr>
                        <a:buFont typeface="Arial"/>
                      </a:pPr>
                      <a:r>
                        <a:rPr lang="vi-VN" sz="2000" b="1" i="0" u="none" strike="noStrike" cap="none" dirty="0">
                          <a:solidFill>
                            <a:srgbClr val="000000"/>
                          </a:solidFill>
                          <a:effectLst/>
                          <a:latin typeface="Aptos Narrow" panose="020B0004020202020204" pitchFamily="34" charset="0"/>
                          <a:cs typeface="Arial"/>
                          <a:sym typeface="Arial"/>
                        </a:rPr>
                        <a:t>48</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algn="ctr" fontAlgn="ctr"/>
                      <a:r>
                        <a:rPr lang="vi-VN" sz="2000" b="0" i="0" u="none" strike="noStrike" dirty="0">
                          <a:solidFill>
                            <a:srgbClr val="000000"/>
                          </a:solidFill>
                          <a:effectLst/>
                          <a:latin typeface="Aptos Narrow" panose="020B0004020202020204" pitchFamily="34" charset="0"/>
                        </a:rPr>
                        <a:t>0.02</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algn="ctr" fontAlgn="ctr"/>
                      <a:r>
                        <a:rPr lang="vi-VN" sz="2000" b="1" i="0" u="none" strike="noStrike">
                          <a:solidFill>
                            <a:srgbClr val="C00000"/>
                          </a:solidFill>
                          <a:effectLst/>
                          <a:latin typeface="Aptos Narrow" panose="020B0004020202020204" pitchFamily="34" charset="0"/>
                        </a:rPr>
                        <a:t>54</a:t>
                      </a:r>
                    </a:p>
                  </a:txBody>
                  <a:tcPr marL="0" marR="0" marT="0" marB="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extLst>
                  <a:ext uri="{0D108BD9-81ED-4DB2-BD59-A6C34878D82A}">
                    <a16:rowId xmlns:a16="http://schemas.microsoft.com/office/drawing/2014/main" val="223614467"/>
                  </a:ext>
                </a:extLst>
              </a:tr>
              <a:tr h="501025">
                <a:tc>
                  <a:txBody>
                    <a:bodyPr/>
                    <a:lstStyle/>
                    <a:p>
                      <a:pPr marR="0" algn="r" rtl="0" eaLnBrk="1" fontAlgn="ctr" hangingPunct="1">
                        <a:lnSpc>
                          <a:spcPct val="100000"/>
                        </a:lnSpc>
                        <a:spcBef>
                          <a:spcPts val="0"/>
                        </a:spcBef>
                        <a:spcAft>
                          <a:spcPts val="0"/>
                        </a:spcAft>
                        <a:buClr>
                          <a:srgbClr val="000000"/>
                        </a:buClr>
                        <a:buFont typeface="Arial"/>
                      </a:pPr>
                      <a:r>
                        <a:rPr lang="vi-VN" sz="1600" b="0" i="0" u="none" strike="noStrike" cap="none" dirty="0">
                          <a:solidFill>
                            <a:schemeClr val="tx1"/>
                          </a:solidFill>
                          <a:latin typeface="Roboto Slab"/>
                          <a:ea typeface="Roboto Slab"/>
                          <a:cs typeface="Roboto Slab"/>
                          <a:sym typeface="Arial"/>
                        </a:rPr>
                        <a:t>Đơn đăng ký chỉ dẫn địa lý/ tổng số xã</a:t>
                      </a:r>
                    </a:p>
                  </a:txBody>
                  <a:tcPr marL="0" marR="0" marT="0" marB="0"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marR="0" algn="ctr" rtl="0" fontAlgn="ctr">
                        <a:lnSpc>
                          <a:spcPct val="100000"/>
                        </a:lnSpc>
                        <a:spcBef>
                          <a:spcPts val="0"/>
                        </a:spcBef>
                        <a:spcAft>
                          <a:spcPts val="0"/>
                        </a:spcAft>
                        <a:buClr>
                          <a:srgbClr val="000000"/>
                        </a:buClr>
                        <a:buFont typeface="Arial"/>
                      </a:pPr>
                      <a:r>
                        <a:rPr lang="vi-VN" sz="2000" b="0" i="0" u="none" strike="noStrike" cap="none" dirty="0">
                          <a:solidFill>
                            <a:srgbClr val="000000"/>
                          </a:solidFill>
                          <a:effectLst/>
                          <a:latin typeface="Aptos Narrow" panose="020B0004020202020204" pitchFamily="34" charset="0"/>
                          <a:cs typeface="Arial"/>
                          <a:sym typeface="Arial"/>
                        </a:rPr>
                        <a:t>0.00 </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marR="0" algn="ctr" rtl="0" fontAlgn="ctr">
                        <a:lnSpc>
                          <a:spcPct val="100000"/>
                        </a:lnSpc>
                        <a:spcBef>
                          <a:spcPts val="0"/>
                        </a:spcBef>
                        <a:spcAft>
                          <a:spcPts val="0"/>
                        </a:spcAft>
                        <a:buClr>
                          <a:srgbClr val="000000"/>
                        </a:buClr>
                        <a:buFont typeface="Arial"/>
                      </a:pPr>
                      <a:r>
                        <a:rPr lang="vi-VN" sz="2000" b="1" i="0" u="none" strike="noStrike" cap="none" dirty="0">
                          <a:solidFill>
                            <a:srgbClr val="000000"/>
                          </a:solidFill>
                          <a:effectLst/>
                          <a:latin typeface="Aptos Narrow" panose="020B0004020202020204" pitchFamily="34" charset="0"/>
                          <a:cs typeface="Arial"/>
                          <a:sym typeface="Arial"/>
                        </a:rPr>
                        <a:t>52</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algn="ctr" fontAlgn="ctr"/>
                      <a:r>
                        <a:rPr lang="vi-VN" sz="2000" b="0" i="0" u="none" strike="noStrike" dirty="0">
                          <a:solidFill>
                            <a:srgbClr val="000000"/>
                          </a:solidFill>
                          <a:effectLst/>
                          <a:latin typeface="Aptos Narrow" panose="020B0004020202020204" pitchFamily="34" charset="0"/>
                        </a:rPr>
                        <a:t>0.00</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algn="ctr" fontAlgn="ctr"/>
                      <a:r>
                        <a:rPr lang="vi-VN" sz="2000" b="1" i="0" u="none" strike="noStrike" dirty="0">
                          <a:solidFill>
                            <a:srgbClr val="C00000"/>
                          </a:solidFill>
                          <a:effectLst/>
                          <a:latin typeface="Aptos Narrow" panose="020B0004020202020204" pitchFamily="34" charset="0"/>
                        </a:rPr>
                        <a:t>57</a:t>
                      </a:r>
                    </a:p>
                  </a:txBody>
                  <a:tcPr marL="0" marR="0" marT="0" marB="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extLst>
                  <a:ext uri="{0D108BD9-81ED-4DB2-BD59-A6C34878D82A}">
                    <a16:rowId xmlns:a16="http://schemas.microsoft.com/office/drawing/2014/main" val="68288626"/>
                  </a:ext>
                </a:extLst>
              </a:tr>
            </a:tbl>
          </a:graphicData>
        </a:graphic>
      </p:graphicFrame>
      <p:sp>
        <p:nvSpPr>
          <p:cNvPr id="4" name="Google Shape;214;p25">
            <a:extLst>
              <a:ext uri="{FF2B5EF4-FFF2-40B4-BE49-F238E27FC236}">
                <a16:creationId xmlns:a16="http://schemas.microsoft.com/office/drawing/2014/main" id="{191DA24F-1AD8-BCA8-B783-E85B558910DA}"/>
              </a:ext>
            </a:extLst>
          </p:cNvPr>
          <p:cNvSpPr txBox="1">
            <a:spLocks/>
          </p:cNvSpPr>
          <p:nvPr/>
        </p:nvSpPr>
        <p:spPr>
          <a:xfrm>
            <a:off x="191139" y="148683"/>
            <a:ext cx="8701401" cy="877229"/>
          </a:xfrm>
          <a:prstGeom prst="rect">
            <a:avLst/>
          </a:prstGeom>
          <a:solidFill>
            <a:schemeClr val="accent5"/>
          </a:solid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1pPr>
            <a:lvl2pPr marR="0" lvl="1"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2pPr>
            <a:lvl3pPr marR="0" lvl="2"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3pPr>
            <a:lvl4pPr marR="0" lvl="3"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4pPr>
            <a:lvl5pPr marR="0" lvl="4"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5pPr>
            <a:lvl6pPr marR="0" lvl="5"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6pPr>
            <a:lvl7pPr marR="0" lvl="6"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7pPr>
            <a:lvl8pPr marR="0" lvl="7"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8pPr>
            <a:lvl9pPr marR="0" lvl="8"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9pPr>
          </a:lstStyle>
          <a:p>
            <a:r>
              <a:rPr lang="en-US" sz="2400" b="1">
                <a:solidFill>
                  <a:srgbClr val="0070C0"/>
                </a:solidFill>
                <a:latin typeface="+mn-lt"/>
              </a:rPr>
              <a:t>6. Sản </a:t>
            </a:r>
            <a:r>
              <a:rPr lang="en-US" sz="2400" b="1" dirty="0" err="1">
                <a:solidFill>
                  <a:srgbClr val="0070C0"/>
                </a:solidFill>
                <a:latin typeface="+mn-lt"/>
              </a:rPr>
              <a:t>phẩm</a:t>
            </a:r>
            <a:r>
              <a:rPr lang="en-US" sz="2400" b="1" dirty="0">
                <a:solidFill>
                  <a:srgbClr val="0070C0"/>
                </a:solidFill>
                <a:latin typeface="+mn-lt"/>
              </a:rPr>
              <a:t> tri </a:t>
            </a:r>
            <a:r>
              <a:rPr lang="en-US" sz="2400" b="1" dirty="0" err="1">
                <a:solidFill>
                  <a:srgbClr val="0070C0"/>
                </a:solidFill>
                <a:latin typeface="+mn-lt"/>
              </a:rPr>
              <a:t>thức</a:t>
            </a:r>
            <a:r>
              <a:rPr lang="en-US" sz="2400" b="1" dirty="0">
                <a:solidFill>
                  <a:srgbClr val="0070C0"/>
                </a:solidFill>
                <a:latin typeface="+mn-lt"/>
              </a:rPr>
              <a:t>, </a:t>
            </a:r>
            <a:r>
              <a:rPr lang="en-US" sz="2400" b="1" dirty="0" err="1">
                <a:solidFill>
                  <a:srgbClr val="0070C0"/>
                </a:solidFill>
                <a:latin typeface="+mn-lt"/>
              </a:rPr>
              <a:t>sáng</a:t>
            </a:r>
            <a:r>
              <a:rPr lang="en-US" sz="2400" b="1" dirty="0">
                <a:solidFill>
                  <a:srgbClr val="0070C0"/>
                </a:solidFill>
                <a:latin typeface="+mn-lt"/>
              </a:rPr>
              <a:t> </a:t>
            </a:r>
            <a:r>
              <a:rPr lang="en-US" sz="2400" b="1" dirty="0" err="1">
                <a:solidFill>
                  <a:srgbClr val="0070C0"/>
                </a:solidFill>
                <a:latin typeface="+mn-lt"/>
              </a:rPr>
              <a:t>tạo</a:t>
            </a:r>
            <a:r>
              <a:rPr lang="en-US" sz="2400" b="1" dirty="0">
                <a:solidFill>
                  <a:srgbClr val="0070C0"/>
                </a:solidFill>
                <a:latin typeface="+mn-lt"/>
              </a:rPr>
              <a:t> </a:t>
            </a:r>
            <a:r>
              <a:rPr lang="en-US" sz="2400" b="1" dirty="0" err="1">
                <a:solidFill>
                  <a:srgbClr val="0070C0"/>
                </a:solidFill>
                <a:latin typeface="+mn-lt"/>
              </a:rPr>
              <a:t>và</a:t>
            </a:r>
            <a:r>
              <a:rPr lang="en-US" sz="2400" b="1" dirty="0">
                <a:solidFill>
                  <a:srgbClr val="0070C0"/>
                </a:solidFill>
                <a:latin typeface="+mn-lt"/>
              </a:rPr>
              <a:t> </a:t>
            </a:r>
            <a:r>
              <a:rPr lang="en-US" sz="2400" b="1" dirty="0" err="1">
                <a:solidFill>
                  <a:srgbClr val="0070C0"/>
                </a:solidFill>
                <a:latin typeface="+mn-lt"/>
              </a:rPr>
              <a:t>công</a:t>
            </a:r>
            <a:r>
              <a:rPr lang="en-US" sz="2400" b="1" dirty="0">
                <a:solidFill>
                  <a:srgbClr val="0070C0"/>
                </a:solidFill>
                <a:latin typeface="+mn-lt"/>
              </a:rPr>
              <a:t> </a:t>
            </a:r>
            <a:r>
              <a:rPr lang="en-US" sz="2400" b="1" dirty="0" err="1">
                <a:solidFill>
                  <a:srgbClr val="0070C0"/>
                </a:solidFill>
                <a:latin typeface="+mn-lt"/>
              </a:rPr>
              <a:t>nghệ</a:t>
            </a:r>
            <a:r>
              <a:rPr lang="vi-VN" sz="2400" b="1" dirty="0">
                <a:solidFill>
                  <a:srgbClr val="0070C0"/>
                </a:solidFill>
                <a:latin typeface="+mn-lt"/>
              </a:rPr>
              <a:t>: xếp hạng </a:t>
            </a:r>
            <a:r>
              <a:rPr lang="en-US" sz="2400" b="1" dirty="0">
                <a:solidFill>
                  <a:srgbClr val="0070C0"/>
                </a:solidFill>
                <a:latin typeface="+mn-lt"/>
              </a:rPr>
              <a:t>62</a:t>
            </a:r>
          </a:p>
          <a:p>
            <a:pPr>
              <a:lnSpc>
                <a:spcPct val="150000"/>
              </a:lnSpc>
            </a:pPr>
            <a:r>
              <a:rPr lang="en-US" sz="2000" b="1" i="1" dirty="0">
                <a:solidFill>
                  <a:srgbClr val="0070C0"/>
                </a:solidFill>
                <a:latin typeface="+mn-lt"/>
                <a:cs typeface="Arial" panose="020B0604020202020204" pitchFamily="34" charset="0"/>
              </a:rPr>
              <a:t>Tài </a:t>
            </a:r>
            <a:r>
              <a:rPr lang="en-US" sz="2000" b="1" i="1" dirty="0" err="1">
                <a:solidFill>
                  <a:srgbClr val="0070C0"/>
                </a:solidFill>
                <a:latin typeface="+mn-lt"/>
                <a:cs typeface="Arial" panose="020B0604020202020204" pitchFamily="34" charset="0"/>
              </a:rPr>
              <a:t>sản</a:t>
            </a:r>
            <a:r>
              <a:rPr lang="en-US" sz="2000" b="1" i="1" dirty="0">
                <a:solidFill>
                  <a:srgbClr val="0070C0"/>
                </a:solidFill>
                <a:latin typeface="+mn-lt"/>
                <a:cs typeface="Arial" panose="020B0604020202020204" pitchFamily="34" charset="0"/>
              </a:rPr>
              <a:t> </a:t>
            </a:r>
            <a:r>
              <a:rPr lang="en-US" sz="2000" b="1" i="1" dirty="0" err="1">
                <a:solidFill>
                  <a:srgbClr val="0070C0"/>
                </a:solidFill>
                <a:latin typeface="+mn-lt"/>
                <a:cs typeface="Arial" panose="020B0604020202020204" pitchFamily="34" charset="0"/>
              </a:rPr>
              <a:t>vô</a:t>
            </a:r>
            <a:r>
              <a:rPr lang="en-US" sz="2000" b="1" i="1" dirty="0">
                <a:solidFill>
                  <a:srgbClr val="0070C0"/>
                </a:solidFill>
                <a:latin typeface="+mn-lt"/>
                <a:cs typeface="Arial" panose="020B0604020202020204" pitchFamily="34" charset="0"/>
              </a:rPr>
              <a:t> </a:t>
            </a:r>
            <a:r>
              <a:rPr lang="en-US" sz="2000" b="1" i="1" dirty="0" err="1">
                <a:solidFill>
                  <a:srgbClr val="0070C0"/>
                </a:solidFill>
                <a:latin typeface="+mn-lt"/>
                <a:cs typeface="Arial" panose="020B0604020202020204" pitchFamily="34" charset="0"/>
              </a:rPr>
              <a:t>hình</a:t>
            </a:r>
            <a:r>
              <a:rPr lang="en-US" sz="2000" b="1" i="1" dirty="0">
                <a:solidFill>
                  <a:srgbClr val="0070C0"/>
                </a:solidFill>
                <a:latin typeface="+mn-lt"/>
                <a:cs typeface="Arial" panose="020B0604020202020204" pitchFamily="34" charset="0"/>
              </a:rPr>
              <a:t>: </a:t>
            </a:r>
            <a:r>
              <a:rPr lang="en-US" sz="2000" b="1" i="1" dirty="0" err="1">
                <a:solidFill>
                  <a:srgbClr val="0070C0"/>
                </a:solidFill>
                <a:latin typeface="+mn-lt"/>
                <a:cs typeface="Arial" panose="020B0604020202020204" pitchFamily="34" charset="0"/>
              </a:rPr>
              <a:t>xếp</a:t>
            </a:r>
            <a:r>
              <a:rPr lang="en-US" sz="2000" b="1" i="1" dirty="0">
                <a:solidFill>
                  <a:srgbClr val="0070C0"/>
                </a:solidFill>
                <a:latin typeface="+mn-lt"/>
                <a:cs typeface="Arial" panose="020B0604020202020204" pitchFamily="34" charset="0"/>
              </a:rPr>
              <a:t> </a:t>
            </a:r>
            <a:r>
              <a:rPr lang="en-US" sz="2000" b="1" i="1" dirty="0" err="1">
                <a:solidFill>
                  <a:srgbClr val="0070C0"/>
                </a:solidFill>
                <a:latin typeface="+mn-lt"/>
                <a:cs typeface="Arial" panose="020B0604020202020204" pitchFamily="34" charset="0"/>
              </a:rPr>
              <a:t>hạng</a:t>
            </a:r>
            <a:r>
              <a:rPr lang="en-US" sz="2000" b="1" i="1" dirty="0">
                <a:solidFill>
                  <a:srgbClr val="0070C0"/>
                </a:solidFill>
                <a:latin typeface="+mn-lt"/>
                <a:cs typeface="Arial" panose="020B0604020202020204" pitchFamily="34" charset="0"/>
              </a:rPr>
              <a:t> 63</a:t>
            </a:r>
            <a:endParaRPr lang="vi-VN" sz="2000" i="1" dirty="0">
              <a:solidFill>
                <a:srgbClr val="0070C0"/>
              </a:solidFill>
              <a:latin typeface="+mn-lt"/>
              <a:cs typeface="Arial" panose="020B0604020202020204" pitchFamily="34" charset="0"/>
            </a:endParaRPr>
          </a:p>
        </p:txBody>
      </p:sp>
    </p:spTree>
    <p:extLst>
      <p:ext uri="{BB962C8B-B14F-4D97-AF65-F5344CB8AC3E}">
        <p14:creationId xmlns:p14="http://schemas.microsoft.com/office/powerpoint/2010/main" val="251983506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Google Shape;215;p25">
            <a:extLst>
              <a:ext uri="{FF2B5EF4-FFF2-40B4-BE49-F238E27FC236}">
                <a16:creationId xmlns:a16="http://schemas.microsoft.com/office/drawing/2014/main" id="{945B188F-F444-A52B-C651-702D259F8B55}"/>
              </a:ext>
            </a:extLst>
          </p:cNvPr>
          <p:cNvGraphicFramePr/>
          <p:nvPr>
            <p:extLst>
              <p:ext uri="{D42A27DB-BD31-4B8C-83A1-F6EECF244321}">
                <p14:modId xmlns:p14="http://schemas.microsoft.com/office/powerpoint/2010/main" val="3599259191"/>
              </p:ext>
            </p:extLst>
          </p:nvPr>
        </p:nvGraphicFramePr>
        <p:xfrm>
          <a:off x="304729" y="1345598"/>
          <a:ext cx="8534541" cy="2717498"/>
        </p:xfrm>
        <a:graphic>
          <a:graphicData uri="http://schemas.openxmlformats.org/drawingml/2006/table">
            <a:tbl>
              <a:tblPr>
                <a:noFill/>
                <a:tableStyleId>{701FB10D-A61A-4DE4-8506-F670E7A89527}</a:tableStyleId>
              </a:tblPr>
              <a:tblGrid>
                <a:gridCol w="3747099">
                  <a:extLst>
                    <a:ext uri="{9D8B030D-6E8A-4147-A177-3AD203B41FA5}">
                      <a16:colId xmlns:a16="http://schemas.microsoft.com/office/drawing/2014/main" val="20000"/>
                    </a:ext>
                  </a:extLst>
                </a:gridCol>
                <a:gridCol w="1402080">
                  <a:extLst>
                    <a:ext uri="{9D8B030D-6E8A-4147-A177-3AD203B41FA5}">
                      <a16:colId xmlns:a16="http://schemas.microsoft.com/office/drawing/2014/main" val="20001"/>
                    </a:ext>
                  </a:extLst>
                </a:gridCol>
                <a:gridCol w="1069166">
                  <a:extLst>
                    <a:ext uri="{9D8B030D-6E8A-4147-A177-3AD203B41FA5}">
                      <a16:colId xmlns:a16="http://schemas.microsoft.com/office/drawing/2014/main" val="20002"/>
                    </a:ext>
                  </a:extLst>
                </a:gridCol>
                <a:gridCol w="1343417">
                  <a:extLst>
                    <a:ext uri="{9D8B030D-6E8A-4147-A177-3AD203B41FA5}">
                      <a16:colId xmlns:a16="http://schemas.microsoft.com/office/drawing/2014/main" val="20003"/>
                    </a:ext>
                  </a:extLst>
                </a:gridCol>
                <a:gridCol w="972779">
                  <a:extLst>
                    <a:ext uri="{9D8B030D-6E8A-4147-A177-3AD203B41FA5}">
                      <a16:colId xmlns:a16="http://schemas.microsoft.com/office/drawing/2014/main" val="706496569"/>
                    </a:ext>
                  </a:extLst>
                </a:gridCol>
              </a:tblGrid>
              <a:tr h="0">
                <a:tc>
                  <a:txBody>
                    <a:bodyPr/>
                    <a:lstStyle/>
                    <a:p>
                      <a:pPr marL="0" lvl="0" indent="0" algn="l" rtl="0">
                        <a:spcBef>
                          <a:spcPts val="0"/>
                        </a:spcBef>
                        <a:spcAft>
                          <a:spcPts val="0"/>
                        </a:spcAft>
                        <a:buNone/>
                      </a:pPr>
                      <a:endParaRPr sz="1600" dirty="0">
                        <a:solidFill>
                          <a:srgbClr val="607D8B"/>
                        </a:solidFill>
                        <a:latin typeface="Roboto Slab"/>
                        <a:ea typeface="Roboto Slab"/>
                        <a:cs typeface="Roboto Slab"/>
                        <a:sym typeface="Roboto Slab"/>
                      </a:endParaRPr>
                    </a:p>
                  </a:txBody>
                  <a:tcPr marL="91425" marR="91425" marT="68575" marB="68575"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19050" cap="flat" cmpd="sng">
                      <a:solidFill>
                        <a:srgbClr val="607D8B"/>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gridSpan="2">
                  <a:txBody>
                    <a:bodyPr/>
                    <a:lstStyle/>
                    <a:p>
                      <a:pPr marL="0" lvl="0" indent="0" algn="ctr" rtl="0">
                        <a:spcBef>
                          <a:spcPts val="0"/>
                        </a:spcBef>
                        <a:spcAft>
                          <a:spcPts val="0"/>
                        </a:spcAft>
                        <a:buNone/>
                      </a:pPr>
                      <a:r>
                        <a:rPr lang="vi-VN" sz="1600" b="1" dirty="0">
                          <a:solidFill>
                            <a:srgbClr val="607D8B"/>
                          </a:solidFill>
                          <a:latin typeface="Roboto Slab"/>
                          <a:ea typeface="Roboto Slab"/>
                          <a:cs typeface="Roboto Slab"/>
                          <a:sym typeface="Roboto Slab"/>
                        </a:rPr>
                        <a:t>PII 2023</a:t>
                      </a:r>
                      <a:endParaRPr sz="1600" b="1" dirty="0">
                        <a:solidFill>
                          <a:srgbClr val="607D8B"/>
                        </a:solidFill>
                        <a:latin typeface="Roboto Slab"/>
                        <a:ea typeface="Roboto Slab"/>
                        <a:cs typeface="Roboto Slab"/>
                        <a:sym typeface="Roboto Slab"/>
                      </a:endParaRPr>
                    </a:p>
                  </a:txBody>
                  <a:tcPr marL="91425" marR="91425" marT="68575" marB="68575"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19050" cap="flat" cmpd="sng">
                      <a:solidFill>
                        <a:srgbClr val="607D8B"/>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hMerge="1">
                  <a:txBody>
                    <a:bodyPr/>
                    <a:lstStyle/>
                    <a:p>
                      <a:pPr marL="0" lvl="0" indent="0" algn="ctr" rtl="0">
                        <a:spcBef>
                          <a:spcPts val="0"/>
                        </a:spcBef>
                        <a:spcAft>
                          <a:spcPts val="0"/>
                        </a:spcAft>
                        <a:buNone/>
                      </a:pPr>
                      <a:endParaRPr sz="1600" dirty="0">
                        <a:solidFill>
                          <a:srgbClr val="607D8B"/>
                        </a:solidFill>
                        <a:latin typeface="Roboto Slab"/>
                        <a:ea typeface="Roboto Slab"/>
                        <a:cs typeface="Roboto Slab"/>
                        <a:sym typeface="Roboto Slab"/>
                      </a:endParaRPr>
                    </a:p>
                  </a:txBody>
                  <a:tcPr marL="91425" marR="91425" marT="68575" marB="68575"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19050" cap="flat" cmpd="sng">
                      <a:solidFill>
                        <a:srgbClr val="607D8B"/>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gridSpan="2">
                  <a:txBody>
                    <a:bodyPr/>
                    <a:lstStyle/>
                    <a:p>
                      <a:pPr marL="0" lvl="0" indent="0" algn="ctr" rtl="0">
                        <a:spcBef>
                          <a:spcPts val="0"/>
                        </a:spcBef>
                        <a:spcAft>
                          <a:spcPts val="0"/>
                        </a:spcAft>
                        <a:buNone/>
                      </a:pPr>
                      <a:r>
                        <a:rPr lang="vi-VN" sz="1600" b="1" dirty="0">
                          <a:solidFill>
                            <a:srgbClr val="607D8B"/>
                          </a:solidFill>
                          <a:latin typeface="Roboto Slab"/>
                          <a:ea typeface="Roboto Slab"/>
                          <a:cs typeface="Roboto Slab"/>
                          <a:sym typeface="Roboto Slab"/>
                        </a:rPr>
                        <a:t>PII 2024</a:t>
                      </a:r>
                      <a:endParaRPr sz="1600" b="1" dirty="0">
                        <a:solidFill>
                          <a:srgbClr val="607D8B"/>
                        </a:solidFill>
                        <a:latin typeface="Roboto Slab"/>
                        <a:ea typeface="Roboto Slab"/>
                        <a:cs typeface="Roboto Slab"/>
                        <a:sym typeface="Roboto Slab"/>
                      </a:endParaRPr>
                    </a:p>
                  </a:txBody>
                  <a:tcPr marL="91425" marR="91425" marT="68575" marB="68575"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607D8B"/>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tcPr>
                </a:tc>
                <a:tc hMerge="1">
                  <a:txBody>
                    <a:bodyPr/>
                    <a:lstStyle/>
                    <a:p>
                      <a:pPr marL="0" lvl="0" indent="0" algn="ctr" rtl="0">
                        <a:spcBef>
                          <a:spcPts val="0"/>
                        </a:spcBef>
                        <a:spcAft>
                          <a:spcPts val="0"/>
                        </a:spcAft>
                        <a:buNone/>
                      </a:pPr>
                      <a:endParaRPr sz="1600" dirty="0">
                        <a:solidFill>
                          <a:srgbClr val="607D8B"/>
                        </a:solidFill>
                        <a:latin typeface="Roboto Slab"/>
                        <a:ea typeface="Roboto Slab"/>
                        <a:cs typeface="Roboto Slab"/>
                        <a:sym typeface="Roboto Slab"/>
                      </a:endParaRPr>
                    </a:p>
                  </a:txBody>
                  <a:tcPr marL="91425" marR="91425" marT="68575" marB="68575"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607D8B"/>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tcPr>
                </a:tc>
                <a:extLst>
                  <a:ext uri="{0D108BD9-81ED-4DB2-BD59-A6C34878D82A}">
                    <a16:rowId xmlns:a16="http://schemas.microsoft.com/office/drawing/2014/main" val="683551440"/>
                  </a:ext>
                </a:extLst>
              </a:tr>
              <a:tr h="0">
                <a:tc>
                  <a:txBody>
                    <a:bodyPr/>
                    <a:lstStyle/>
                    <a:p>
                      <a:pPr marL="0" lvl="0" indent="0" algn="l" rtl="0">
                        <a:spcBef>
                          <a:spcPts val="0"/>
                        </a:spcBef>
                        <a:spcAft>
                          <a:spcPts val="0"/>
                        </a:spcAft>
                        <a:buNone/>
                      </a:pPr>
                      <a:endParaRPr sz="1600" dirty="0">
                        <a:solidFill>
                          <a:srgbClr val="607D8B"/>
                        </a:solidFill>
                        <a:latin typeface="Roboto Slab"/>
                        <a:ea typeface="Roboto Slab"/>
                        <a:cs typeface="Roboto Slab"/>
                        <a:sym typeface="Roboto Slab"/>
                      </a:endParaRPr>
                    </a:p>
                  </a:txBody>
                  <a:tcPr marL="91425" marR="91425" marT="68575" marB="685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1600" dirty="0">
                          <a:solidFill>
                            <a:srgbClr val="607D8B"/>
                          </a:solidFill>
                          <a:latin typeface="Roboto Slab"/>
                          <a:ea typeface="Roboto Slab"/>
                          <a:cs typeface="Roboto Slab"/>
                          <a:sym typeface="Roboto Slab"/>
                        </a:rPr>
                        <a:t>Giá trị</a:t>
                      </a:r>
                      <a:endParaRPr sz="1600" dirty="0">
                        <a:solidFill>
                          <a:srgbClr val="607D8B"/>
                        </a:solidFill>
                        <a:latin typeface="Roboto Slab"/>
                        <a:ea typeface="Roboto Slab"/>
                        <a:cs typeface="Roboto Slab"/>
                        <a:sym typeface="Roboto Slab"/>
                      </a:endParaRPr>
                    </a:p>
                  </a:txBody>
                  <a:tcPr marL="91425" marR="91425" marT="68575" marB="68575"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1600" dirty="0">
                          <a:solidFill>
                            <a:srgbClr val="607D8B"/>
                          </a:solidFill>
                          <a:latin typeface="Roboto Slab"/>
                          <a:ea typeface="Roboto Slab"/>
                          <a:cs typeface="Roboto Slab"/>
                          <a:sym typeface="Roboto Slab"/>
                        </a:rPr>
                        <a:t>Hạng</a:t>
                      </a:r>
                      <a:endParaRPr sz="1600" dirty="0">
                        <a:solidFill>
                          <a:srgbClr val="607D8B"/>
                        </a:solidFill>
                        <a:latin typeface="Roboto Slab"/>
                        <a:ea typeface="Roboto Slab"/>
                        <a:cs typeface="Roboto Slab"/>
                        <a:sym typeface="Roboto Slab"/>
                      </a:endParaRPr>
                    </a:p>
                  </a:txBody>
                  <a:tcPr marL="91425" marR="91425" marT="68575" marB="68575"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1600" dirty="0">
                          <a:solidFill>
                            <a:srgbClr val="607D8B"/>
                          </a:solidFill>
                          <a:latin typeface="Roboto Slab"/>
                          <a:ea typeface="Roboto Slab"/>
                          <a:cs typeface="Roboto Slab"/>
                          <a:sym typeface="Roboto Slab"/>
                        </a:rPr>
                        <a:t>Giá trị</a:t>
                      </a:r>
                      <a:endParaRPr sz="1600" dirty="0">
                        <a:solidFill>
                          <a:srgbClr val="607D8B"/>
                        </a:solidFill>
                        <a:latin typeface="Roboto Slab"/>
                        <a:ea typeface="Roboto Slab"/>
                        <a:cs typeface="Roboto Slab"/>
                        <a:sym typeface="Roboto Slab"/>
                      </a:endParaRPr>
                    </a:p>
                  </a:txBody>
                  <a:tcPr marL="91425" marR="91425" marT="68575" marB="68575"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1600" dirty="0">
                          <a:solidFill>
                            <a:srgbClr val="607D8B"/>
                          </a:solidFill>
                          <a:latin typeface="Roboto Slab"/>
                          <a:ea typeface="Roboto Slab"/>
                          <a:cs typeface="Roboto Slab"/>
                          <a:sym typeface="Roboto Slab"/>
                        </a:rPr>
                        <a:t>Hạng</a:t>
                      </a:r>
                      <a:endParaRPr sz="1600" dirty="0">
                        <a:solidFill>
                          <a:srgbClr val="607D8B"/>
                        </a:solidFill>
                        <a:latin typeface="Roboto Slab"/>
                        <a:ea typeface="Roboto Slab"/>
                        <a:cs typeface="Roboto Slab"/>
                        <a:sym typeface="Roboto Slab"/>
                      </a:endParaRPr>
                    </a:p>
                  </a:txBody>
                  <a:tcPr marL="91425" marR="91425" marT="68575" marB="68575"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708680">
                <a:tc>
                  <a:txBody>
                    <a:bodyPr/>
                    <a:lstStyle/>
                    <a:p>
                      <a:pPr marR="0" algn="r" rtl="0" eaLnBrk="1" fontAlgn="ctr" hangingPunct="1">
                        <a:lnSpc>
                          <a:spcPct val="100000"/>
                        </a:lnSpc>
                        <a:spcBef>
                          <a:spcPts val="0"/>
                        </a:spcBef>
                        <a:spcAft>
                          <a:spcPts val="0"/>
                        </a:spcAft>
                        <a:buClr>
                          <a:srgbClr val="000000"/>
                        </a:buClr>
                        <a:buFont typeface="Arial"/>
                      </a:pPr>
                      <a:r>
                        <a:rPr lang="en-US" sz="1600" b="0" i="0" u="none" strike="noStrike" cap="none" dirty="0" err="1">
                          <a:solidFill>
                            <a:schemeClr val="tx1"/>
                          </a:solidFill>
                          <a:latin typeface="Roboto Slab"/>
                          <a:ea typeface="Roboto Slab"/>
                          <a:cs typeface="Roboto Slab"/>
                          <a:sym typeface="Arial"/>
                        </a:rPr>
                        <a:t>Số</a:t>
                      </a:r>
                      <a:r>
                        <a:rPr lang="en-US" sz="1600" b="0" i="0" u="none" strike="noStrike" cap="none" dirty="0">
                          <a:solidFill>
                            <a:schemeClr val="tx1"/>
                          </a:solidFill>
                          <a:latin typeface="Roboto Slab"/>
                          <a:ea typeface="Roboto Slab"/>
                          <a:cs typeface="Roboto Slab"/>
                          <a:sym typeface="Arial"/>
                        </a:rPr>
                        <a:t> DN </a:t>
                      </a:r>
                      <a:r>
                        <a:rPr lang="en-US" sz="1600" b="0" i="0" u="none" strike="noStrike" cap="none" dirty="0" err="1">
                          <a:solidFill>
                            <a:schemeClr val="tx1"/>
                          </a:solidFill>
                          <a:latin typeface="Roboto Slab"/>
                          <a:ea typeface="Roboto Slab"/>
                          <a:cs typeface="Roboto Slab"/>
                          <a:sym typeface="Arial"/>
                        </a:rPr>
                        <a:t>mới</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thành</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lập</a:t>
                      </a:r>
                      <a:r>
                        <a:rPr lang="en-US" sz="1600" b="0" i="0" u="none" strike="noStrike" cap="none" dirty="0">
                          <a:solidFill>
                            <a:schemeClr val="tx1"/>
                          </a:solidFill>
                          <a:latin typeface="Roboto Slab"/>
                          <a:ea typeface="Roboto Slab"/>
                          <a:cs typeface="Roboto Slab"/>
                          <a:sym typeface="Arial"/>
                        </a:rPr>
                        <a:t>/10,000 </a:t>
                      </a:r>
                      <a:r>
                        <a:rPr lang="en-US" sz="1600" b="0" i="0" u="none" strike="noStrike" cap="none" dirty="0" err="1">
                          <a:solidFill>
                            <a:schemeClr val="tx1"/>
                          </a:solidFill>
                          <a:latin typeface="Roboto Slab"/>
                          <a:ea typeface="Roboto Slab"/>
                          <a:cs typeface="Roboto Slab"/>
                          <a:sym typeface="Arial"/>
                        </a:rPr>
                        <a:t>dân</a:t>
                      </a:r>
                      <a:endParaRPr lang="en-US" sz="1600" b="0" i="0" u="none" strike="noStrike" cap="none" dirty="0">
                        <a:solidFill>
                          <a:schemeClr val="tx1"/>
                        </a:solidFill>
                        <a:latin typeface="Roboto Slab"/>
                        <a:ea typeface="Roboto Slab"/>
                        <a:cs typeface="Roboto Slab"/>
                        <a:sym typeface="Arial"/>
                      </a:endParaRPr>
                    </a:p>
                  </a:txBody>
                  <a:tcPr marL="0" marR="0" marT="0" marB="0"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marR="0" algn="ctr" rtl="0" fontAlgn="ctr">
                        <a:lnSpc>
                          <a:spcPct val="100000"/>
                        </a:lnSpc>
                        <a:spcBef>
                          <a:spcPts val="0"/>
                        </a:spcBef>
                        <a:spcAft>
                          <a:spcPts val="0"/>
                        </a:spcAft>
                        <a:buClr>
                          <a:srgbClr val="000000"/>
                        </a:buClr>
                        <a:buFont typeface="Arial"/>
                      </a:pPr>
                      <a:r>
                        <a:rPr lang="vi-VN" sz="2000" b="0" i="0" u="none" strike="noStrike" cap="none" dirty="0">
                          <a:solidFill>
                            <a:srgbClr val="000000"/>
                          </a:solidFill>
                          <a:effectLst/>
                          <a:latin typeface="Aptos Narrow" panose="020B0004020202020204" pitchFamily="34" charset="0"/>
                          <a:cs typeface="Arial"/>
                          <a:sym typeface="Arial"/>
                        </a:rPr>
                        <a:t>7.73 </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marR="0" algn="ctr" rtl="0" fontAlgn="ctr">
                        <a:lnSpc>
                          <a:spcPct val="100000"/>
                        </a:lnSpc>
                        <a:spcBef>
                          <a:spcPts val="0"/>
                        </a:spcBef>
                        <a:spcAft>
                          <a:spcPts val="0"/>
                        </a:spcAft>
                        <a:buClr>
                          <a:srgbClr val="000000"/>
                        </a:buClr>
                        <a:buFont typeface="Arial"/>
                      </a:pPr>
                      <a:r>
                        <a:rPr lang="vi-VN" sz="2000" b="1" i="0" u="none" strike="noStrike" cap="none" dirty="0">
                          <a:solidFill>
                            <a:srgbClr val="000000"/>
                          </a:solidFill>
                          <a:effectLst/>
                          <a:latin typeface="Aptos Narrow" panose="020B0004020202020204" pitchFamily="34" charset="0"/>
                          <a:cs typeface="Arial"/>
                          <a:sym typeface="Arial"/>
                        </a:rPr>
                        <a:t>27</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algn="ctr" fontAlgn="ctr"/>
                      <a:r>
                        <a:rPr lang="vi-VN" sz="2000" b="0" i="0" u="none" strike="noStrike">
                          <a:solidFill>
                            <a:srgbClr val="C00000"/>
                          </a:solidFill>
                          <a:effectLst/>
                          <a:latin typeface="Aptos Narrow" panose="020B0004020202020204" pitchFamily="34" charset="0"/>
                        </a:rPr>
                        <a:t>6.22</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algn="ctr" fontAlgn="ctr"/>
                      <a:r>
                        <a:rPr lang="vi-VN" sz="2000" b="1" i="0" u="none" strike="noStrike" dirty="0">
                          <a:solidFill>
                            <a:srgbClr val="000000"/>
                          </a:solidFill>
                          <a:effectLst/>
                          <a:latin typeface="Aptos Narrow" panose="020B0004020202020204" pitchFamily="34" charset="0"/>
                        </a:rPr>
                        <a:t>38</a:t>
                      </a:r>
                    </a:p>
                  </a:txBody>
                  <a:tcPr marL="0" marR="0" marT="0" marB="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extLst>
                  <a:ext uri="{0D108BD9-81ED-4DB2-BD59-A6C34878D82A}">
                    <a16:rowId xmlns:a16="http://schemas.microsoft.com/office/drawing/2014/main" val="375058405"/>
                  </a:ext>
                </a:extLst>
              </a:tr>
              <a:tr h="745813">
                <a:tc>
                  <a:txBody>
                    <a:bodyPr/>
                    <a:lstStyle/>
                    <a:p>
                      <a:pPr marR="0" algn="r" rtl="0" eaLnBrk="1" fontAlgn="ctr" hangingPunct="1">
                        <a:lnSpc>
                          <a:spcPct val="100000"/>
                        </a:lnSpc>
                        <a:spcBef>
                          <a:spcPts val="0"/>
                        </a:spcBef>
                        <a:spcAft>
                          <a:spcPts val="0"/>
                        </a:spcAft>
                        <a:buClr>
                          <a:srgbClr val="000000"/>
                        </a:buClr>
                        <a:buFont typeface="Arial"/>
                      </a:pPr>
                      <a:r>
                        <a:rPr lang="en-US" sz="1600" b="0" i="0" u="none" strike="noStrike" cap="none" dirty="0" err="1">
                          <a:solidFill>
                            <a:schemeClr val="tx1"/>
                          </a:solidFill>
                          <a:latin typeface="Roboto Slab"/>
                          <a:ea typeface="Roboto Slab"/>
                          <a:cs typeface="Roboto Slab"/>
                          <a:sym typeface="Arial"/>
                        </a:rPr>
                        <a:t>Số</a:t>
                      </a:r>
                      <a:r>
                        <a:rPr lang="en-US" sz="1600" b="0" i="0" u="none" strike="noStrike" cap="none" dirty="0">
                          <a:solidFill>
                            <a:schemeClr val="tx1"/>
                          </a:solidFill>
                          <a:latin typeface="Roboto Slab"/>
                          <a:ea typeface="Roboto Slab"/>
                          <a:cs typeface="Roboto Slab"/>
                          <a:sym typeface="Arial"/>
                        </a:rPr>
                        <a:t> DN KH&amp;CN </a:t>
                      </a:r>
                      <a:r>
                        <a:rPr lang="en-US" sz="1600" b="0" i="0" u="none" strike="noStrike" cap="none" dirty="0" err="1">
                          <a:solidFill>
                            <a:schemeClr val="tx1"/>
                          </a:solidFill>
                          <a:latin typeface="Roboto Slab"/>
                          <a:ea typeface="Roboto Slab"/>
                          <a:cs typeface="Roboto Slab"/>
                          <a:sym typeface="Arial"/>
                        </a:rPr>
                        <a:t>và</a:t>
                      </a:r>
                      <a:r>
                        <a:rPr lang="en-US" sz="1600" b="0" i="0" u="none" strike="noStrike" cap="none" dirty="0">
                          <a:solidFill>
                            <a:schemeClr val="tx1"/>
                          </a:solidFill>
                          <a:latin typeface="Roboto Slab"/>
                          <a:ea typeface="Roboto Slab"/>
                          <a:cs typeface="Roboto Slab"/>
                          <a:sym typeface="Arial"/>
                        </a:rPr>
                        <a:t> DN </a:t>
                      </a:r>
                      <a:r>
                        <a:rPr lang="en-US" sz="1600" b="0" i="0" u="none" strike="noStrike" cap="none" dirty="0" err="1">
                          <a:solidFill>
                            <a:schemeClr val="tx1"/>
                          </a:solidFill>
                          <a:latin typeface="Roboto Slab"/>
                          <a:ea typeface="Roboto Slab"/>
                          <a:cs typeface="Roboto Slab"/>
                          <a:sym typeface="Arial"/>
                        </a:rPr>
                        <a:t>đủ</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điều</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kiện</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là</a:t>
                      </a:r>
                      <a:r>
                        <a:rPr lang="en-US" sz="1600" b="0" i="0" u="none" strike="noStrike" cap="none" dirty="0">
                          <a:solidFill>
                            <a:schemeClr val="tx1"/>
                          </a:solidFill>
                          <a:latin typeface="Roboto Slab"/>
                          <a:ea typeface="Roboto Slab"/>
                          <a:cs typeface="Roboto Slab"/>
                          <a:sym typeface="Arial"/>
                        </a:rPr>
                        <a:t> DN KH&amp;CN/1,000 DN</a:t>
                      </a:r>
                    </a:p>
                  </a:txBody>
                  <a:tcPr marL="0" marR="0" marT="0" marB="0"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marR="0" algn="ctr" rtl="0" fontAlgn="ctr">
                        <a:lnSpc>
                          <a:spcPct val="100000"/>
                        </a:lnSpc>
                        <a:spcBef>
                          <a:spcPts val="0"/>
                        </a:spcBef>
                        <a:spcAft>
                          <a:spcPts val="0"/>
                        </a:spcAft>
                        <a:buClr>
                          <a:srgbClr val="000000"/>
                        </a:buClr>
                        <a:buFont typeface="Arial"/>
                      </a:pPr>
                      <a:r>
                        <a:rPr lang="vi-VN" sz="2000" b="0" i="0" u="none" strike="noStrike" cap="none" dirty="0">
                          <a:solidFill>
                            <a:srgbClr val="000000"/>
                          </a:solidFill>
                          <a:effectLst/>
                          <a:latin typeface="Aptos Narrow" panose="020B0004020202020204" pitchFamily="34" charset="0"/>
                          <a:cs typeface="Arial"/>
                          <a:sym typeface="Arial"/>
                        </a:rPr>
                        <a:t>0.40 </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marR="0" algn="ctr" rtl="0" fontAlgn="ctr">
                        <a:lnSpc>
                          <a:spcPct val="100000"/>
                        </a:lnSpc>
                        <a:spcBef>
                          <a:spcPts val="0"/>
                        </a:spcBef>
                        <a:spcAft>
                          <a:spcPts val="0"/>
                        </a:spcAft>
                        <a:buClr>
                          <a:srgbClr val="000000"/>
                        </a:buClr>
                        <a:buFont typeface="Arial"/>
                      </a:pPr>
                      <a:r>
                        <a:rPr lang="vi-VN" sz="2000" b="1" i="0" u="none" strike="noStrike" cap="none">
                          <a:solidFill>
                            <a:srgbClr val="000000"/>
                          </a:solidFill>
                          <a:effectLst/>
                          <a:latin typeface="Aptos Narrow" panose="020B0004020202020204" pitchFamily="34" charset="0"/>
                          <a:cs typeface="Arial"/>
                          <a:sym typeface="Arial"/>
                        </a:rPr>
                        <a:t>59</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algn="ctr" fontAlgn="ctr"/>
                      <a:r>
                        <a:rPr lang="vi-VN" sz="2000" b="0" i="0" u="none" strike="noStrike">
                          <a:solidFill>
                            <a:srgbClr val="000000"/>
                          </a:solidFill>
                          <a:effectLst/>
                          <a:latin typeface="Aptos Narrow" panose="020B0004020202020204" pitchFamily="34" charset="0"/>
                        </a:rPr>
                        <a:t>1.55</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algn="ctr" fontAlgn="ctr"/>
                      <a:r>
                        <a:rPr lang="vi-VN" sz="2000" b="1" i="0" u="none" strike="noStrike">
                          <a:solidFill>
                            <a:srgbClr val="000000"/>
                          </a:solidFill>
                          <a:effectLst/>
                          <a:latin typeface="Aptos Narrow" panose="020B0004020202020204" pitchFamily="34" charset="0"/>
                        </a:rPr>
                        <a:t>39</a:t>
                      </a:r>
                    </a:p>
                  </a:txBody>
                  <a:tcPr marL="0" marR="0" marT="0" marB="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extLst>
                  <a:ext uri="{0D108BD9-81ED-4DB2-BD59-A6C34878D82A}">
                    <a16:rowId xmlns:a16="http://schemas.microsoft.com/office/drawing/2014/main" val="1076897458"/>
                  </a:ext>
                </a:extLst>
              </a:tr>
              <a:tr h="501025">
                <a:tc>
                  <a:txBody>
                    <a:bodyPr/>
                    <a:lstStyle/>
                    <a:p>
                      <a:pPr marR="0" algn="r" rtl="0" eaLnBrk="1" fontAlgn="ctr" hangingPunct="1">
                        <a:lnSpc>
                          <a:spcPct val="100000"/>
                        </a:lnSpc>
                        <a:spcBef>
                          <a:spcPts val="0"/>
                        </a:spcBef>
                        <a:spcAft>
                          <a:spcPts val="0"/>
                        </a:spcAft>
                        <a:buClr>
                          <a:srgbClr val="000000"/>
                        </a:buClr>
                        <a:buFont typeface="Arial"/>
                      </a:pPr>
                      <a:r>
                        <a:rPr lang="en-US" sz="1600" b="0" i="0" u="none" strike="noStrike" cap="none" dirty="0" err="1">
                          <a:solidFill>
                            <a:schemeClr val="tx1"/>
                          </a:solidFill>
                          <a:latin typeface="Roboto Slab"/>
                          <a:ea typeface="Roboto Slab"/>
                          <a:cs typeface="Roboto Slab"/>
                          <a:sym typeface="Arial"/>
                        </a:rPr>
                        <a:t>Tỷ</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lệ</a:t>
                      </a:r>
                      <a:r>
                        <a:rPr lang="en-US" sz="1600" b="0" i="0" u="none" strike="noStrike" cap="none" dirty="0">
                          <a:solidFill>
                            <a:schemeClr val="tx1"/>
                          </a:solidFill>
                          <a:latin typeface="Roboto Slab"/>
                          <a:ea typeface="Roboto Slab"/>
                          <a:cs typeface="Roboto Slab"/>
                          <a:sym typeface="Arial"/>
                        </a:rPr>
                        <a:t> DN </a:t>
                      </a:r>
                      <a:r>
                        <a:rPr lang="en-US" sz="1600" b="0" i="0" u="none" strike="noStrike" cap="none" dirty="0" err="1">
                          <a:solidFill>
                            <a:schemeClr val="tx1"/>
                          </a:solidFill>
                          <a:latin typeface="Roboto Slab"/>
                          <a:ea typeface="Roboto Slab"/>
                          <a:cs typeface="Roboto Slab"/>
                          <a:sym typeface="Arial"/>
                        </a:rPr>
                        <a:t>khởi</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nghiệp</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sáng</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tạo</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trong</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tổng</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số</a:t>
                      </a:r>
                      <a:r>
                        <a:rPr lang="en-US" sz="1600" b="0" i="0" u="none" strike="noStrike" cap="none" dirty="0">
                          <a:solidFill>
                            <a:schemeClr val="tx1"/>
                          </a:solidFill>
                          <a:latin typeface="Roboto Slab"/>
                          <a:ea typeface="Roboto Slab"/>
                          <a:cs typeface="Roboto Slab"/>
                          <a:sym typeface="Arial"/>
                        </a:rPr>
                        <a:t> DN </a:t>
                      </a:r>
                      <a:r>
                        <a:rPr lang="en-US" sz="1600" b="0" i="0" u="none" strike="noStrike" cap="none" dirty="0" err="1">
                          <a:solidFill>
                            <a:schemeClr val="tx1"/>
                          </a:solidFill>
                          <a:latin typeface="Roboto Slab"/>
                          <a:ea typeface="Roboto Slab"/>
                          <a:cs typeface="Roboto Slab"/>
                          <a:sym typeface="Arial"/>
                        </a:rPr>
                        <a:t>mới</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thành</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lập</a:t>
                      </a:r>
                      <a:r>
                        <a:rPr lang="en-US" sz="1600" b="0" i="0" u="none" strike="noStrike" cap="none" dirty="0">
                          <a:solidFill>
                            <a:schemeClr val="tx1"/>
                          </a:solidFill>
                          <a:latin typeface="Roboto Slab"/>
                          <a:ea typeface="Roboto Slab"/>
                          <a:cs typeface="Roboto Slab"/>
                          <a:sym typeface="Arial"/>
                        </a:rPr>
                        <a:t> (%)</a:t>
                      </a:r>
                    </a:p>
                  </a:txBody>
                  <a:tcPr marL="0" marR="0" marT="0" marB="0"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marR="0" algn="ctr" rtl="0" fontAlgn="ctr">
                        <a:lnSpc>
                          <a:spcPct val="100000"/>
                        </a:lnSpc>
                        <a:spcBef>
                          <a:spcPts val="0"/>
                        </a:spcBef>
                        <a:spcAft>
                          <a:spcPts val="0"/>
                        </a:spcAft>
                        <a:buClr>
                          <a:srgbClr val="000000"/>
                        </a:buClr>
                        <a:buFont typeface="Arial"/>
                      </a:pPr>
                      <a:r>
                        <a:rPr lang="vi-VN" sz="2000" b="0" i="0" u="none" strike="noStrike" cap="none" dirty="0">
                          <a:solidFill>
                            <a:srgbClr val="000000"/>
                          </a:solidFill>
                          <a:effectLst/>
                          <a:latin typeface="Aptos Narrow" panose="020B0004020202020204" pitchFamily="34" charset="0"/>
                          <a:cs typeface="Arial"/>
                          <a:sym typeface="Arial"/>
                        </a:rPr>
                        <a:t>6.23 </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marR="0" algn="ctr" rtl="0" fontAlgn="ctr">
                        <a:lnSpc>
                          <a:spcPct val="100000"/>
                        </a:lnSpc>
                        <a:spcBef>
                          <a:spcPts val="0"/>
                        </a:spcBef>
                        <a:spcAft>
                          <a:spcPts val="0"/>
                        </a:spcAft>
                        <a:buClr>
                          <a:srgbClr val="000000"/>
                        </a:buClr>
                        <a:buFont typeface="Arial"/>
                      </a:pPr>
                      <a:r>
                        <a:rPr lang="vi-VN" sz="2000" b="1" i="0" u="none" strike="noStrike" cap="none" dirty="0">
                          <a:solidFill>
                            <a:srgbClr val="000000"/>
                          </a:solidFill>
                          <a:effectLst/>
                          <a:latin typeface="Aptos Narrow" panose="020B0004020202020204" pitchFamily="34" charset="0"/>
                          <a:cs typeface="Arial"/>
                          <a:sym typeface="Arial"/>
                        </a:rPr>
                        <a:t>12</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algn="ctr" fontAlgn="ctr"/>
                      <a:r>
                        <a:rPr lang="vi-VN" sz="2000" b="0" i="0" u="none" strike="noStrike" dirty="0">
                          <a:solidFill>
                            <a:srgbClr val="C00000"/>
                          </a:solidFill>
                          <a:effectLst/>
                          <a:latin typeface="Aptos Narrow" panose="020B0004020202020204" pitchFamily="34" charset="0"/>
                        </a:rPr>
                        <a:t>2.45</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algn="ctr" fontAlgn="ctr"/>
                      <a:r>
                        <a:rPr lang="vi-VN" sz="2000" b="1" i="0" u="none" strike="noStrike" dirty="0">
                          <a:solidFill>
                            <a:srgbClr val="000000"/>
                          </a:solidFill>
                          <a:effectLst/>
                          <a:latin typeface="Aptos Narrow" panose="020B0004020202020204" pitchFamily="34" charset="0"/>
                        </a:rPr>
                        <a:t>38</a:t>
                      </a:r>
                    </a:p>
                  </a:txBody>
                  <a:tcPr marL="0" marR="0" marT="0" marB="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extLst>
                  <a:ext uri="{0D108BD9-81ED-4DB2-BD59-A6C34878D82A}">
                    <a16:rowId xmlns:a16="http://schemas.microsoft.com/office/drawing/2014/main" val="223614467"/>
                  </a:ext>
                </a:extLst>
              </a:tr>
            </a:tbl>
          </a:graphicData>
        </a:graphic>
      </p:graphicFrame>
      <p:sp>
        <p:nvSpPr>
          <p:cNvPr id="4" name="Google Shape;214;p25">
            <a:extLst>
              <a:ext uri="{FF2B5EF4-FFF2-40B4-BE49-F238E27FC236}">
                <a16:creationId xmlns:a16="http://schemas.microsoft.com/office/drawing/2014/main" id="{191DA24F-1AD8-BCA8-B783-E85B558910DA}"/>
              </a:ext>
            </a:extLst>
          </p:cNvPr>
          <p:cNvSpPr txBox="1">
            <a:spLocks/>
          </p:cNvSpPr>
          <p:nvPr/>
        </p:nvSpPr>
        <p:spPr>
          <a:xfrm>
            <a:off x="219537" y="81776"/>
            <a:ext cx="8827308" cy="899531"/>
          </a:xfrm>
          <a:prstGeom prst="rect">
            <a:avLst/>
          </a:prstGeom>
          <a:solidFill>
            <a:schemeClr val="accent5"/>
          </a:solid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1pPr>
            <a:lvl2pPr marR="0" lvl="1"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2pPr>
            <a:lvl3pPr marR="0" lvl="2"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3pPr>
            <a:lvl4pPr marR="0" lvl="3"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4pPr>
            <a:lvl5pPr marR="0" lvl="4"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5pPr>
            <a:lvl6pPr marR="0" lvl="5"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6pPr>
            <a:lvl7pPr marR="0" lvl="6"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7pPr>
            <a:lvl8pPr marR="0" lvl="7"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8pPr>
            <a:lvl9pPr marR="0" lvl="8"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9pPr>
          </a:lstStyle>
          <a:p>
            <a:r>
              <a:rPr lang="en-US" sz="2400" b="1">
                <a:solidFill>
                  <a:srgbClr val="0070C0"/>
                </a:solidFill>
                <a:latin typeface="+mn-lt"/>
              </a:rPr>
              <a:t>6. Sản </a:t>
            </a:r>
            <a:r>
              <a:rPr lang="en-US" sz="2400" b="1" dirty="0" err="1">
                <a:solidFill>
                  <a:srgbClr val="0070C0"/>
                </a:solidFill>
                <a:latin typeface="+mn-lt"/>
              </a:rPr>
              <a:t>phẩm</a:t>
            </a:r>
            <a:r>
              <a:rPr lang="en-US" sz="2400" b="1" dirty="0">
                <a:solidFill>
                  <a:srgbClr val="0070C0"/>
                </a:solidFill>
                <a:latin typeface="+mn-lt"/>
              </a:rPr>
              <a:t> tri </a:t>
            </a:r>
            <a:r>
              <a:rPr lang="en-US" sz="2400" b="1" dirty="0" err="1">
                <a:solidFill>
                  <a:srgbClr val="0070C0"/>
                </a:solidFill>
                <a:latin typeface="+mn-lt"/>
              </a:rPr>
              <a:t>thức</a:t>
            </a:r>
            <a:r>
              <a:rPr lang="en-US" sz="2400" b="1" dirty="0">
                <a:solidFill>
                  <a:srgbClr val="0070C0"/>
                </a:solidFill>
                <a:latin typeface="+mn-lt"/>
              </a:rPr>
              <a:t>, </a:t>
            </a:r>
            <a:r>
              <a:rPr lang="en-US" sz="2400" b="1" dirty="0" err="1">
                <a:solidFill>
                  <a:srgbClr val="0070C0"/>
                </a:solidFill>
                <a:latin typeface="+mn-lt"/>
              </a:rPr>
              <a:t>sáng</a:t>
            </a:r>
            <a:r>
              <a:rPr lang="en-US" sz="2400" b="1" dirty="0">
                <a:solidFill>
                  <a:srgbClr val="0070C0"/>
                </a:solidFill>
                <a:latin typeface="+mn-lt"/>
              </a:rPr>
              <a:t> </a:t>
            </a:r>
            <a:r>
              <a:rPr lang="en-US" sz="2400" b="1" dirty="0" err="1">
                <a:solidFill>
                  <a:srgbClr val="0070C0"/>
                </a:solidFill>
                <a:latin typeface="+mn-lt"/>
              </a:rPr>
              <a:t>tạo</a:t>
            </a:r>
            <a:r>
              <a:rPr lang="en-US" sz="2400" b="1" dirty="0">
                <a:solidFill>
                  <a:srgbClr val="0070C0"/>
                </a:solidFill>
                <a:latin typeface="+mn-lt"/>
              </a:rPr>
              <a:t> </a:t>
            </a:r>
            <a:r>
              <a:rPr lang="en-US" sz="2400" b="1" dirty="0" err="1">
                <a:solidFill>
                  <a:srgbClr val="0070C0"/>
                </a:solidFill>
                <a:latin typeface="+mn-lt"/>
              </a:rPr>
              <a:t>và</a:t>
            </a:r>
            <a:r>
              <a:rPr lang="en-US" sz="2400" b="1" dirty="0">
                <a:solidFill>
                  <a:srgbClr val="0070C0"/>
                </a:solidFill>
                <a:latin typeface="+mn-lt"/>
              </a:rPr>
              <a:t> </a:t>
            </a:r>
            <a:r>
              <a:rPr lang="en-US" sz="2400" b="1" dirty="0" err="1">
                <a:solidFill>
                  <a:srgbClr val="0070C0"/>
                </a:solidFill>
                <a:latin typeface="+mn-lt"/>
              </a:rPr>
              <a:t>công</a:t>
            </a:r>
            <a:r>
              <a:rPr lang="en-US" sz="2400" b="1" dirty="0">
                <a:solidFill>
                  <a:srgbClr val="0070C0"/>
                </a:solidFill>
                <a:latin typeface="+mn-lt"/>
              </a:rPr>
              <a:t> </a:t>
            </a:r>
            <a:r>
              <a:rPr lang="en-US" sz="2400" b="1" dirty="0" err="1">
                <a:solidFill>
                  <a:srgbClr val="0070C0"/>
                </a:solidFill>
                <a:latin typeface="+mn-lt"/>
              </a:rPr>
              <a:t>nghệ</a:t>
            </a:r>
            <a:r>
              <a:rPr lang="vi-VN" sz="2400" b="1" dirty="0">
                <a:solidFill>
                  <a:srgbClr val="0070C0"/>
                </a:solidFill>
                <a:latin typeface="+mn-lt"/>
              </a:rPr>
              <a:t>: xếp hạng </a:t>
            </a:r>
            <a:r>
              <a:rPr lang="en-US" sz="2400" b="1" dirty="0">
                <a:solidFill>
                  <a:srgbClr val="0070C0"/>
                </a:solidFill>
                <a:latin typeface="+mn-lt"/>
              </a:rPr>
              <a:t>62</a:t>
            </a:r>
          </a:p>
          <a:p>
            <a:pPr>
              <a:lnSpc>
                <a:spcPct val="150000"/>
              </a:lnSpc>
            </a:pPr>
            <a:r>
              <a:rPr lang="en-US" sz="2000" b="1" i="1" dirty="0">
                <a:solidFill>
                  <a:srgbClr val="0070C0"/>
                </a:solidFill>
                <a:latin typeface="+mn-lt"/>
                <a:cs typeface="Arial" panose="020B0604020202020204" pitchFamily="34" charset="0"/>
              </a:rPr>
              <a:t>Lan </a:t>
            </a:r>
            <a:r>
              <a:rPr lang="en-US" sz="2000" b="1" i="1" dirty="0" err="1">
                <a:solidFill>
                  <a:srgbClr val="0070C0"/>
                </a:solidFill>
                <a:latin typeface="+mn-lt"/>
                <a:cs typeface="Arial" panose="020B0604020202020204" pitchFamily="34" charset="0"/>
              </a:rPr>
              <a:t>tỏa</a:t>
            </a:r>
            <a:r>
              <a:rPr lang="en-US" sz="2000" b="1" i="1" dirty="0">
                <a:solidFill>
                  <a:srgbClr val="0070C0"/>
                </a:solidFill>
                <a:latin typeface="+mn-lt"/>
                <a:cs typeface="Arial" panose="020B0604020202020204" pitchFamily="34" charset="0"/>
              </a:rPr>
              <a:t> tri </a:t>
            </a:r>
            <a:r>
              <a:rPr lang="en-US" sz="2000" b="1" i="1" dirty="0" err="1">
                <a:solidFill>
                  <a:srgbClr val="0070C0"/>
                </a:solidFill>
                <a:latin typeface="+mn-lt"/>
                <a:cs typeface="Arial" panose="020B0604020202020204" pitchFamily="34" charset="0"/>
              </a:rPr>
              <a:t>thức</a:t>
            </a:r>
            <a:r>
              <a:rPr lang="en-US" sz="2000" b="1" i="1" dirty="0">
                <a:solidFill>
                  <a:srgbClr val="0070C0"/>
                </a:solidFill>
                <a:latin typeface="+mn-lt"/>
                <a:cs typeface="Arial" panose="020B0604020202020204" pitchFamily="34" charset="0"/>
              </a:rPr>
              <a:t>: </a:t>
            </a:r>
            <a:r>
              <a:rPr lang="en-US" sz="2000" b="1" i="1" dirty="0" err="1">
                <a:solidFill>
                  <a:srgbClr val="0070C0"/>
                </a:solidFill>
                <a:latin typeface="+mn-lt"/>
                <a:cs typeface="Arial" panose="020B0604020202020204" pitchFamily="34" charset="0"/>
              </a:rPr>
              <a:t>xếp</a:t>
            </a:r>
            <a:r>
              <a:rPr lang="en-US" sz="2000" b="1" i="1" dirty="0">
                <a:solidFill>
                  <a:srgbClr val="0070C0"/>
                </a:solidFill>
                <a:latin typeface="+mn-lt"/>
                <a:cs typeface="Arial" panose="020B0604020202020204" pitchFamily="34" charset="0"/>
              </a:rPr>
              <a:t> </a:t>
            </a:r>
            <a:r>
              <a:rPr lang="en-US" sz="2000" b="1" i="1" dirty="0" err="1">
                <a:solidFill>
                  <a:srgbClr val="0070C0"/>
                </a:solidFill>
                <a:latin typeface="+mn-lt"/>
                <a:cs typeface="Arial" panose="020B0604020202020204" pitchFamily="34" charset="0"/>
              </a:rPr>
              <a:t>hạng</a:t>
            </a:r>
            <a:r>
              <a:rPr lang="en-US" sz="2000" b="1" i="1" dirty="0">
                <a:solidFill>
                  <a:srgbClr val="0070C0"/>
                </a:solidFill>
                <a:latin typeface="+mn-lt"/>
                <a:cs typeface="Arial" panose="020B0604020202020204" pitchFamily="34" charset="0"/>
              </a:rPr>
              <a:t> 57</a:t>
            </a:r>
            <a:endParaRPr lang="vi-VN" sz="2000" i="1" dirty="0">
              <a:solidFill>
                <a:srgbClr val="0070C0"/>
              </a:solidFill>
              <a:latin typeface="+mn-lt"/>
              <a:cs typeface="Arial" panose="020B0604020202020204" pitchFamily="34" charset="0"/>
            </a:endParaRPr>
          </a:p>
        </p:txBody>
      </p:sp>
    </p:spTree>
    <p:extLst>
      <p:ext uri="{BB962C8B-B14F-4D97-AF65-F5344CB8AC3E}">
        <p14:creationId xmlns:p14="http://schemas.microsoft.com/office/powerpoint/2010/main" val="242953783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14;p25">
            <a:extLst>
              <a:ext uri="{FF2B5EF4-FFF2-40B4-BE49-F238E27FC236}">
                <a16:creationId xmlns:a16="http://schemas.microsoft.com/office/drawing/2014/main" id="{D0151AE9-9D94-B740-EE3B-561D775FD8B5}"/>
              </a:ext>
            </a:extLst>
          </p:cNvPr>
          <p:cNvSpPr txBox="1">
            <a:spLocks/>
          </p:cNvSpPr>
          <p:nvPr/>
        </p:nvSpPr>
        <p:spPr>
          <a:xfrm>
            <a:off x="247934" y="59473"/>
            <a:ext cx="8534541" cy="1055649"/>
          </a:xfrm>
          <a:prstGeom prst="rect">
            <a:avLst/>
          </a:prstGeom>
          <a:solidFill>
            <a:schemeClr val="accent5"/>
          </a:solid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1pPr>
            <a:lvl2pPr marR="0" lvl="1"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2pPr>
            <a:lvl3pPr marR="0" lvl="2"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3pPr>
            <a:lvl4pPr marR="0" lvl="3"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4pPr>
            <a:lvl5pPr marR="0" lvl="4"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5pPr>
            <a:lvl6pPr marR="0" lvl="5"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6pPr>
            <a:lvl7pPr marR="0" lvl="6"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7pPr>
            <a:lvl8pPr marR="0" lvl="7"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8pPr>
            <a:lvl9pPr marR="0" lvl="8"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9pPr>
          </a:lstStyle>
          <a:p>
            <a:pPr>
              <a:lnSpc>
                <a:spcPct val="150000"/>
              </a:lnSpc>
            </a:pPr>
            <a:r>
              <a:rPr lang="en-US" sz="2400" b="1">
                <a:solidFill>
                  <a:srgbClr val="0070C0"/>
                </a:solidFill>
                <a:latin typeface="+mn-lt"/>
              </a:rPr>
              <a:t>7. Tác </a:t>
            </a:r>
            <a:r>
              <a:rPr lang="en-US" sz="2400" b="1" dirty="0" err="1">
                <a:solidFill>
                  <a:srgbClr val="0070C0"/>
                </a:solidFill>
                <a:latin typeface="+mn-lt"/>
              </a:rPr>
              <a:t>động</a:t>
            </a:r>
            <a:r>
              <a:rPr lang="vi-VN" sz="2400" b="1" dirty="0">
                <a:solidFill>
                  <a:srgbClr val="0070C0"/>
                </a:solidFill>
                <a:latin typeface="+mn-lt"/>
              </a:rPr>
              <a:t>: xếp hạng </a:t>
            </a:r>
            <a:r>
              <a:rPr lang="en-US" sz="2400" b="1" dirty="0">
                <a:solidFill>
                  <a:srgbClr val="0070C0"/>
                </a:solidFill>
                <a:latin typeface="+mn-lt"/>
              </a:rPr>
              <a:t>51</a:t>
            </a:r>
          </a:p>
          <a:p>
            <a:pPr>
              <a:lnSpc>
                <a:spcPct val="150000"/>
              </a:lnSpc>
            </a:pPr>
            <a:r>
              <a:rPr lang="en-US" sz="2000" b="1" i="1" dirty="0" err="1">
                <a:solidFill>
                  <a:srgbClr val="0070C0"/>
                </a:solidFill>
                <a:latin typeface="+mn-lt"/>
                <a:cs typeface="Arial" panose="020B0604020202020204" pitchFamily="34" charset="0"/>
              </a:rPr>
              <a:t>Tác</a:t>
            </a:r>
            <a:r>
              <a:rPr lang="en-US" sz="2000" b="1" i="1" dirty="0">
                <a:solidFill>
                  <a:srgbClr val="0070C0"/>
                </a:solidFill>
                <a:latin typeface="+mn-lt"/>
                <a:cs typeface="Arial" panose="020B0604020202020204" pitchFamily="34" charset="0"/>
              </a:rPr>
              <a:t> </a:t>
            </a:r>
            <a:r>
              <a:rPr lang="en-US" sz="2000" b="1" i="1" dirty="0" err="1">
                <a:solidFill>
                  <a:srgbClr val="0070C0"/>
                </a:solidFill>
                <a:latin typeface="+mn-lt"/>
                <a:cs typeface="Arial" panose="020B0604020202020204" pitchFamily="34" charset="0"/>
              </a:rPr>
              <a:t>động</a:t>
            </a:r>
            <a:r>
              <a:rPr lang="en-US" sz="2000" b="1" i="1" dirty="0">
                <a:solidFill>
                  <a:srgbClr val="0070C0"/>
                </a:solidFill>
                <a:latin typeface="+mn-lt"/>
                <a:cs typeface="Arial" panose="020B0604020202020204" pitchFamily="34" charset="0"/>
              </a:rPr>
              <a:t> </a:t>
            </a:r>
            <a:r>
              <a:rPr lang="en-US" sz="2000" b="1" i="1" dirty="0" err="1">
                <a:solidFill>
                  <a:srgbClr val="0070C0"/>
                </a:solidFill>
                <a:latin typeface="+mn-lt"/>
                <a:cs typeface="Arial" panose="020B0604020202020204" pitchFamily="34" charset="0"/>
              </a:rPr>
              <a:t>đến</a:t>
            </a:r>
            <a:r>
              <a:rPr lang="en-US" sz="2000" b="1" i="1" dirty="0">
                <a:solidFill>
                  <a:srgbClr val="0070C0"/>
                </a:solidFill>
                <a:latin typeface="+mn-lt"/>
                <a:cs typeface="Arial" panose="020B0604020202020204" pitchFamily="34" charset="0"/>
              </a:rPr>
              <a:t> </a:t>
            </a:r>
            <a:r>
              <a:rPr lang="en-US" sz="2000" b="1" i="1" dirty="0" err="1">
                <a:solidFill>
                  <a:srgbClr val="0070C0"/>
                </a:solidFill>
                <a:latin typeface="+mn-lt"/>
                <a:cs typeface="Arial" panose="020B0604020202020204" pitchFamily="34" charset="0"/>
              </a:rPr>
              <a:t>sản</a:t>
            </a:r>
            <a:r>
              <a:rPr lang="en-US" sz="2000" b="1" i="1" dirty="0">
                <a:solidFill>
                  <a:srgbClr val="0070C0"/>
                </a:solidFill>
                <a:latin typeface="+mn-lt"/>
                <a:cs typeface="Arial" panose="020B0604020202020204" pitchFamily="34" charset="0"/>
              </a:rPr>
              <a:t> </a:t>
            </a:r>
            <a:r>
              <a:rPr lang="en-US" sz="2000" b="1" i="1" dirty="0" err="1">
                <a:solidFill>
                  <a:srgbClr val="0070C0"/>
                </a:solidFill>
                <a:latin typeface="+mn-lt"/>
                <a:cs typeface="Arial" panose="020B0604020202020204" pitchFamily="34" charset="0"/>
              </a:rPr>
              <a:t>xuất</a:t>
            </a:r>
            <a:r>
              <a:rPr lang="en-US" sz="2000" b="1" i="1" dirty="0">
                <a:solidFill>
                  <a:srgbClr val="0070C0"/>
                </a:solidFill>
                <a:latin typeface="+mn-lt"/>
                <a:cs typeface="Arial" panose="020B0604020202020204" pitchFamily="34" charset="0"/>
              </a:rPr>
              <a:t> – </a:t>
            </a:r>
            <a:r>
              <a:rPr lang="en-US" sz="2000" b="1" i="1" dirty="0" err="1">
                <a:solidFill>
                  <a:srgbClr val="0070C0"/>
                </a:solidFill>
                <a:latin typeface="+mn-lt"/>
                <a:cs typeface="Arial" panose="020B0604020202020204" pitchFamily="34" charset="0"/>
              </a:rPr>
              <a:t>kinh</a:t>
            </a:r>
            <a:r>
              <a:rPr lang="en-US" sz="2000" b="1" i="1" dirty="0">
                <a:solidFill>
                  <a:srgbClr val="0070C0"/>
                </a:solidFill>
                <a:latin typeface="+mn-lt"/>
                <a:cs typeface="Arial" panose="020B0604020202020204" pitchFamily="34" charset="0"/>
              </a:rPr>
              <a:t> </a:t>
            </a:r>
            <a:r>
              <a:rPr lang="en-US" sz="2000" b="1" i="1" dirty="0" err="1">
                <a:solidFill>
                  <a:srgbClr val="0070C0"/>
                </a:solidFill>
                <a:latin typeface="+mn-lt"/>
                <a:cs typeface="Arial" panose="020B0604020202020204" pitchFamily="34" charset="0"/>
              </a:rPr>
              <a:t>doanh</a:t>
            </a:r>
            <a:r>
              <a:rPr lang="en-US" sz="2000" b="1" i="1" dirty="0">
                <a:solidFill>
                  <a:srgbClr val="0070C0"/>
                </a:solidFill>
                <a:latin typeface="+mn-lt"/>
                <a:cs typeface="Arial" panose="020B0604020202020204" pitchFamily="34" charset="0"/>
              </a:rPr>
              <a:t>: </a:t>
            </a:r>
            <a:r>
              <a:rPr lang="en-US" sz="2000" b="1" i="1" dirty="0" err="1">
                <a:solidFill>
                  <a:srgbClr val="0070C0"/>
                </a:solidFill>
                <a:latin typeface="+mn-lt"/>
                <a:cs typeface="Arial" panose="020B0604020202020204" pitchFamily="34" charset="0"/>
              </a:rPr>
              <a:t>xếp</a:t>
            </a:r>
            <a:r>
              <a:rPr lang="en-US" sz="2000" b="1" i="1" dirty="0">
                <a:solidFill>
                  <a:srgbClr val="0070C0"/>
                </a:solidFill>
                <a:latin typeface="+mn-lt"/>
                <a:cs typeface="Arial" panose="020B0604020202020204" pitchFamily="34" charset="0"/>
              </a:rPr>
              <a:t> </a:t>
            </a:r>
            <a:r>
              <a:rPr lang="en-US" sz="2000" b="1" i="1" dirty="0" err="1">
                <a:solidFill>
                  <a:srgbClr val="0070C0"/>
                </a:solidFill>
                <a:latin typeface="+mn-lt"/>
                <a:cs typeface="Arial" panose="020B0604020202020204" pitchFamily="34" charset="0"/>
              </a:rPr>
              <a:t>hạng</a:t>
            </a:r>
            <a:r>
              <a:rPr lang="en-US" sz="2000" b="1" i="1" dirty="0">
                <a:solidFill>
                  <a:srgbClr val="0070C0"/>
                </a:solidFill>
                <a:latin typeface="+mn-lt"/>
                <a:cs typeface="Arial" panose="020B0604020202020204" pitchFamily="34" charset="0"/>
              </a:rPr>
              <a:t> 41</a:t>
            </a:r>
            <a:endParaRPr lang="vi-VN" sz="2000" i="1" dirty="0">
              <a:solidFill>
                <a:srgbClr val="0070C0"/>
              </a:solidFill>
              <a:latin typeface="+mn-lt"/>
              <a:cs typeface="Arial" panose="020B0604020202020204" pitchFamily="34" charset="0"/>
            </a:endParaRPr>
          </a:p>
        </p:txBody>
      </p:sp>
      <p:graphicFrame>
        <p:nvGraphicFramePr>
          <p:cNvPr id="3" name="Google Shape;215;p25">
            <a:extLst>
              <a:ext uri="{FF2B5EF4-FFF2-40B4-BE49-F238E27FC236}">
                <a16:creationId xmlns:a16="http://schemas.microsoft.com/office/drawing/2014/main" id="{945B188F-F444-A52B-C651-702D259F8B55}"/>
              </a:ext>
            </a:extLst>
          </p:cNvPr>
          <p:cNvGraphicFramePr/>
          <p:nvPr>
            <p:extLst>
              <p:ext uri="{D42A27DB-BD31-4B8C-83A1-F6EECF244321}">
                <p14:modId xmlns:p14="http://schemas.microsoft.com/office/powerpoint/2010/main" val="4260949003"/>
              </p:ext>
            </p:extLst>
          </p:nvPr>
        </p:nvGraphicFramePr>
        <p:xfrm>
          <a:off x="304729" y="1215219"/>
          <a:ext cx="8534541" cy="2938665"/>
        </p:xfrm>
        <a:graphic>
          <a:graphicData uri="http://schemas.openxmlformats.org/drawingml/2006/table">
            <a:tbl>
              <a:tblPr>
                <a:noFill/>
                <a:tableStyleId>{701FB10D-A61A-4DE4-8506-F670E7A89527}</a:tableStyleId>
              </a:tblPr>
              <a:tblGrid>
                <a:gridCol w="3747099">
                  <a:extLst>
                    <a:ext uri="{9D8B030D-6E8A-4147-A177-3AD203B41FA5}">
                      <a16:colId xmlns:a16="http://schemas.microsoft.com/office/drawing/2014/main" val="20000"/>
                    </a:ext>
                  </a:extLst>
                </a:gridCol>
                <a:gridCol w="140208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1498183">
                  <a:extLst>
                    <a:ext uri="{9D8B030D-6E8A-4147-A177-3AD203B41FA5}">
                      <a16:colId xmlns:a16="http://schemas.microsoft.com/office/drawing/2014/main" val="20003"/>
                    </a:ext>
                  </a:extLst>
                </a:gridCol>
                <a:gridCol w="972779">
                  <a:extLst>
                    <a:ext uri="{9D8B030D-6E8A-4147-A177-3AD203B41FA5}">
                      <a16:colId xmlns:a16="http://schemas.microsoft.com/office/drawing/2014/main" val="706496569"/>
                    </a:ext>
                  </a:extLst>
                </a:gridCol>
              </a:tblGrid>
              <a:tr h="346355">
                <a:tc>
                  <a:txBody>
                    <a:bodyPr/>
                    <a:lstStyle/>
                    <a:p>
                      <a:pPr marL="0" lvl="0" indent="0" algn="l" rtl="0">
                        <a:spcBef>
                          <a:spcPts val="0"/>
                        </a:spcBef>
                        <a:spcAft>
                          <a:spcPts val="0"/>
                        </a:spcAft>
                        <a:buNone/>
                      </a:pPr>
                      <a:endParaRPr sz="1500" dirty="0">
                        <a:solidFill>
                          <a:srgbClr val="607D8B"/>
                        </a:solidFill>
                        <a:latin typeface="Roboto Slab"/>
                        <a:ea typeface="Roboto Slab"/>
                        <a:cs typeface="Roboto Slab"/>
                        <a:sym typeface="Roboto Slab"/>
                      </a:endParaRPr>
                    </a:p>
                  </a:txBody>
                  <a:tcPr marL="91425" marR="91425" marT="62341" marB="62341"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19050" cap="flat" cmpd="sng">
                      <a:solidFill>
                        <a:srgbClr val="607D8B"/>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gridSpan="2">
                  <a:txBody>
                    <a:bodyPr/>
                    <a:lstStyle/>
                    <a:p>
                      <a:pPr marL="0" lvl="0" indent="0" algn="ctr" rtl="0">
                        <a:spcBef>
                          <a:spcPts val="0"/>
                        </a:spcBef>
                        <a:spcAft>
                          <a:spcPts val="0"/>
                        </a:spcAft>
                        <a:buNone/>
                      </a:pPr>
                      <a:r>
                        <a:rPr lang="vi-VN" sz="1500" b="1" dirty="0">
                          <a:solidFill>
                            <a:srgbClr val="607D8B"/>
                          </a:solidFill>
                          <a:latin typeface="Roboto Slab"/>
                          <a:ea typeface="Roboto Slab"/>
                          <a:cs typeface="Roboto Slab"/>
                          <a:sym typeface="Roboto Slab"/>
                        </a:rPr>
                        <a:t>PII 2023</a:t>
                      </a:r>
                      <a:endParaRPr sz="1500" b="1" dirty="0">
                        <a:solidFill>
                          <a:srgbClr val="607D8B"/>
                        </a:solidFill>
                        <a:latin typeface="Roboto Slab"/>
                        <a:ea typeface="Roboto Slab"/>
                        <a:cs typeface="Roboto Slab"/>
                        <a:sym typeface="Roboto Slab"/>
                      </a:endParaRPr>
                    </a:p>
                  </a:txBody>
                  <a:tcPr marL="91425" marR="91425" marT="62341" marB="62341"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19050" cap="flat" cmpd="sng">
                      <a:solidFill>
                        <a:srgbClr val="607D8B"/>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hMerge="1">
                  <a:txBody>
                    <a:bodyPr/>
                    <a:lstStyle/>
                    <a:p>
                      <a:pPr marL="0" lvl="0" indent="0" algn="ctr" rtl="0">
                        <a:spcBef>
                          <a:spcPts val="0"/>
                        </a:spcBef>
                        <a:spcAft>
                          <a:spcPts val="0"/>
                        </a:spcAft>
                        <a:buNone/>
                      </a:pPr>
                      <a:endParaRPr sz="1600" dirty="0">
                        <a:solidFill>
                          <a:srgbClr val="607D8B"/>
                        </a:solidFill>
                        <a:latin typeface="Roboto Slab"/>
                        <a:ea typeface="Roboto Slab"/>
                        <a:cs typeface="Roboto Slab"/>
                        <a:sym typeface="Roboto Slab"/>
                      </a:endParaRPr>
                    </a:p>
                  </a:txBody>
                  <a:tcPr marL="91425" marR="91425" marT="68575" marB="68575"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19050" cap="flat" cmpd="sng">
                      <a:solidFill>
                        <a:srgbClr val="607D8B"/>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gridSpan="2">
                  <a:txBody>
                    <a:bodyPr/>
                    <a:lstStyle/>
                    <a:p>
                      <a:pPr marL="0" lvl="0" indent="0" algn="ctr" rtl="0">
                        <a:spcBef>
                          <a:spcPts val="0"/>
                        </a:spcBef>
                        <a:spcAft>
                          <a:spcPts val="0"/>
                        </a:spcAft>
                        <a:buNone/>
                      </a:pPr>
                      <a:r>
                        <a:rPr lang="vi-VN" sz="1500" b="1" dirty="0">
                          <a:solidFill>
                            <a:srgbClr val="607D8B"/>
                          </a:solidFill>
                          <a:latin typeface="Roboto Slab"/>
                          <a:ea typeface="Roboto Slab"/>
                          <a:cs typeface="Roboto Slab"/>
                          <a:sym typeface="Roboto Slab"/>
                        </a:rPr>
                        <a:t>PII 2024</a:t>
                      </a:r>
                      <a:endParaRPr sz="1500" b="1" dirty="0">
                        <a:solidFill>
                          <a:srgbClr val="607D8B"/>
                        </a:solidFill>
                        <a:latin typeface="Roboto Slab"/>
                        <a:ea typeface="Roboto Slab"/>
                        <a:cs typeface="Roboto Slab"/>
                        <a:sym typeface="Roboto Slab"/>
                      </a:endParaRPr>
                    </a:p>
                  </a:txBody>
                  <a:tcPr marL="91425" marR="91425" marT="62341" marB="62341"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607D8B"/>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tcPr>
                </a:tc>
                <a:tc hMerge="1">
                  <a:txBody>
                    <a:bodyPr/>
                    <a:lstStyle/>
                    <a:p>
                      <a:pPr marL="0" lvl="0" indent="0" algn="ctr" rtl="0">
                        <a:spcBef>
                          <a:spcPts val="0"/>
                        </a:spcBef>
                        <a:spcAft>
                          <a:spcPts val="0"/>
                        </a:spcAft>
                        <a:buNone/>
                      </a:pPr>
                      <a:endParaRPr sz="1600" dirty="0">
                        <a:solidFill>
                          <a:srgbClr val="607D8B"/>
                        </a:solidFill>
                        <a:latin typeface="Roboto Slab"/>
                        <a:ea typeface="Roboto Slab"/>
                        <a:cs typeface="Roboto Slab"/>
                        <a:sym typeface="Roboto Slab"/>
                      </a:endParaRPr>
                    </a:p>
                  </a:txBody>
                  <a:tcPr marL="91425" marR="91425" marT="68575" marB="68575"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607D8B"/>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tcPr>
                </a:tc>
                <a:extLst>
                  <a:ext uri="{0D108BD9-81ED-4DB2-BD59-A6C34878D82A}">
                    <a16:rowId xmlns:a16="http://schemas.microsoft.com/office/drawing/2014/main" val="683551440"/>
                  </a:ext>
                </a:extLst>
              </a:tr>
              <a:tr h="346355">
                <a:tc>
                  <a:txBody>
                    <a:bodyPr/>
                    <a:lstStyle/>
                    <a:p>
                      <a:pPr marL="0" lvl="0" indent="0" algn="l" rtl="0">
                        <a:spcBef>
                          <a:spcPts val="0"/>
                        </a:spcBef>
                        <a:spcAft>
                          <a:spcPts val="0"/>
                        </a:spcAft>
                        <a:buNone/>
                      </a:pPr>
                      <a:endParaRPr sz="1500" dirty="0">
                        <a:solidFill>
                          <a:srgbClr val="607D8B"/>
                        </a:solidFill>
                        <a:latin typeface="Roboto Slab"/>
                        <a:ea typeface="Roboto Slab"/>
                        <a:cs typeface="Roboto Slab"/>
                        <a:sym typeface="Roboto Slab"/>
                      </a:endParaRPr>
                    </a:p>
                  </a:txBody>
                  <a:tcPr marL="91425" marR="91425" marT="62341" marB="62341"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1500" dirty="0">
                          <a:solidFill>
                            <a:srgbClr val="607D8B"/>
                          </a:solidFill>
                          <a:latin typeface="Roboto Slab"/>
                          <a:ea typeface="Roboto Slab"/>
                          <a:cs typeface="Roboto Slab"/>
                          <a:sym typeface="Roboto Slab"/>
                        </a:rPr>
                        <a:t>Giá trị</a:t>
                      </a:r>
                      <a:endParaRPr sz="1500" dirty="0">
                        <a:solidFill>
                          <a:srgbClr val="607D8B"/>
                        </a:solidFill>
                        <a:latin typeface="Roboto Slab"/>
                        <a:ea typeface="Roboto Slab"/>
                        <a:cs typeface="Roboto Slab"/>
                        <a:sym typeface="Roboto Slab"/>
                      </a:endParaRPr>
                    </a:p>
                  </a:txBody>
                  <a:tcPr marL="91425" marR="91425" marT="62341" marB="62341"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1500" dirty="0">
                          <a:solidFill>
                            <a:srgbClr val="607D8B"/>
                          </a:solidFill>
                          <a:latin typeface="Roboto Slab"/>
                          <a:ea typeface="Roboto Slab"/>
                          <a:cs typeface="Roboto Slab"/>
                          <a:sym typeface="Roboto Slab"/>
                        </a:rPr>
                        <a:t>Hạng</a:t>
                      </a:r>
                      <a:endParaRPr sz="1500" dirty="0">
                        <a:solidFill>
                          <a:srgbClr val="607D8B"/>
                        </a:solidFill>
                        <a:latin typeface="Roboto Slab"/>
                        <a:ea typeface="Roboto Slab"/>
                        <a:cs typeface="Roboto Slab"/>
                        <a:sym typeface="Roboto Slab"/>
                      </a:endParaRPr>
                    </a:p>
                  </a:txBody>
                  <a:tcPr marL="91425" marR="91425" marT="62341" marB="62341"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1500" dirty="0">
                          <a:solidFill>
                            <a:srgbClr val="607D8B"/>
                          </a:solidFill>
                          <a:latin typeface="Roboto Slab"/>
                          <a:ea typeface="Roboto Slab"/>
                          <a:cs typeface="Roboto Slab"/>
                          <a:sym typeface="Roboto Slab"/>
                        </a:rPr>
                        <a:t>Giá trị</a:t>
                      </a:r>
                      <a:endParaRPr sz="1500" dirty="0">
                        <a:solidFill>
                          <a:srgbClr val="607D8B"/>
                        </a:solidFill>
                        <a:latin typeface="Roboto Slab"/>
                        <a:ea typeface="Roboto Slab"/>
                        <a:cs typeface="Roboto Slab"/>
                        <a:sym typeface="Roboto Slab"/>
                      </a:endParaRPr>
                    </a:p>
                  </a:txBody>
                  <a:tcPr marL="91425" marR="91425" marT="62341" marB="62341"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1500" dirty="0">
                          <a:solidFill>
                            <a:srgbClr val="607D8B"/>
                          </a:solidFill>
                          <a:latin typeface="Roboto Slab"/>
                          <a:ea typeface="Roboto Slab"/>
                          <a:cs typeface="Roboto Slab"/>
                          <a:sym typeface="Roboto Slab"/>
                        </a:rPr>
                        <a:t>Hạng</a:t>
                      </a:r>
                      <a:endParaRPr sz="1500" dirty="0">
                        <a:solidFill>
                          <a:srgbClr val="607D8B"/>
                        </a:solidFill>
                        <a:latin typeface="Roboto Slab"/>
                        <a:ea typeface="Roboto Slab"/>
                        <a:cs typeface="Roboto Slab"/>
                        <a:sym typeface="Roboto Slab"/>
                      </a:endParaRPr>
                    </a:p>
                  </a:txBody>
                  <a:tcPr marL="91425" marR="91425" marT="62341" marB="62341"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653777">
                <a:tc>
                  <a:txBody>
                    <a:bodyPr/>
                    <a:lstStyle/>
                    <a:p>
                      <a:pPr algn="r" fontAlgn="ctr"/>
                      <a:r>
                        <a:rPr lang="en-US" sz="1600" b="0" i="0" u="none" strike="noStrike" cap="none" dirty="0" err="1">
                          <a:solidFill>
                            <a:schemeClr val="tx1"/>
                          </a:solidFill>
                          <a:latin typeface="Roboto Slab"/>
                          <a:ea typeface="Roboto Slab"/>
                          <a:cs typeface="Roboto Slab"/>
                          <a:sym typeface="Arial"/>
                        </a:rPr>
                        <a:t>Chỉ</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số</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sản</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xuất</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công</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nghiệp</a:t>
                      </a:r>
                      <a:endParaRPr lang="en-US" sz="1600" b="0" i="0" u="none" strike="noStrike" cap="none" dirty="0">
                        <a:solidFill>
                          <a:schemeClr val="tx1"/>
                        </a:solidFill>
                        <a:latin typeface="Roboto Slab"/>
                        <a:ea typeface="Roboto Slab"/>
                        <a:cs typeface="Roboto Slab"/>
                        <a:sym typeface="Arial"/>
                      </a:endParaRPr>
                    </a:p>
                  </a:txBody>
                  <a:tcPr marL="0" marR="0" marT="0" marB="0"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marR="0" algn="ctr" rtl="0" fontAlgn="ctr">
                        <a:lnSpc>
                          <a:spcPct val="100000"/>
                        </a:lnSpc>
                        <a:spcBef>
                          <a:spcPts val="0"/>
                        </a:spcBef>
                        <a:spcAft>
                          <a:spcPts val="0"/>
                        </a:spcAft>
                        <a:buClr>
                          <a:srgbClr val="000000"/>
                        </a:buClr>
                        <a:buFont typeface="Arial"/>
                      </a:pPr>
                      <a:r>
                        <a:rPr lang="vi-VN" sz="2000" b="0" i="0" u="none" strike="noStrike" cap="none" dirty="0">
                          <a:solidFill>
                            <a:srgbClr val="000000"/>
                          </a:solidFill>
                          <a:effectLst/>
                          <a:latin typeface="Aptos Narrow" panose="020B0004020202020204" pitchFamily="34" charset="0"/>
                          <a:cs typeface="Arial"/>
                          <a:sym typeface="Arial"/>
                        </a:rPr>
                        <a:t>114.10 </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marR="0" algn="ctr" rtl="0" fontAlgn="ctr">
                        <a:lnSpc>
                          <a:spcPct val="100000"/>
                        </a:lnSpc>
                        <a:spcBef>
                          <a:spcPts val="0"/>
                        </a:spcBef>
                        <a:spcAft>
                          <a:spcPts val="0"/>
                        </a:spcAft>
                        <a:buClr>
                          <a:srgbClr val="000000"/>
                        </a:buClr>
                        <a:buFont typeface="Arial"/>
                      </a:pPr>
                      <a:r>
                        <a:rPr lang="vi-VN" sz="2000" b="1" i="0" u="none" strike="noStrike" cap="none" dirty="0">
                          <a:solidFill>
                            <a:srgbClr val="000000"/>
                          </a:solidFill>
                          <a:effectLst/>
                          <a:latin typeface="Aptos Narrow" panose="020B0004020202020204" pitchFamily="34" charset="0"/>
                          <a:cs typeface="Arial"/>
                          <a:sym typeface="Arial"/>
                        </a:rPr>
                        <a:t>25</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algn="ctr" fontAlgn="ctr"/>
                      <a:r>
                        <a:rPr lang="vi-VN" sz="2000" b="0" i="0" u="none" strike="noStrike">
                          <a:solidFill>
                            <a:srgbClr val="000000"/>
                          </a:solidFill>
                          <a:effectLst/>
                          <a:latin typeface="Aptos Narrow" panose="020B0004020202020204" pitchFamily="34" charset="0"/>
                        </a:rPr>
                        <a:t>108.47</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algn="ctr" fontAlgn="ctr"/>
                      <a:r>
                        <a:rPr lang="vi-VN" sz="2000" b="1" i="0" u="none" strike="noStrike" dirty="0">
                          <a:solidFill>
                            <a:srgbClr val="000000"/>
                          </a:solidFill>
                          <a:effectLst/>
                          <a:latin typeface="Aptos Narrow" panose="020B0004020202020204" pitchFamily="34" charset="0"/>
                        </a:rPr>
                        <a:t>26</a:t>
                      </a:r>
                    </a:p>
                  </a:txBody>
                  <a:tcPr marL="0" marR="0" marT="0" marB="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extLst>
                  <a:ext uri="{0D108BD9-81ED-4DB2-BD59-A6C34878D82A}">
                    <a16:rowId xmlns:a16="http://schemas.microsoft.com/office/drawing/2014/main" val="375058405"/>
                  </a:ext>
                </a:extLst>
              </a:tr>
              <a:tr h="667370">
                <a:tc>
                  <a:txBody>
                    <a:bodyPr/>
                    <a:lstStyle/>
                    <a:p>
                      <a:pPr algn="r" fontAlgn="ctr"/>
                      <a:r>
                        <a:rPr lang="en-US" sz="1600" b="0" i="0" u="none" strike="noStrike" cap="none" dirty="0" err="1">
                          <a:solidFill>
                            <a:schemeClr val="tx1"/>
                          </a:solidFill>
                          <a:latin typeface="Roboto Slab"/>
                          <a:ea typeface="Roboto Slab"/>
                          <a:cs typeface="Roboto Slab"/>
                          <a:sym typeface="Arial"/>
                        </a:rPr>
                        <a:t>Số</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sản</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phẩm</a:t>
                      </a:r>
                      <a:r>
                        <a:rPr lang="en-US" sz="1600" b="0" i="0" u="none" strike="noStrike" cap="none" dirty="0">
                          <a:solidFill>
                            <a:schemeClr val="tx1"/>
                          </a:solidFill>
                          <a:latin typeface="Roboto Slab"/>
                          <a:ea typeface="Roboto Slab"/>
                          <a:cs typeface="Roboto Slab"/>
                          <a:sym typeface="Arial"/>
                        </a:rPr>
                        <a:t> OCOP 4 </a:t>
                      </a:r>
                      <a:r>
                        <a:rPr lang="en-US" sz="1600" b="0" i="0" u="none" strike="noStrike" cap="none" dirty="0" err="1">
                          <a:solidFill>
                            <a:schemeClr val="tx1"/>
                          </a:solidFill>
                          <a:latin typeface="Roboto Slab"/>
                          <a:ea typeface="Roboto Slab"/>
                          <a:cs typeface="Roboto Slab"/>
                          <a:sym typeface="Arial"/>
                        </a:rPr>
                        <a:t>sao</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trở</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lên</a:t>
                      </a:r>
                      <a:r>
                        <a:rPr lang="en-US" sz="1600" b="0" i="0" u="none" strike="noStrike" cap="none" dirty="0">
                          <a:solidFill>
                            <a:schemeClr val="tx1"/>
                          </a:solidFill>
                          <a:latin typeface="Roboto Slab"/>
                          <a:ea typeface="Roboto Slab"/>
                          <a:cs typeface="Roboto Slab"/>
                          <a:sym typeface="Arial"/>
                        </a:rPr>
                        <a:t>/</a:t>
                      </a:r>
                      <a:r>
                        <a:rPr lang="en-US" sz="1600" b="0" i="0" u="none" strike="noStrike" cap="none" dirty="0" err="1">
                          <a:solidFill>
                            <a:schemeClr val="tx1"/>
                          </a:solidFill>
                          <a:latin typeface="Roboto Slab"/>
                          <a:ea typeface="Roboto Slab"/>
                          <a:cs typeface="Roboto Slab"/>
                          <a:sym typeface="Arial"/>
                        </a:rPr>
                        <a:t>tổng</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số</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xã</a:t>
                      </a:r>
                      <a:endParaRPr lang="en-US" sz="1600" b="0" i="0" u="none" strike="noStrike" cap="none" dirty="0">
                        <a:solidFill>
                          <a:schemeClr val="tx1"/>
                        </a:solidFill>
                        <a:latin typeface="Roboto Slab"/>
                        <a:ea typeface="Roboto Slab"/>
                        <a:cs typeface="Roboto Slab"/>
                        <a:sym typeface="Arial"/>
                      </a:endParaRPr>
                    </a:p>
                  </a:txBody>
                  <a:tcPr marL="0" marR="0" marT="0" marB="0"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marR="0" algn="ctr" rtl="0" fontAlgn="ctr">
                        <a:lnSpc>
                          <a:spcPct val="100000"/>
                        </a:lnSpc>
                        <a:spcBef>
                          <a:spcPts val="0"/>
                        </a:spcBef>
                        <a:spcAft>
                          <a:spcPts val="0"/>
                        </a:spcAft>
                        <a:buClr>
                          <a:srgbClr val="000000"/>
                        </a:buClr>
                        <a:buFont typeface="Arial"/>
                      </a:pPr>
                      <a:r>
                        <a:rPr lang="vi-VN" sz="2000" b="0" i="0" u="none" strike="noStrike" cap="none" dirty="0">
                          <a:solidFill>
                            <a:srgbClr val="000000"/>
                          </a:solidFill>
                          <a:effectLst/>
                          <a:latin typeface="Aptos Narrow" panose="020B0004020202020204" pitchFamily="34" charset="0"/>
                          <a:cs typeface="Arial"/>
                          <a:sym typeface="Arial"/>
                        </a:rPr>
                        <a:t>0.13 </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marR="0" algn="ctr" rtl="0" fontAlgn="ctr">
                        <a:lnSpc>
                          <a:spcPct val="100000"/>
                        </a:lnSpc>
                        <a:spcBef>
                          <a:spcPts val="0"/>
                        </a:spcBef>
                        <a:spcAft>
                          <a:spcPts val="0"/>
                        </a:spcAft>
                        <a:buClr>
                          <a:srgbClr val="000000"/>
                        </a:buClr>
                        <a:buFont typeface="Arial"/>
                      </a:pPr>
                      <a:r>
                        <a:rPr lang="vi-VN" sz="2000" b="1" i="0" u="none" strike="noStrike" cap="none">
                          <a:solidFill>
                            <a:srgbClr val="000000"/>
                          </a:solidFill>
                          <a:effectLst/>
                          <a:latin typeface="Aptos Narrow" panose="020B0004020202020204" pitchFamily="34" charset="0"/>
                          <a:cs typeface="Arial"/>
                          <a:sym typeface="Arial"/>
                        </a:rPr>
                        <a:t>44</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algn="ctr" fontAlgn="ctr"/>
                      <a:r>
                        <a:rPr lang="vi-VN" sz="2000" b="0" i="0" u="none" strike="noStrike">
                          <a:solidFill>
                            <a:srgbClr val="000000"/>
                          </a:solidFill>
                          <a:effectLst/>
                          <a:latin typeface="Aptos Narrow" panose="020B0004020202020204" pitchFamily="34" charset="0"/>
                        </a:rPr>
                        <a:t>0.19</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algn="ctr" fontAlgn="ctr"/>
                      <a:r>
                        <a:rPr lang="vi-VN" sz="2000" b="1" i="0" u="none" strike="noStrike">
                          <a:solidFill>
                            <a:srgbClr val="000000"/>
                          </a:solidFill>
                          <a:effectLst/>
                          <a:latin typeface="Aptos Narrow" panose="020B0004020202020204" pitchFamily="34" charset="0"/>
                        </a:rPr>
                        <a:t>38</a:t>
                      </a:r>
                    </a:p>
                  </a:txBody>
                  <a:tcPr marL="0" marR="0" marT="0" marB="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extLst>
                  <a:ext uri="{0D108BD9-81ED-4DB2-BD59-A6C34878D82A}">
                    <a16:rowId xmlns:a16="http://schemas.microsoft.com/office/drawing/2014/main" val="1076897458"/>
                  </a:ext>
                </a:extLst>
              </a:tr>
              <a:tr h="455477">
                <a:tc>
                  <a:txBody>
                    <a:bodyPr/>
                    <a:lstStyle/>
                    <a:p>
                      <a:pPr algn="r" fontAlgn="ctr"/>
                      <a:r>
                        <a:rPr lang="en-US" sz="1600" b="0" i="0" u="none" strike="noStrike" cap="none" dirty="0" err="1">
                          <a:solidFill>
                            <a:schemeClr val="tx1"/>
                          </a:solidFill>
                          <a:latin typeface="Roboto Slab"/>
                          <a:ea typeface="Roboto Slab"/>
                          <a:cs typeface="Roboto Slab"/>
                          <a:sym typeface="Arial"/>
                        </a:rPr>
                        <a:t>Giá</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trị</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xuất</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khẩu</a:t>
                      </a:r>
                      <a:r>
                        <a:rPr lang="en-US" sz="1600" b="0" i="0" u="none" strike="noStrike" cap="none" dirty="0">
                          <a:solidFill>
                            <a:schemeClr val="tx1"/>
                          </a:solidFill>
                          <a:latin typeface="Roboto Slab"/>
                          <a:ea typeface="Roboto Slab"/>
                          <a:cs typeface="Roboto Slab"/>
                          <a:sym typeface="Arial"/>
                        </a:rPr>
                        <a:t>/GRDP </a:t>
                      </a:r>
                    </a:p>
                  </a:txBody>
                  <a:tcPr marL="0" marR="0" marT="0" marB="0"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marR="0" algn="ctr" rtl="0" fontAlgn="ctr">
                        <a:lnSpc>
                          <a:spcPct val="100000"/>
                        </a:lnSpc>
                        <a:spcBef>
                          <a:spcPts val="0"/>
                        </a:spcBef>
                        <a:spcAft>
                          <a:spcPts val="0"/>
                        </a:spcAft>
                        <a:buClr>
                          <a:srgbClr val="000000"/>
                        </a:buClr>
                        <a:buFont typeface="Arial"/>
                      </a:pPr>
                      <a:r>
                        <a:rPr lang="vi-VN" sz="2000" b="0" i="0" u="none" strike="noStrike" cap="none">
                          <a:solidFill>
                            <a:srgbClr val="000000"/>
                          </a:solidFill>
                          <a:effectLst/>
                          <a:latin typeface="Aptos Narrow" panose="020B0004020202020204" pitchFamily="34" charset="0"/>
                          <a:cs typeface="Arial"/>
                          <a:sym typeface="Arial"/>
                        </a:rPr>
                        <a:t>0.10 </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marR="0" algn="ctr" rtl="0" fontAlgn="ctr">
                        <a:lnSpc>
                          <a:spcPct val="100000"/>
                        </a:lnSpc>
                        <a:spcBef>
                          <a:spcPts val="0"/>
                        </a:spcBef>
                        <a:spcAft>
                          <a:spcPts val="0"/>
                        </a:spcAft>
                        <a:buClr>
                          <a:srgbClr val="000000"/>
                        </a:buClr>
                        <a:buFont typeface="Arial"/>
                      </a:pPr>
                      <a:r>
                        <a:rPr lang="vi-VN" sz="2000" b="1" i="0" u="none" strike="noStrike" cap="none" dirty="0">
                          <a:solidFill>
                            <a:srgbClr val="000000"/>
                          </a:solidFill>
                          <a:effectLst/>
                          <a:latin typeface="Aptos Narrow" panose="020B0004020202020204" pitchFamily="34" charset="0"/>
                          <a:cs typeface="Arial"/>
                          <a:sym typeface="Arial"/>
                        </a:rPr>
                        <a:t>55</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algn="ctr" fontAlgn="ctr"/>
                      <a:r>
                        <a:rPr lang="vi-VN" sz="2000" b="0" i="0" u="none" strike="noStrike">
                          <a:solidFill>
                            <a:srgbClr val="000000"/>
                          </a:solidFill>
                          <a:effectLst/>
                          <a:latin typeface="Aptos Narrow" panose="020B0004020202020204" pitchFamily="34" charset="0"/>
                        </a:rPr>
                        <a:t>0.08</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algn="ctr" fontAlgn="ctr"/>
                      <a:r>
                        <a:rPr lang="vi-VN" sz="2000" b="1" i="0" u="none" strike="noStrike">
                          <a:solidFill>
                            <a:srgbClr val="C00000"/>
                          </a:solidFill>
                          <a:effectLst/>
                          <a:latin typeface="Aptos Narrow" panose="020B0004020202020204" pitchFamily="34" charset="0"/>
                        </a:rPr>
                        <a:t>57</a:t>
                      </a:r>
                    </a:p>
                  </a:txBody>
                  <a:tcPr marL="0" marR="0" marT="0" marB="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extLst>
                  <a:ext uri="{0D108BD9-81ED-4DB2-BD59-A6C34878D82A}">
                    <a16:rowId xmlns:a16="http://schemas.microsoft.com/office/drawing/2014/main" val="223614467"/>
                  </a:ext>
                </a:extLst>
              </a:tr>
              <a:tr h="455477">
                <a:tc>
                  <a:txBody>
                    <a:bodyPr/>
                    <a:lstStyle/>
                    <a:p>
                      <a:pPr algn="r" fontAlgn="ctr"/>
                      <a:r>
                        <a:rPr lang="en-US" sz="1600" b="0" i="0" u="none" strike="noStrike" cap="none" dirty="0" err="1">
                          <a:solidFill>
                            <a:schemeClr val="tx1"/>
                          </a:solidFill>
                          <a:latin typeface="Roboto Slab"/>
                          <a:ea typeface="Roboto Slab"/>
                          <a:cs typeface="Roboto Slab"/>
                          <a:sym typeface="Arial"/>
                        </a:rPr>
                        <a:t>Tốc</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độ</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tăng</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năng</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suất</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lao</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động</a:t>
                      </a:r>
                      <a:endParaRPr lang="en-US" sz="1600" b="0" i="0" u="none" strike="noStrike" cap="none" dirty="0">
                        <a:solidFill>
                          <a:schemeClr val="tx1"/>
                        </a:solidFill>
                        <a:latin typeface="Roboto Slab"/>
                        <a:ea typeface="Roboto Slab"/>
                        <a:cs typeface="Roboto Slab"/>
                        <a:sym typeface="Arial"/>
                      </a:endParaRPr>
                    </a:p>
                  </a:txBody>
                  <a:tcPr marL="0" marR="0" marT="0" marB="0"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marR="0" algn="ctr" rtl="0" fontAlgn="ctr">
                        <a:lnSpc>
                          <a:spcPct val="100000"/>
                        </a:lnSpc>
                        <a:spcBef>
                          <a:spcPts val="0"/>
                        </a:spcBef>
                        <a:spcAft>
                          <a:spcPts val="0"/>
                        </a:spcAft>
                        <a:buClr>
                          <a:srgbClr val="000000"/>
                        </a:buClr>
                        <a:buFont typeface="Arial"/>
                      </a:pPr>
                      <a:r>
                        <a:rPr lang="vi-VN" sz="2000" b="0" i="0" u="none" strike="noStrike" cap="none" dirty="0">
                          <a:solidFill>
                            <a:srgbClr val="000000"/>
                          </a:solidFill>
                          <a:effectLst/>
                          <a:latin typeface="Aptos Narrow" panose="020B0004020202020204" pitchFamily="34" charset="0"/>
                          <a:cs typeface="Arial"/>
                          <a:sym typeface="Arial"/>
                        </a:rPr>
                        <a:t>0.11 </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marR="0" algn="ctr" rtl="0" fontAlgn="ctr">
                        <a:lnSpc>
                          <a:spcPct val="100000"/>
                        </a:lnSpc>
                        <a:spcBef>
                          <a:spcPts val="0"/>
                        </a:spcBef>
                        <a:spcAft>
                          <a:spcPts val="0"/>
                        </a:spcAft>
                        <a:buClr>
                          <a:srgbClr val="000000"/>
                        </a:buClr>
                        <a:buFont typeface="Arial"/>
                      </a:pPr>
                      <a:r>
                        <a:rPr lang="vi-VN" sz="2000" b="1" i="0" u="none" strike="noStrike" cap="none" dirty="0">
                          <a:solidFill>
                            <a:srgbClr val="000000"/>
                          </a:solidFill>
                          <a:effectLst/>
                          <a:latin typeface="Aptos Narrow" panose="020B0004020202020204" pitchFamily="34" charset="0"/>
                          <a:cs typeface="Arial"/>
                          <a:sym typeface="Arial"/>
                        </a:rPr>
                        <a:t>27</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algn="ctr" fontAlgn="ctr"/>
                      <a:r>
                        <a:rPr lang="vi-VN" sz="2000" b="0" i="0" u="none" strike="noStrike" dirty="0">
                          <a:solidFill>
                            <a:srgbClr val="000000"/>
                          </a:solidFill>
                          <a:effectLst/>
                          <a:latin typeface="Aptos Narrow" panose="020B0004020202020204" pitchFamily="34" charset="0"/>
                        </a:rPr>
                        <a:t>11.02</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algn="ctr" fontAlgn="ctr"/>
                      <a:r>
                        <a:rPr lang="vi-VN" sz="2000" b="1" i="0" u="none" strike="noStrike" dirty="0">
                          <a:solidFill>
                            <a:srgbClr val="000000"/>
                          </a:solidFill>
                          <a:effectLst/>
                          <a:latin typeface="Aptos Narrow" panose="020B0004020202020204" pitchFamily="34" charset="0"/>
                        </a:rPr>
                        <a:t>25</a:t>
                      </a:r>
                    </a:p>
                  </a:txBody>
                  <a:tcPr marL="0" marR="0" marT="0" marB="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extLst>
                  <a:ext uri="{0D108BD9-81ED-4DB2-BD59-A6C34878D82A}">
                    <a16:rowId xmlns:a16="http://schemas.microsoft.com/office/drawing/2014/main" val="2833134395"/>
                  </a:ext>
                </a:extLst>
              </a:tr>
            </a:tbl>
          </a:graphicData>
        </a:graphic>
      </p:graphicFrame>
    </p:spTree>
    <p:extLst>
      <p:ext uri="{BB962C8B-B14F-4D97-AF65-F5344CB8AC3E}">
        <p14:creationId xmlns:p14="http://schemas.microsoft.com/office/powerpoint/2010/main" val="27120850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14;p25">
            <a:extLst>
              <a:ext uri="{FF2B5EF4-FFF2-40B4-BE49-F238E27FC236}">
                <a16:creationId xmlns:a16="http://schemas.microsoft.com/office/drawing/2014/main" id="{D0151AE9-9D94-B740-EE3B-561D775FD8B5}"/>
              </a:ext>
            </a:extLst>
          </p:cNvPr>
          <p:cNvSpPr txBox="1">
            <a:spLocks/>
          </p:cNvSpPr>
          <p:nvPr/>
        </p:nvSpPr>
        <p:spPr>
          <a:xfrm>
            <a:off x="202498" y="118947"/>
            <a:ext cx="8636772" cy="906966"/>
          </a:xfrm>
          <a:prstGeom prst="rect">
            <a:avLst/>
          </a:prstGeom>
          <a:solidFill>
            <a:schemeClr val="accent5"/>
          </a:solid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1pPr>
            <a:lvl2pPr marR="0" lvl="1"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2pPr>
            <a:lvl3pPr marR="0" lvl="2"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3pPr>
            <a:lvl4pPr marR="0" lvl="3"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4pPr>
            <a:lvl5pPr marR="0" lvl="4"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5pPr>
            <a:lvl6pPr marR="0" lvl="5"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6pPr>
            <a:lvl7pPr marR="0" lvl="6"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7pPr>
            <a:lvl8pPr marR="0" lvl="7"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8pPr>
            <a:lvl9pPr marR="0" lvl="8" algn="l" rtl="0" eaLnBrk="1" hangingPunct="1">
              <a:lnSpc>
                <a:spcPct val="9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9pPr>
          </a:lstStyle>
          <a:p>
            <a:r>
              <a:rPr lang="en-US" sz="2400" b="1">
                <a:solidFill>
                  <a:srgbClr val="0070C0"/>
                </a:solidFill>
                <a:latin typeface="+mn-lt"/>
              </a:rPr>
              <a:t>7. Tác </a:t>
            </a:r>
            <a:r>
              <a:rPr lang="en-US" sz="2400" b="1" dirty="0" err="1">
                <a:solidFill>
                  <a:srgbClr val="0070C0"/>
                </a:solidFill>
                <a:latin typeface="+mn-lt"/>
              </a:rPr>
              <a:t>động</a:t>
            </a:r>
            <a:r>
              <a:rPr lang="vi-VN" sz="2400" b="1" dirty="0">
                <a:solidFill>
                  <a:srgbClr val="0070C0"/>
                </a:solidFill>
                <a:latin typeface="+mn-lt"/>
              </a:rPr>
              <a:t>: xếp hạng </a:t>
            </a:r>
            <a:r>
              <a:rPr lang="en-US" sz="2400" b="1" dirty="0">
                <a:solidFill>
                  <a:srgbClr val="0070C0"/>
                </a:solidFill>
                <a:latin typeface="+mn-lt"/>
              </a:rPr>
              <a:t>51</a:t>
            </a:r>
          </a:p>
          <a:p>
            <a:pPr>
              <a:lnSpc>
                <a:spcPct val="150000"/>
              </a:lnSpc>
            </a:pPr>
            <a:r>
              <a:rPr lang="en-US" sz="2000" b="1" i="1" dirty="0" err="1">
                <a:solidFill>
                  <a:srgbClr val="0070C0"/>
                </a:solidFill>
                <a:latin typeface="+mn-lt"/>
                <a:cs typeface="Arial" panose="020B0604020202020204" pitchFamily="34" charset="0"/>
              </a:rPr>
              <a:t>Tác</a:t>
            </a:r>
            <a:r>
              <a:rPr lang="en-US" sz="2000" b="1" i="1" dirty="0">
                <a:solidFill>
                  <a:srgbClr val="0070C0"/>
                </a:solidFill>
                <a:latin typeface="+mn-lt"/>
                <a:cs typeface="Arial" panose="020B0604020202020204" pitchFamily="34" charset="0"/>
              </a:rPr>
              <a:t> </a:t>
            </a:r>
            <a:r>
              <a:rPr lang="en-US" sz="2000" b="1" i="1" dirty="0" err="1">
                <a:solidFill>
                  <a:srgbClr val="0070C0"/>
                </a:solidFill>
                <a:latin typeface="+mn-lt"/>
                <a:cs typeface="Arial" panose="020B0604020202020204" pitchFamily="34" charset="0"/>
              </a:rPr>
              <a:t>động</a:t>
            </a:r>
            <a:r>
              <a:rPr lang="en-US" sz="2000" b="1" i="1" dirty="0">
                <a:solidFill>
                  <a:srgbClr val="0070C0"/>
                </a:solidFill>
                <a:latin typeface="+mn-lt"/>
                <a:cs typeface="Arial" panose="020B0604020202020204" pitchFamily="34" charset="0"/>
              </a:rPr>
              <a:t> </a:t>
            </a:r>
            <a:r>
              <a:rPr lang="en-US" sz="2000" b="1" i="1" dirty="0" err="1">
                <a:solidFill>
                  <a:srgbClr val="0070C0"/>
                </a:solidFill>
                <a:latin typeface="+mn-lt"/>
                <a:cs typeface="Arial" panose="020B0604020202020204" pitchFamily="34" charset="0"/>
              </a:rPr>
              <a:t>đến</a:t>
            </a:r>
            <a:r>
              <a:rPr lang="en-US" sz="2000" b="1" i="1" dirty="0">
                <a:solidFill>
                  <a:srgbClr val="0070C0"/>
                </a:solidFill>
                <a:latin typeface="+mn-lt"/>
                <a:cs typeface="Arial" panose="020B0604020202020204" pitchFamily="34" charset="0"/>
              </a:rPr>
              <a:t> </a:t>
            </a:r>
            <a:r>
              <a:rPr lang="en-US" sz="2000" b="1" i="1" dirty="0" err="1">
                <a:solidFill>
                  <a:srgbClr val="0070C0"/>
                </a:solidFill>
                <a:latin typeface="+mn-lt"/>
                <a:cs typeface="Arial" panose="020B0604020202020204" pitchFamily="34" charset="0"/>
              </a:rPr>
              <a:t>kinh</a:t>
            </a:r>
            <a:r>
              <a:rPr lang="en-US" sz="2000" b="1" i="1" dirty="0">
                <a:solidFill>
                  <a:srgbClr val="0070C0"/>
                </a:solidFill>
                <a:latin typeface="+mn-lt"/>
                <a:cs typeface="Arial" panose="020B0604020202020204" pitchFamily="34" charset="0"/>
              </a:rPr>
              <a:t> </a:t>
            </a:r>
            <a:r>
              <a:rPr lang="en-US" sz="2000" b="1" i="1" dirty="0" err="1">
                <a:solidFill>
                  <a:srgbClr val="0070C0"/>
                </a:solidFill>
                <a:latin typeface="+mn-lt"/>
                <a:cs typeface="Arial" panose="020B0604020202020204" pitchFamily="34" charset="0"/>
              </a:rPr>
              <a:t>tế</a:t>
            </a:r>
            <a:r>
              <a:rPr lang="en-US" sz="2000" b="1" i="1" dirty="0">
                <a:solidFill>
                  <a:srgbClr val="0070C0"/>
                </a:solidFill>
                <a:latin typeface="+mn-lt"/>
                <a:cs typeface="Arial" panose="020B0604020202020204" pitchFamily="34" charset="0"/>
              </a:rPr>
              <a:t> - </a:t>
            </a:r>
            <a:r>
              <a:rPr lang="en-US" sz="2000" b="1" i="1" dirty="0" err="1">
                <a:solidFill>
                  <a:srgbClr val="0070C0"/>
                </a:solidFill>
                <a:latin typeface="+mn-lt"/>
                <a:cs typeface="Arial" panose="020B0604020202020204" pitchFamily="34" charset="0"/>
              </a:rPr>
              <a:t>xã</a:t>
            </a:r>
            <a:r>
              <a:rPr lang="en-US" sz="2000" b="1" i="1" dirty="0">
                <a:solidFill>
                  <a:srgbClr val="0070C0"/>
                </a:solidFill>
                <a:latin typeface="+mn-lt"/>
                <a:cs typeface="Arial" panose="020B0604020202020204" pitchFamily="34" charset="0"/>
              </a:rPr>
              <a:t> </a:t>
            </a:r>
            <a:r>
              <a:rPr lang="en-US" sz="2000" b="1" i="1" dirty="0" err="1">
                <a:solidFill>
                  <a:srgbClr val="0070C0"/>
                </a:solidFill>
                <a:latin typeface="+mn-lt"/>
                <a:cs typeface="Arial" panose="020B0604020202020204" pitchFamily="34" charset="0"/>
              </a:rPr>
              <a:t>hội</a:t>
            </a:r>
            <a:r>
              <a:rPr lang="en-US" sz="2000" b="1" i="1" dirty="0">
                <a:solidFill>
                  <a:srgbClr val="0070C0"/>
                </a:solidFill>
                <a:latin typeface="+mn-lt"/>
                <a:cs typeface="Arial" panose="020B0604020202020204" pitchFamily="34" charset="0"/>
              </a:rPr>
              <a:t>: </a:t>
            </a:r>
            <a:r>
              <a:rPr lang="en-US" sz="2000" b="1" i="1" dirty="0" err="1">
                <a:solidFill>
                  <a:srgbClr val="0070C0"/>
                </a:solidFill>
                <a:latin typeface="+mn-lt"/>
                <a:cs typeface="Arial" panose="020B0604020202020204" pitchFamily="34" charset="0"/>
              </a:rPr>
              <a:t>xếp</a:t>
            </a:r>
            <a:r>
              <a:rPr lang="en-US" sz="2000" b="1" i="1" dirty="0">
                <a:solidFill>
                  <a:srgbClr val="0070C0"/>
                </a:solidFill>
                <a:latin typeface="+mn-lt"/>
                <a:cs typeface="Arial" panose="020B0604020202020204" pitchFamily="34" charset="0"/>
              </a:rPr>
              <a:t> </a:t>
            </a:r>
            <a:r>
              <a:rPr lang="en-US" sz="2000" b="1" i="1" dirty="0" err="1">
                <a:solidFill>
                  <a:srgbClr val="0070C0"/>
                </a:solidFill>
                <a:latin typeface="+mn-lt"/>
                <a:cs typeface="Arial" panose="020B0604020202020204" pitchFamily="34" charset="0"/>
              </a:rPr>
              <a:t>hạng</a:t>
            </a:r>
            <a:r>
              <a:rPr lang="en-US" sz="2000" b="1" i="1" dirty="0">
                <a:solidFill>
                  <a:srgbClr val="0070C0"/>
                </a:solidFill>
                <a:latin typeface="+mn-lt"/>
                <a:cs typeface="Arial" panose="020B0604020202020204" pitchFamily="34" charset="0"/>
              </a:rPr>
              <a:t> </a:t>
            </a:r>
            <a:r>
              <a:rPr lang="en-US" sz="2000" b="1" i="1" dirty="0">
                <a:solidFill>
                  <a:srgbClr val="C00000"/>
                </a:solidFill>
                <a:latin typeface="+mn-lt"/>
                <a:cs typeface="Arial" panose="020B0604020202020204" pitchFamily="34" charset="0"/>
              </a:rPr>
              <a:t>54</a:t>
            </a:r>
            <a:endParaRPr lang="vi-VN" sz="2000" i="1" dirty="0">
              <a:solidFill>
                <a:srgbClr val="C00000"/>
              </a:solidFill>
              <a:latin typeface="+mn-lt"/>
              <a:cs typeface="Arial" panose="020B0604020202020204" pitchFamily="34" charset="0"/>
            </a:endParaRPr>
          </a:p>
        </p:txBody>
      </p:sp>
      <p:graphicFrame>
        <p:nvGraphicFramePr>
          <p:cNvPr id="3" name="Google Shape;215;p25">
            <a:extLst>
              <a:ext uri="{FF2B5EF4-FFF2-40B4-BE49-F238E27FC236}">
                <a16:creationId xmlns:a16="http://schemas.microsoft.com/office/drawing/2014/main" id="{945B188F-F444-A52B-C651-702D259F8B55}"/>
              </a:ext>
            </a:extLst>
          </p:cNvPr>
          <p:cNvGraphicFramePr/>
          <p:nvPr>
            <p:extLst>
              <p:ext uri="{D42A27DB-BD31-4B8C-83A1-F6EECF244321}">
                <p14:modId xmlns:p14="http://schemas.microsoft.com/office/powerpoint/2010/main" val="2046550824"/>
              </p:ext>
            </p:extLst>
          </p:nvPr>
        </p:nvGraphicFramePr>
        <p:xfrm>
          <a:off x="304729" y="1215219"/>
          <a:ext cx="8534541" cy="2974238"/>
        </p:xfrm>
        <a:graphic>
          <a:graphicData uri="http://schemas.openxmlformats.org/drawingml/2006/table">
            <a:tbl>
              <a:tblPr>
                <a:noFill/>
                <a:tableStyleId>{701FB10D-A61A-4DE4-8506-F670E7A89527}</a:tableStyleId>
              </a:tblPr>
              <a:tblGrid>
                <a:gridCol w="3747099">
                  <a:extLst>
                    <a:ext uri="{9D8B030D-6E8A-4147-A177-3AD203B41FA5}">
                      <a16:colId xmlns:a16="http://schemas.microsoft.com/office/drawing/2014/main" val="20000"/>
                    </a:ext>
                  </a:extLst>
                </a:gridCol>
                <a:gridCol w="140208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1498183">
                  <a:extLst>
                    <a:ext uri="{9D8B030D-6E8A-4147-A177-3AD203B41FA5}">
                      <a16:colId xmlns:a16="http://schemas.microsoft.com/office/drawing/2014/main" val="20003"/>
                    </a:ext>
                  </a:extLst>
                </a:gridCol>
                <a:gridCol w="972779">
                  <a:extLst>
                    <a:ext uri="{9D8B030D-6E8A-4147-A177-3AD203B41FA5}">
                      <a16:colId xmlns:a16="http://schemas.microsoft.com/office/drawing/2014/main" val="706496569"/>
                    </a:ext>
                  </a:extLst>
                </a:gridCol>
              </a:tblGrid>
              <a:tr h="346355">
                <a:tc>
                  <a:txBody>
                    <a:bodyPr/>
                    <a:lstStyle/>
                    <a:p>
                      <a:pPr marL="0" lvl="0" indent="0" algn="l" rtl="0">
                        <a:spcBef>
                          <a:spcPts val="0"/>
                        </a:spcBef>
                        <a:spcAft>
                          <a:spcPts val="0"/>
                        </a:spcAft>
                        <a:buNone/>
                      </a:pPr>
                      <a:endParaRPr sz="1500" dirty="0">
                        <a:solidFill>
                          <a:srgbClr val="607D8B"/>
                        </a:solidFill>
                        <a:latin typeface="Roboto Slab"/>
                        <a:ea typeface="Roboto Slab"/>
                        <a:cs typeface="Roboto Slab"/>
                        <a:sym typeface="Roboto Slab"/>
                      </a:endParaRPr>
                    </a:p>
                  </a:txBody>
                  <a:tcPr marL="91425" marR="91425" marT="62341" marB="62341"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19050" cap="flat" cmpd="sng">
                      <a:solidFill>
                        <a:srgbClr val="607D8B"/>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gridSpan="2">
                  <a:txBody>
                    <a:bodyPr/>
                    <a:lstStyle/>
                    <a:p>
                      <a:pPr marL="0" lvl="0" indent="0" algn="ctr" rtl="0">
                        <a:spcBef>
                          <a:spcPts val="0"/>
                        </a:spcBef>
                        <a:spcAft>
                          <a:spcPts val="0"/>
                        </a:spcAft>
                        <a:buNone/>
                      </a:pPr>
                      <a:r>
                        <a:rPr lang="vi-VN" sz="1500" b="1" dirty="0">
                          <a:solidFill>
                            <a:srgbClr val="607D8B"/>
                          </a:solidFill>
                          <a:latin typeface="Roboto Slab"/>
                          <a:ea typeface="Roboto Slab"/>
                          <a:cs typeface="Roboto Slab"/>
                          <a:sym typeface="Roboto Slab"/>
                        </a:rPr>
                        <a:t>PII 2023</a:t>
                      </a:r>
                      <a:endParaRPr sz="1500" b="1" dirty="0">
                        <a:solidFill>
                          <a:srgbClr val="607D8B"/>
                        </a:solidFill>
                        <a:latin typeface="Roboto Slab"/>
                        <a:ea typeface="Roboto Slab"/>
                        <a:cs typeface="Roboto Slab"/>
                        <a:sym typeface="Roboto Slab"/>
                      </a:endParaRPr>
                    </a:p>
                  </a:txBody>
                  <a:tcPr marL="91425" marR="91425" marT="62341" marB="62341"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19050" cap="flat" cmpd="sng">
                      <a:solidFill>
                        <a:srgbClr val="607D8B"/>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hMerge="1">
                  <a:txBody>
                    <a:bodyPr/>
                    <a:lstStyle/>
                    <a:p>
                      <a:pPr marL="0" lvl="0" indent="0" algn="ctr" rtl="0">
                        <a:spcBef>
                          <a:spcPts val="0"/>
                        </a:spcBef>
                        <a:spcAft>
                          <a:spcPts val="0"/>
                        </a:spcAft>
                        <a:buNone/>
                      </a:pPr>
                      <a:endParaRPr sz="1600" dirty="0">
                        <a:solidFill>
                          <a:srgbClr val="607D8B"/>
                        </a:solidFill>
                        <a:latin typeface="Roboto Slab"/>
                        <a:ea typeface="Roboto Slab"/>
                        <a:cs typeface="Roboto Slab"/>
                        <a:sym typeface="Roboto Slab"/>
                      </a:endParaRPr>
                    </a:p>
                  </a:txBody>
                  <a:tcPr marL="91425" marR="91425" marT="68575" marB="68575"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19050" cap="flat" cmpd="sng">
                      <a:solidFill>
                        <a:srgbClr val="607D8B"/>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gridSpan="2">
                  <a:txBody>
                    <a:bodyPr/>
                    <a:lstStyle/>
                    <a:p>
                      <a:pPr marL="0" lvl="0" indent="0" algn="ctr" rtl="0">
                        <a:spcBef>
                          <a:spcPts val="0"/>
                        </a:spcBef>
                        <a:spcAft>
                          <a:spcPts val="0"/>
                        </a:spcAft>
                        <a:buNone/>
                      </a:pPr>
                      <a:r>
                        <a:rPr lang="vi-VN" sz="1500" b="1" dirty="0">
                          <a:solidFill>
                            <a:srgbClr val="607D8B"/>
                          </a:solidFill>
                          <a:latin typeface="Roboto Slab"/>
                          <a:ea typeface="Roboto Slab"/>
                          <a:cs typeface="Roboto Slab"/>
                          <a:sym typeface="Roboto Slab"/>
                        </a:rPr>
                        <a:t>PII 2024</a:t>
                      </a:r>
                      <a:endParaRPr sz="1500" b="1" dirty="0">
                        <a:solidFill>
                          <a:srgbClr val="607D8B"/>
                        </a:solidFill>
                        <a:latin typeface="Roboto Slab"/>
                        <a:ea typeface="Roboto Slab"/>
                        <a:cs typeface="Roboto Slab"/>
                        <a:sym typeface="Roboto Slab"/>
                      </a:endParaRPr>
                    </a:p>
                  </a:txBody>
                  <a:tcPr marL="91425" marR="91425" marT="62341" marB="62341"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607D8B"/>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tcPr>
                </a:tc>
                <a:tc hMerge="1">
                  <a:txBody>
                    <a:bodyPr/>
                    <a:lstStyle/>
                    <a:p>
                      <a:pPr marL="0" lvl="0" indent="0" algn="ctr" rtl="0">
                        <a:spcBef>
                          <a:spcPts val="0"/>
                        </a:spcBef>
                        <a:spcAft>
                          <a:spcPts val="0"/>
                        </a:spcAft>
                        <a:buNone/>
                      </a:pPr>
                      <a:endParaRPr sz="1600" dirty="0">
                        <a:solidFill>
                          <a:srgbClr val="607D8B"/>
                        </a:solidFill>
                        <a:latin typeface="Roboto Slab"/>
                        <a:ea typeface="Roboto Slab"/>
                        <a:cs typeface="Roboto Slab"/>
                        <a:sym typeface="Roboto Slab"/>
                      </a:endParaRPr>
                    </a:p>
                  </a:txBody>
                  <a:tcPr marL="91425" marR="91425" marT="68575" marB="68575"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607D8B"/>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tcPr>
                </a:tc>
                <a:extLst>
                  <a:ext uri="{0D108BD9-81ED-4DB2-BD59-A6C34878D82A}">
                    <a16:rowId xmlns:a16="http://schemas.microsoft.com/office/drawing/2014/main" val="683551440"/>
                  </a:ext>
                </a:extLst>
              </a:tr>
              <a:tr h="346355">
                <a:tc>
                  <a:txBody>
                    <a:bodyPr/>
                    <a:lstStyle/>
                    <a:p>
                      <a:pPr marL="0" lvl="0" indent="0" algn="l" rtl="0">
                        <a:spcBef>
                          <a:spcPts val="0"/>
                        </a:spcBef>
                        <a:spcAft>
                          <a:spcPts val="0"/>
                        </a:spcAft>
                        <a:buNone/>
                      </a:pPr>
                      <a:endParaRPr sz="1500" dirty="0">
                        <a:solidFill>
                          <a:srgbClr val="607D8B"/>
                        </a:solidFill>
                        <a:latin typeface="Roboto Slab"/>
                        <a:ea typeface="Roboto Slab"/>
                        <a:cs typeface="Roboto Slab"/>
                        <a:sym typeface="Roboto Slab"/>
                      </a:endParaRPr>
                    </a:p>
                  </a:txBody>
                  <a:tcPr marL="91425" marR="91425" marT="62341" marB="62341"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1500" dirty="0">
                          <a:solidFill>
                            <a:srgbClr val="607D8B"/>
                          </a:solidFill>
                          <a:latin typeface="Roboto Slab"/>
                          <a:ea typeface="Roboto Slab"/>
                          <a:cs typeface="Roboto Slab"/>
                          <a:sym typeface="Roboto Slab"/>
                        </a:rPr>
                        <a:t>Giá trị</a:t>
                      </a:r>
                      <a:endParaRPr sz="1500" dirty="0">
                        <a:solidFill>
                          <a:srgbClr val="607D8B"/>
                        </a:solidFill>
                        <a:latin typeface="Roboto Slab"/>
                        <a:ea typeface="Roboto Slab"/>
                        <a:cs typeface="Roboto Slab"/>
                        <a:sym typeface="Roboto Slab"/>
                      </a:endParaRPr>
                    </a:p>
                  </a:txBody>
                  <a:tcPr marL="91425" marR="91425" marT="62341" marB="62341"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1500" dirty="0">
                          <a:solidFill>
                            <a:srgbClr val="607D8B"/>
                          </a:solidFill>
                          <a:latin typeface="Roboto Slab"/>
                          <a:ea typeface="Roboto Slab"/>
                          <a:cs typeface="Roboto Slab"/>
                          <a:sym typeface="Roboto Slab"/>
                        </a:rPr>
                        <a:t>Hạng</a:t>
                      </a:r>
                      <a:endParaRPr sz="1500" dirty="0">
                        <a:solidFill>
                          <a:srgbClr val="607D8B"/>
                        </a:solidFill>
                        <a:latin typeface="Roboto Slab"/>
                        <a:ea typeface="Roboto Slab"/>
                        <a:cs typeface="Roboto Slab"/>
                        <a:sym typeface="Roboto Slab"/>
                      </a:endParaRPr>
                    </a:p>
                  </a:txBody>
                  <a:tcPr marL="91425" marR="91425" marT="62341" marB="62341"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1500" dirty="0">
                          <a:solidFill>
                            <a:srgbClr val="607D8B"/>
                          </a:solidFill>
                          <a:latin typeface="Roboto Slab"/>
                          <a:ea typeface="Roboto Slab"/>
                          <a:cs typeface="Roboto Slab"/>
                          <a:sym typeface="Roboto Slab"/>
                        </a:rPr>
                        <a:t>Giá trị</a:t>
                      </a:r>
                      <a:endParaRPr sz="1500" dirty="0">
                        <a:solidFill>
                          <a:srgbClr val="607D8B"/>
                        </a:solidFill>
                        <a:latin typeface="Roboto Slab"/>
                        <a:ea typeface="Roboto Slab"/>
                        <a:cs typeface="Roboto Slab"/>
                        <a:sym typeface="Roboto Slab"/>
                      </a:endParaRPr>
                    </a:p>
                  </a:txBody>
                  <a:tcPr marL="91425" marR="91425" marT="62341" marB="62341"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1500" dirty="0">
                          <a:solidFill>
                            <a:srgbClr val="607D8B"/>
                          </a:solidFill>
                          <a:latin typeface="Roboto Slab"/>
                          <a:ea typeface="Roboto Slab"/>
                          <a:cs typeface="Roboto Slab"/>
                          <a:sym typeface="Roboto Slab"/>
                        </a:rPr>
                        <a:t>Hạng</a:t>
                      </a:r>
                      <a:endParaRPr sz="1500" dirty="0">
                        <a:solidFill>
                          <a:srgbClr val="607D8B"/>
                        </a:solidFill>
                        <a:latin typeface="Roboto Slab"/>
                        <a:ea typeface="Roboto Slab"/>
                        <a:cs typeface="Roboto Slab"/>
                        <a:sym typeface="Roboto Slab"/>
                      </a:endParaRPr>
                    </a:p>
                  </a:txBody>
                  <a:tcPr marL="91425" marR="91425" marT="62341" marB="62341"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653777">
                <a:tc>
                  <a:txBody>
                    <a:bodyPr/>
                    <a:lstStyle/>
                    <a:p>
                      <a:pPr marR="0" algn="r" rtl="0" eaLnBrk="1" fontAlgn="ctr" hangingPunct="1">
                        <a:lnSpc>
                          <a:spcPct val="100000"/>
                        </a:lnSpc>
                        <a:spcBef>
                          <a:spcPts val="0"/>
                        </a:spcBef>
                        <a:spcAft>
                          <a:spcPts val="0"/>
                        </a:spcAft>
                        <a:buClr>
                          <a:srgbClr val="000000"/>
                        </a:buClr>
                        <a:buFont typeface="Arial"/>
                      </a:pPr>
                      <a:r>
                        <a:rPr lang="en-US" sz="1600" b="0" i="0" u="none" strike="noStrike" cap="none" dirty="0" err="1">
                          <a:solidFill>
                            <a:schemeClr val="tx1"/>
                          </a:solidFill>
                          <a:latin typeface="Roboto Slab"/>
                          <a:ea typeface="Roboto Slab"/>
                          <a:cs typeface="Roboto Slab"/>
                          <a:sym typeface="Arial"/>
                        </a:rPr>
                        <a:t>Tốc</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độ</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giảm</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nghèo</a:t>
                      </a:r>
                      <a:endParaRPr lang="en-US" sz="1600" b="0" i="0" u="none" strike="noStrike" cap="none" dirty="0">
                        <a:solidFill>
                          <a:schemeClr val="tx1"/>
                        </a:solidFill>
                        <a:latin typeface="Roboto Slab"/>
                        <a:ea typeface="Roboto Slab"/>
                        <a:cs typeface="Roboto Slab"/>
                        <a:sym typeface="Arial"/>
                      </a:endParaRPr>
                    </a:p>
                  </a:txBody>
                  <a:tcPr marL="0" marR="0" marT="0" marB="0"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marR="0" algn="ctr" rtl="0" fontAlgn="ctr">
                        <a:lnSpc>
                          <a:spcPct val="100000"/>
                        </a:lnSpc>
                        <a:spcBef>
                          <a:spcPts val="0"/>
                        </a:spcBef>
                        <a:spcAft>
                          <a:spcPts val="0"/>
                        </a:spcAft>
                        <a:buClr>
                          <a:srgbClr val="000000"/>
                        </a:buClr>
                        <a:buFont typeface="Arial"/>
                      </a:pPr>
                      <a:r>
                        <a:rPr lang="vi-VN" sz="2000" b="0" i="0" u="none" strike="noStrike" cap="none" dirty="0">
                          <a:solidFill>
                            <a:srgbClr val="000000"/>
                          </a:solidFill>
                          <a:effectLst/>
                          <a:latin typeface="Aptos Narrow" panose="020B0004020202020204" pitchFamily="34" charset="0"/>
                          <a:cs typeface="Arial"/>
                          <a:sym typeface="Arial"/>
                        </a:rPr>
                        <a:t>1.40 </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marR="0" algn="ctr" rtl="0" fontAlgn="ctr">
                        <a:lnSpc>
                          <a:spcPct val="100000"/>
                        </a:lnSpc>
                        <a:spcBef>
                          <a:spcPts val="0"/>
                        </a:spcBef>
                        <a:spcAft>
                          <a:spcPts val="0"/>
                        </a:spcAft>
                        <a:buClr>
                          <a:srgbClr val="000000"/>
                        </a:buClr>
                        <a:buFont typeface="Arial"/>
                      </a:pPr>
                      <a:r>
                        <a:rPr lang="vi-VN" sz="2000" b="1" i="0" u="none" strike="noStrike" cap="none" dirty="0">
                          <a:solidFill>
                            <a:srgbClr val="000000"/>
                          </a:solidFill>
                          <a:effectLst/>
                          <a:latin typeface="Aptos Narrow" panose="020B0004020202020204" pitchFamily="34" charset="0"/>
                          <a:cs typeface="Arial"/>
                          <a:sym typeface="Arial"/>
                        </a:rPr>
                        <a:t>18</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algn="ctr" fontAlgn="ctr"/>
                      <a:r>
                        <a:rPr lang="vi-VN" sz="2000" b="0" i="0" u="none" strike="noStrike">
                          <a:solidFill>
                            <a:srgbClr val="000000"/>
                          </a:solidFill>
                          <a:effectLst/>
                          <a:latin typeface="Aptos Narrow" panose="020B0004020202020204" pitchFamily="34" charset="0"/>
                        </a:rPr>
                        <a:t>1.70</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algn="ctr" fontAlgn="ctr"/>
                      <a:r>
                        <a:rPr lang="vi-VN" sz="2000" b="1" i="0" u="none" strike="noStrike" dirty="0">
                          <a:solidFill>
                            <a:srgbClr val="000000"/>
                          </a:solidFill>
                          <a:effectLst/>
                          <a:latin typeface="Aptos Narrow" panose="020B0004020202020204" pitchFamily="34" charset="0"/>
                        </a:rPr>
                        <a:t>36</a:t>
                      </a:r>
                    </a:p>
                  </a:txBody>
                  <a:tcPr marL="0" marR="0" marT="0" marB="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extLst>
                  <a:ext uri="{0D108BD9-81ED-4DB2-BD59-A6C34878D82A}">
                    <a16:rowId xmlns:a16="http://schemas.microsoft.com/office/drawing/2014/main" val="375058405"/>
                  </a:ext>
                </a:extLst>
              </a:tr>
              <a:tr h="670740">
                <a:tc>
                  <a:txBody>
                    <a:bodyPr/>
                    <a:lstStyle/>
                    <a:p>
                      <a:pPr marR="0" algn="r" rtl="0" eaLnBrk="1" fontAlgn="ctr" hangingPunct="1">
                        <a:lnSpc>
                          <a:spcPct val="100000"/>
                        </a:lnSpc>
                        <a:spcBef>
                          <a:spcPts val="0"/>
                        </a:spcBef>
                        <a:spcAft>
                          <a:spcPts val="0"/>
                        </a:spcAft>
                        <a:buClr>
                          <a:srgbClr val="000000"/>
                        </a:buClr>
                        <a:buFont typeface="Arial"/>
                      </a:pPr>
                      <a:r>
                        <a:rPr lang="en-US" sz="1600" b="0" i="0" u="none" strike="noStrike" cap="none" dirty="0" err="1">
                          <a:solidFill>
                            <a:schemeClr val="tx1"/>
                          </a:solidFill>
                          <a:latin typeface="Roboto Slab"/>
                          <a:ea typeface="Roboto Slab"/>
                          <a:cs typeface="Roboto Slab"/>
                          <a:sym typeface="Arial"/>
                        </a:rPr>
                        <a:t>Tỷ</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lệ</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lao</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động</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có</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việc</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làm</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trong</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nền</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kinh</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tế</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trên</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tổng</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dân</a:t>
                      </a:r>
                      <a:r>
                        <a:rPr lang="en-US" sz="1600" b="0" i="0" u="none" strike="noStrike" cap="none" dirty="0">
                          <a:solidFill>
                            <a:schemeClr val="tx1"/>
                          </a:solidFill>
                          <a:latin typeface="Roboto Slab"/>
                          <a:ea typeface="Roboto Slab"/>
                          <a:cs typeface="Roboto Slab"/>
                          <a:sym typeface="Arial"/>
                        </a:rPr>
                        <a:t> </a:t>
                      </a:r>
                      <a:r>
                        <a:rPr lang="en-US" sz="1600" b="0" i="0" u="none" strike="noStrike" cap="none" dirty="0" err="1">
                          <a:solidFill>
                            <a:schemeClr val="tx1"/>
                          </a:solidFill>
                          <a:latin typeface="Roboto Slab"/>
                          <a:ea typeface="Roboto Slab"/>
                          <a:cs typeface="Roboto Slab"/>
                          <a:sym typeface="Arial"/>
                        </a:rPr>
                        <a:t>số</a:t>
                      </a:r>
                      <a:r>
                        <a:rPr lang="en-US" sz="1600" b="0" i="0" u="none" strike="noStrike" cap="none" dirty="0">
                          <a:solidFill>
                            <a:schemeClr val="tx1"/>
                          </a:solidFill>
                          <a:latin typeface="Roboto Slab"/>
                          <a:ea typeface="Roboto Slab"/>
                          <a:cs typeface="Roboto Slab"/>
                          <a:sym typeface="Arial"/>
                        </a:rPr>
                        <a:t> (%)</a:t>
                      </a:r>
                    </a:p>
                  </a:txBody>
                  <a:tcPr marL="0" marR="0" marT="0" marB="0"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marR="0" algn="ctr" rtl="0" fontAlgn="ctr">
                        <a:lnSpc>
                          <a:spcPct val="100000"/>
                        </a:lnSpc>
                        <a:spcBef>
                          <a:spcPts val="0"/>
                        </a:spcBef>
                        <a:spcAft>
                          <a:spcPts val="0"/>
                        </a:spcAft>
                        <a:buClr>
                          <a:srgbClr val="000000"/>
                        </a:buClr>
                        <a:buFont typeface="Arial"/>
                      </a:pPr>
                      <a:r>
                        <a:rPr lang="vi-VN" sz="2000" b="0" i="0" u="none" strike="noStrike" cap="none" dirty="0">
                          <a:solidFill>
                            <a:srgbClr val="000000"/>
                          </a:solidFill>
                          <a:effectLst/>
                          <a:latin typeface="Aptos Narrow" panose="020B0004020202020204" pitchFamily="34" charset="0"/>
                          <a:cs typeface="Arial"/>
                          <a:sym typeface="Arial"/>
                        </a:rPr>
                        <a:t>46.17 </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marR="0" algn="ctr" rtl="0" fontAlgn="ctr">
                        <a:lnSpc>
                          <a:spcPct val="100000"/>
                        </a:lnSpc>
                        <a:spcBef>
                          <a:spcPts val="0"/>
                        </a:spcBef>
                        <a:spcAft>
                          <a:spcPts val="0"/>
                        </a:spcAft>
                        <a:buClr>
                          <a:srgbClr val="000000"/>
                        </a:buClr>
                        <a:buFont typeface="Arial"/>
                      </a:pPr>
                      <a:r>
                        <a:rPr lang="vi-VN" sz="2000" b="1" i="0" u="none" strike="noStrike" cap="none">
                          <a:solidFill>
                            <a:srgbClr val="000000"/>
                          </a:solidFill>
                          <a:effectLst/>
                          <a:latin typeface="Aptos Narrow" panose="020B0004020202020204" pitchFamily="34" charset="0"/>
                          <a:cs typeface="Arial"/>
                          <a:sym typeface="Arial"/>
                        </a:rPr>
                        <a:t>53</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algn="ctr" fontAlgn="ctr"/>
                      <a:r>
                        <a:rPr lang="vi-VN" sz="2000" b="0" i="0" u="none" strike="noStrike">
                          <a:solidFill>
                            <a:srgbClr val="000000"/>
                          </a:solidFill>
                          <a:effectLst/>
                          <a:latin typeface="Aptos Narrow" panose="020B0004020202020204" pitchFamily="34" charset="0"/>
                        </a:rPr>
                        <a:t>46.04</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algn="ctr" fontAlgn="ctr"/>
                      <a:r>
                        <a:rPr lang="vi-VN" sz="2000" b="1" i="0" u="none" strike="noStrike">
                          <a:solidFill>
                            <a:srgbClr val="C00000"/>
                          </a:solidFill>
                          <a:effectLst/>
                          <a:latin typeface="Aptos Narrow" panose="020B0004020202020204" pitchFamily="34" charset="0"/>
                        </a:rPr>
                        <a:t>53</a:t>
                      </a:r>
                    </a:p>
                  </a:txBody>
                  <a:tcPr marL="0" marR="0" marT="0" marB="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extLst>
                  <a:ext uri="{0D108BD9-81ED-4DB2-BD59-A6C34878D82A}">
                    <a16:rowId xmlns:a16="http://schemas.microsoft.com/office/drawing/2014/main" val="1076897458"/>
                  </a:ext>
                </a:extLst>
              </a:tr>
              <a:tr h="455477">
                <a:tc>
                  <a:txBody>
                    <a:bodyPr/>
                    <a:lstStyle/>
                    <a:p>
                      <a:pPr marR="0" algn="r" rtl="0" eaLnBrk="1" fontAlgn="ctr" hangingPunct="1">
                        <a:lnSpc>
                          <a:spcPct val="100000"/>
                        </a:lnSpc>
                        <a:spcBef>
                          <a:spcPts val="0"/>
                        </a:spcBef>
                        <a:spcAft>
                          <a:spcPts val="0"/>
                        </a:spcAft>
                        <a:buClr>
                          <a:srgbClr val="000000"/>
                        </a:buClr>
                        <a:buFont typeface="Arial"/>
                      </a:pPr>
                      <a:r>
                        <a:rPr lang="vi-VN" sz="1600" b="0" i="0" u="none" strike="noStrike" cap="none" dirty="0">
                          <a:solidFill>
                            <a:schemeClr val="tx1"/>
                          </a:solidFill>
                          <a:latin typeface="Roboto Slab"/>
                          <a:ea typeface="Roboto Slab"/>
                          <a:cs typeface="Roboto Slab"/>
                          <a:sym typeface="Arial"/>
                        </a:rPr>
                        <a:t>Thu nhập bình quân đầu người (triệu đồng/ tháng)</a:t>
                      </a:r>
                    </a:p>
                  </a:txBody>
                  <a:tcPr marL="0" marR="0" marT="0" marB="0"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marR="0" algn="ctr" rtl="0" fontAlgn="ctr">
                        <a:lnSpc>
                          <a:spcPct val="100000"/>
                        </a:lnSpc>
                        <a:spcBef>
                          <a:spcPts val="0"/>
                        </a:spcBef>
                        <a:spcAft>
                          <a:spcPts val="0"/>
                        </a:spcAft>
                        <a:buClr>
                          <a:srgbClr val="000000"/>
                        </a:buClr>
                        <a:buFont typeface="Arial"/>
                      </a:pPr>
                      <a:r>
                        <a:rPr lang="vi-VN" sz="2000" b="0" i="0" u="none" strike="noStrike" cap="none">
                          <a:solidFill>
                            <a:srgbClr val="000000"/>
                          </a:solidFill>
                          <a:effectLst/>
                          <a:latin typeface="Aptos Narrow" panose="020B0004020202020204" pitchFamily="34" charset="0"/>
                          <a:cs typeface="Arial"/>
                          <a:sym typeface="Arial"/>
                        </a:rPr>
                        <a:t>3.63 </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marR="0" algn="ctr" rtl="0" fontAlgn="ctr">
                        <a:lnSpc>
                          <a:spcPct val="100000"/>
                        </a:lnSpc>
                        <a:spcBef>
                          <a:spcPts val="0"/>
                        </a:spcBef>
                        <a:spcAft>
                          <a:spcPts val="0"/>
                        </a:spcAft>
                        <a:buClr>
                          <a:srgbClr val="000000"/>
                        </a:buClr>
                        <a:buFont typeface="Arial"/>
                      </a:pPr>
                      <a:r>
                        <a:rPr lang="vi-VN" sz="2000" b="1" i="0" u="none" strike="noStrike" cap="none" dirty="0">
                          <a:solidFill>
                            <a:srgbClr val="000000"/>
                          </a:solidFill>
                          <a:effectLst/>
                          <a:latin typeface="Aptos Narrow" panose="020B0004020202020204" pitchFamily="34" charset="0"/>
                          <a:cs typeface="Arial"/>
                          <a:sym typeface="Arial"/>
                        </a:rPr>
                        <a:t>43</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algn="ctr" fontAlgn="ctr"/>
                      <a:r>
                        <a:rPr lang="vi-VN" sz="2000" b="0" i="0" u="none" strike="noStrike">
                          <a:solidFill>
                            <a:srgbClr val="000000"/>
                          </a:solidFill>
                          <a:effectLst/>
                          <a:latin typeface="Aptos Narrow" panose="020B0004020202020204" pitchFamily="34" charset="0"/>
                        </a:rPr>
                        <a:t>3.87</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tc>
                  <a:txBody>
                    <a:bodyPr/>
                    <a:lstStyle/>
                    <a:p>
                      <a:pPr algn="ctr" fontAlgn="ctr"/>
                      <a:r>
                        <a:rPr lang="vi-VN" sz="2000" b="1" i="0" u="none" strike="noStrike">
                          <a:solidFill>
                            <a:srgbClr val="000000"/>
                          </a:solidFill>
                          <a:effectLst/>
                          <a:latin typeface="Aptos Narrow" panose="020B0004020202020204" pitchFamily="34" charset="0"/>
                        </a:rPr>
                        <a:t>41</a:t>
                      </a:r>
                    </a:p>
                  </a:txBody>
                  <a:tcPr marL="0" marR="0" marT="0" marB="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tx2">
                        <a:lumMod val="90000"/>
                      </a:schemeClr>
                    </a:solidFill>
                  </a:tcPr>
                </a:tc>
                <a:extLst>
                  <a:ext uri="{0D108BD9-81ED-4DB2-BD59-A6C34878D82A}">
                    <a16:rowId xmlns:a16="http://schemas.microsoft.com/office/drawing/2014/main" val="223614467"/>
                  </a:ext>
                </a:extLst>
              </a:tr>
              <a:tr h="455477">
                <a:tc>
                  <a:txBody>
                    <a:bodyPr/>
                    <a:lstStyle/>
                    <a:p>
                      <a:pPr marR="0" algn="r" rtl="0" eaLnBrk="1" fontAlgn="ctr" hangingPunct="1">
                        <a:lnSpc>
                          <a:spcPct val="100000"/>
                        </a:lnSpc>
                        <a:spcBef>
                          <a:spcPts val="0"/>
                        </a:spcBef>
                        <a:spcAft>
                          <a:spcPts val="0"/>
                        </a:spcAft>
                        <a:buClr>
                          <a:srgbClr val="000000"/>
                        </a:buClr>
                        <a:buFont typeface="Arial"/>
                      </a:pPr>
                      <a:r>
                        <a:rPr lang="vi-VN" sz="1600" b="0" i="0" u="none" strike="noStrike" cap="none" dirty="0">
                          <a:solidFill>
                            <a:schemeClr val="tx1"/>
                          </a:solidFill>
                          <a:latin typeface="Roboto Slab"/>
                          <a:ea typeface="Roboto Slab"/>
                          <a:cs typeface="Roboto Slab"/>
                          <a:sym typeface="Arial"/>
                        </a:rPr>
                        <a:t>Chỉ số phát triển con người</a:t>
                      </a:r>
                    </a:p>
                  </a:txBody>
                  <a:tcPr marL="0" marR="0" marT="0" marB="0"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marR="0" algn="ctr" rtl="0" fontAlgn="ctr">
                        <a:lnSpc>
                          <a:spcPct val="100000"/>
                        </a:lnSpc>
                        <a:spcBef>
                          <a:spcPts val="0"/>
                        </a:spcBef>
                        <a:spcAft>
                          <a:spcPts val="0"/>
                        </a:spcAft>
                        <a:buClr>
                          <a:srgbClr val="000000"/>
                        </a:buClr>
                        <a:buFont typeface="Arial"/>
                      </a:pPr>
                      <a:r>
                        <a:rPr lang="vi-VN" sz="2000" b="0" i="0" u="none" strike="noStrike" cap="none" dirty="0">
                          <a:solidFill>
                            <a:srgbClr val="000000"/>
                          </a:solidFill>
                          <a:effectLst/>
                          <a:latin typeface="Aptos Narrow" panose="020B0004020202020204" pitchFamily="34" charset="0"/>
                          <a:cs typeface="Arial"/>
                          <a:sym typeface="Arial"/>
                        </a:rPr>
                        <a:t>0.70 </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marR="0" algn="ctr" rtl="0" fontAlgn="ctr">
                        <a:lnSpc>
                          <a:spcPct val="100000"/>
                        </a:lnSpc>
                        <a:spcBef>
                          <a:spcPts val="0"/>
                        </a:spcBef>
                        <a:spcAft>
                          <a:spcPts val="0"/>
                        </a:spcAft>
                        <a:buClr>
                          <a:srgbClr val="000000"/>
                        </a:buClr>
                        <a:buFont typeface="Arial"/>
                      </a:pPr>
                      <a:r>
                        <a:rPr lang="vi-VN" sz="2000" b="1" i="0" u="none" strike="noStrike" cap="none" dirty="0">
                          <a:solidFill>
                            <a:srgbClr val="000000"/>
                          </a:solidFill>
                          <a:effectLst/>
                          <a:latin typeface="Aptos Narrow" panose="020B0004020202020204" pitchFamily="34" charset="0"/>
                          <a:cs typeface="Arial"/>
                          <a:sym typeface="Arial"/>
                        </a:rPr>
                        <a:t>33</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algn="ctr" fontAlgn="ctr"/>
                      <a:r>
                        <a:rPr lang="vi-VN" sz="2000" b="0" i="0" u="none" strike="noStrike" dirty="0">
                          <a:solidFill>
                            <a:srgbClr val="000000"/>
                          </a:solidFill>
                          <a:effectLst/>
                          <a:latin typeface="Aptos Narrow" panose="020B0004020202020204" pitchFamily="34" charset="0"/>
                        </a:rPr>
                        <a:t>0.70</a:t>
                      </a: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tc>
                  <a:txBody>
                    <a:bodyPr/>
                    <a:lstStyle/>
                    <a:p>
                      <a:pPr algn="ctr" fontAlgn="ctr"/>
                      <a:r>
                        <a:rPr lang="vi-VN" sz="2000" b="1" i="0" u="none" strike="noStrike" dirty="0">
                          <a:solidFill>
                            <a:srgbClr val="000000"/>
                          </a:solidFill>
                          <a:effectLst/>
                          <a:latin typeface="Aptos Narrow" panose="020B0004020202020204" pitchFamily="34" charset="0"/>
                        </a:rPr>
                        <a:t>33</a:t>
                      </a:r>
                    </a:p>
                  </a:txBody>
                  <a:tcPr marL="0" marR="0" marT="0" marB="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solidFill>
                      <a:schemeClr val="bg1"/>
                    </a:solidFill>
                  </a:tcPr>
                </a:tc>
                <a:extLst>
                  <a:ext uri="{0D108BD9-81ED-4DB2-BD59-A6C34878D82A}">
                    <a16:rowId xmlns:a16="http://schemas.microsoft.com/office/drawing/2014/main" val="2833134395"/>
                  </a:ext>
                </a:extLst>
              </a:tr>
            </a:tbl>
          </a:graphicData>
        </a:graphic>
      </p:graphicFrame>
    </p:spTree>
    <p:extLst>
      <p:ext uri="{BB962C8B-B14F-4D97-AF65-F5344CB8AC3E}">
        <p14:creationId xmlns:p14="http://schemas.microsoft.com/office/powerpoint/2010/main" val="178681087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02"/>
        <p:cNvGrpSpPr/>
        <p:nvPr/>
      </p:nvGrpSpPr>
      <p:grpSpPr>
        <a:xfrm>
          <a:off x="0" y="0"/>
          <a:ext cx="0" cy="0"/>
          <a:chOff x="0" y="0"/>
          <a:chExt cx="0" cy="0"/>
        </a:xfrm>
      </p:grpSpPr>
      <p:sp>
        <p:nvSpPr>
          <p:cNvPr id="403" name="Google Shape;403;p36"/>
          <p:cNvSpPr txBox="1">
            <a:spLocks noGrp="1"/>
          </p:cNvSpPr>
          <p:nvPr>
            <p:ph type="ctrTitle" idx="4294967295"/>
          </p:nvPr>
        </p:nvSpPr>
        <p:spPr>
          <a:xfrm>
            <a:off x="685800" y="1991850"/>
            <a:ext cx="7772400" cy="1159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6000" b="1" dirty="0"/>
              <a:t>Trân trọng cảm ơn!</a:t>
            </a:r>
            <a:endParaRPr sz="6000" b="1" dirty="0"/>
          </a:p>
        </p:txBody>
      </p:sp>
      <p:sp>
        <p:nvSpPr>
          <p:cNvPr id="406" name="Google Shape;406;p36"/>
          <p:cNvSpPr txBox="1">
            <a:spLocks noGrp="1"/>
          </p:cNvSpPr>
          <p:nvPr>
            <p:ph type="sldNum" idx="12"/>
          </p:nvPr>
        </p:nvSpPr>
        <p:spPr>
          <a:xfrm>
            <a:off x="8404384" y="474985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39</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6AB255C9-3E54-93F1-45F8-A88638E33E22}"/>
            </a:ext>
          </a:extLst>
        </p:cNvPr>
        <p:cNvGrpSpPr/>
        <p:nvPr/>
      </p:nvGrpSpPr>
      <p:grpSpPr>
        <a:xfrm>
          <a:off x="0" y="0"/>
          <a:ext cx="0" cy="0"/>
          <a:chOff x="0" y="0"/>
          <a:chExt cx="0" cy="0"/>
        </a:xfrm>
      </p:grpSpPr>
      <p:sp>
        <p:nvSpPr>
          <p:cNvPr id="112" name="Google Shape;112;p17">
            <a:extLst>
              <a:ext uri="{FF2B5EF4-FFF2-40B4-BE49-F238E27FC236}">
                <a16:creationId xmlns:a16="http://schemas.microsoft.com/office/drawing/2014/main" id="{046A32F3-91A9-8A7E-9A7B-98E1D449B25C}"/>
              </a:ext>
            </a:extLst>
          </p:cNvPr>
          <p:cNvSpPr txBox="1">
            <a:spLocks noGrp="1"/>
          </p:cNvSpPr>
          <p:nvPr>
            <p:ph type="sldNum" idx="12"/>
          </p:nvPr>
        </p:nvSpPr>
        <p:spPr>
          <a:xfrm>
            <a:off x="8404384" y="474985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4</a:t>
            </a:fld>
            <a:endParaRPr/>
          </a:p>
        </p:txBody>
      </p:sp>
      <p:graphicFrame>
        <p:nvGraphicFramePr>
          <p:cNvPr id="2" name="Diagram 1">
            <a:extLst>
              <a:ext uri="{FF2B5EF4-FFF2-40B4-BE49-F238E27FC236}">
                <a16:creationId xmlns:a16="http://schemas.microsoft.com/office/drawing/2014/main" id="{F324F5E4-F853-8B74-AA30-BA43053A8CCD}"/>
              </a:ext>
            </a:extLst>
          </p:cNvPr>
          <p:cNvGraphicFramePr/>
          <p:nvPr/>
        </p:nvGraphicFramePr>
        <p:xfrm>
          <a:off x="0" y="226500"/>
          <a:ext cx="6428373" cy="48127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3" name="Diagram 2">
            <a:extLst>
              <a:ext uri="{FF2B5EF4-FFF2-40B4-BE49-F238E27FC236}">
                <a16:creationId xmlns:a16="http://schemas.microsoft.com/office/drawing/2014/main" id="{E251725F-30EA-831A-E06C-870AA61532A9}"/>
              </a:ext>
            </a:extLst>
          </p:cNvPr>
          <p:cNvGraphicFramePr/>
          <p:nvPr>
            <p:extLst>
              <p:ext uri="{D42A27DB-BD31-4B8C-83A1-F6EECF244321}">
                <p14:modId xmlns:p14="http://schemas.microsoft.com/office/powerpoint/2010/main" val="1175728247"/>
              </p:ext>
            </p:extLst>
          </p:nvPr>
        </p:nvGraphicFramePr>
        <p:xfrm>
          <a:off x="6104772" y="702162"/>
          <a:ext cx="3208167" cy="433705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26074763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4">
          <a:extLst>
            <a:ext uri="{FF2B5EF4-FFF2-40B4-BE49-F238E27FC236}">
              <a16:creationId xmlns:a16="http://schemas.microsoft.com/office/drawing/2014/main" id="{8511C83E-4577-7EF3-E246-AE7C8E5F6506}"/>
            </a:ext>
          </a:extLst>
        </p:cNvPr>
        <p:cNvGrpSpPr/>
        <p:nvPr/>
      </p:nvGrpSpPr>
      <p:grpSpPr>
        <a:xfrm>
          <a:off x="0" y="0"/>
          <a:ext cx="0" cy="0"/>
          <a:chOff x="0" y="0"/>
          <a:chExt cx="0" cy="0"/>
        </a:xfrm>
      </p:grpSpPr>
      <p:sp>
        <p:nvSpPr>
          <p:cNvPr id="75" name="Google Shape;75;p13">
            <a:extLst>
              <a:ext uri="{FF2B5EF4-FFF2-40B4-BE49-F238E27FC236}">
                <a16:creationId xmlns:a16="http://schemas.microsoft.com/office/drawing/2014/main" id="{C09C5A60-198A-69B3-7553-BC9CDBE50684}"/>
              </a:ext>
            </a:extLst>
          </p:cNvPr>
          <p:cNvSpPr txBox="1">
            <a:spLocks noGrp="1"/>
          </p:cNvSpPr>
          <p:nvPr>
            <p:ph type="title"/>
          </p:nvPr>
        </p:nvSpPr>
        <p:spPr>
          <a:xfrm>
            <a:off x="296353" y="0"/>
            <a:ext cx="7571700" cy="540807"/>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vi-VN" sz="2400" b="1" dirty="0"/>
              <a:t>Chỉ số đổi mới sáng tạo toàn cầu (GII)</a:t>
            </a:r>
            <a:endParaRPr sz="2400" b="1" dirty="0"/>
          </a:p>
        </p:txBody>
      </p:sp>
      <p:sp>
        <p:nvSpPr>
          <p:cNvPr id="77" name="Google Shape;77;p13">
            <a:extLst>
              <a:ext uri="{FF2B5EF4-FFF2-40B4-BE49-F238E27FC236}">
                <a16:creationId xmlns:a16="http://schemas.microsoft.com/office/drawing/2014/main" id="{44268784-CBA8-C76E-0951-C6A932CF13D7}"/>
              </a:ext>
            </a:extLst>
          </p:cNvPr>
          <p:cNvSpPr txBox="1"/>
          <p:nvPr/>
        </p:nvSpPr>
        <p:spPr>
          <a:xfrm>
            <a:off x="3670949" y="1051366"/>
            <a:ext cx="5176698" cy="3800960"/>
          </a:xfrm>
          <a:prstGeom prst="rect">
            <a:avLst/>
          </a:prstGeom>
          <a:solidFill>
            <a:schemeClr val="tx2"/>
          </a:solidFill>
          <a:ln>
            <a:noFill/>
          </a:ln>
        </p:spPr>
        <p:txBody>
          <a:bodyPr spcFirstLastPara="1" wrap="square" lIns="91425" tIns="91425" rIns="91425" bIns="91425" anchor="t" anchorCtr="0">
            <a:noAutofit/>
          </a:bodyPr>
          <a:lstStyle/>
          <a:p>
            <a:pPr>
              <a:spcBef>
                <a:spcPts val="600"/>
              </a:spcBef>
              <a:spcAft>
                <a:spcPts val="600"/>
              </a:spcAft>
            </a:pPr>
            <a:r>
              <a:rPr lang="it-IT" sz="1800" dirty="0">
                <a:solidFill>
                  <a:schemeClr val="tx1"/>
                </a:solidFill>
                <a:latin typeface="Calibri" panose="020F0502020204030204" pitchFamily="34" charset="0"/>
                <a:cs typeface="Calibri" panose="020F0502020204030204" pitchFamily="34" charset="0"/>
              </a:rPr>
              <a:t>Từ năm 2017, chỉ số GII được đưa vào Nghị quyết hàng năm của Chính phủ để đo lường, đánh giá hiệu quả hoạt động ĐMST của Việt Nam theo chuẩn mực quốc tế:</a:t>
            </a:r>
          </a:p>
          <a:p>
            <a:pPr>
              <a:spcBef>
                <a:spcPts val="600"/>
              </a:spcBef>
              <a:spcAft>
                <a:spcPts val="600"/>
              </a:spcAft>
              <a:buFont typeface="Wingdings" pitchFamily="2" charset="2"/>
              <a:buChar char="Ø"/>
            </a:pPr>
            <a:r>
              <a:rPr lang="it-IT" sz="1800" dirty="0">
                <a:solidFill>
                  <a:schemeClr val="tx1"/>
                </a:solidFill>
                <a:latin typeface="Calibri" panose="020F0502020204030204" pitchFamily="34" charset="0"/>
                <a:cs typeface="Calibri" panose="020F0502020204030204" pitchFamily="34" charset="0"/>
              </a:rPr>
              <a:t> Xác định các điểm mạnh, điểm yếu của hệ thống ĐMST quốc gia =&gt; đưa ra các giải pháp cải thiện phù hợp, hoạch định và xây dựng các chính sách liên quan.</a:t>
            </a:r>
          </a:p>
          <a:p>
            <a:pPr>
              <a:spcBef>
                <a:spcPts val="600"/>
              </a:spcBef>
              <a:spcAft>
                <a:spcPts val="600"/>
              </a:spcAft>
              <a:buFont typeface="Wingdings" pitchFamily="2" charset="2"/>
              <a:buChar char="Ø"/>
            </a:pPr>
            <a:r>
              <a:rPr lang="it-IT" sz="1800" dirty="0">
                <a:solidFill>
                  <a:schemeClr val="tx1"/>
                </a:solidFill>
                <a:latin typeface="Calibri" panose="020F0502020204030204" pitchFamily="34" charset="0"/>
                <a:cs typeface="Calibri" panose="020F0502020204030204" pitchFamily="34" charset="0"/>
              </a:rPr>
              <a:t> Chính phủ phân công các bộ, ngành, địa phương theo dõi, có giải pháp cải thiện các chỉ số cụ thể.</a:t>
            </a:r>
          </a:p>
          <a:p>
            <a:pPr>
              <a:spcBef>
                <a:spcPts val="600"/>
              </a:spcBef>
              <a:spcAft>
                <a:spcPts val="600"/>
              </a:spcAft>
              <a:buFont typeface="Wingdings" pitchFamily="2" charset="2"/>
              <a:buChar char="Ø"/>
            </a:pPr>
            <a:r>
              <a:rPr lang="it-IT" sz="1800" dirty="0">
                <a:solidFill>
                  <a:schemeClr val="tx1"/>
                </a:solidFill>
                <a:latin typeface="Calibri" panose="020F0502020204030204" pitchFamily="34" charset="0"/>
                <a:cs typeface="Calibri" panose="020F0502020204030204" pitchFamily="34" charset="0"/>
              </a:rPr>
              <a:t> Bộ KH&amp;CN làm đầu mối điều phối theo dõi chung</a:t>
            </a:r>
          </a:p>
        </p:txBody>
      </p:sp>
      <p:sp>
        <p:nvSpPr>
          <p:cNvPr id="79" name="Google Shape;79;p13">
            <a:extLst>
              <a:ext uri="{FF2B5EF4-FFF2-40B4-BE49-F238E27FC236}">
                <a16:creationId xmlns:a16="http://schemas.microsoft.com/office/drawing/2014/main" id="{DDA5CA2E-DAFD-40B2-E6B8-7166ABBB875E}"/>
              </a:ext>
            </a:extLst>
          </p:cNvPr>
          <p:cNvSpPr txBox="1">
            <a:spLocks noGrp="1"/>
          </p:cNvSpPr>
          <p:nvPr>
            <p:ph type="sldNum" idx="12"/>
          </p:nvPr>
        </p:nvSpPr>
        <p:spPr>
          <a:xfrm>
            <a:off x="8404384" y="474985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5</a:t>
            </a:fld>
            <a:endParaRPr/>
          </a:p>
        </p:txBody>
      </p:sp>
      <p:pic>
        <p:nvPicPr>
          <p:cNvPr id="3" name="Picture 2">
            <a:extLst>
              <a:ext uri="{FF2B5EF4-FFF2-40B4-BE49-F238E27FC236}">
                <a16:creationId xmlns:a16="http://schemas.microsoft.com/office/drawing/2014/main" id="{6B2BB625-713C-EADA-718D-EBDE26A6CA51}"/>
              </a:ext>
            </a:extLst>
          </p:cNvPr>
          <p:cNvPicPr>
            <a:picLocks noChangeAspect="1"/>
          </p:cNvPicPr>
          <p:nvPr/>
        </p:nvPicPr>
        <p:blipFill>
          <a:blip r:embed="rId3"/>
          <a:stretch>
            <a:fillRect/>
          </a:stretch>
        </p:blipFill>
        <p:spPr>
          <a:xfrm>
            <a:off x="296353" y="540807"/>
            <a:ext cx="2897178" cy="4501682"/>
          </a:xfrm>
          <a:prstGeom prst="rect">
            <a:avLst/>
          </a:prstGeom>
        </p:spPr>
      </p:pic>
    </p:spTree>
    <p:extLst>
      <p:ext uri="{BB962C8B-B14F-4D97-AF65-F5344CB8AC3E}">
        <p14:creationId xmlns:p14="http://schemas.microsoft.com/office/powerpoint/2010/main" val="21200318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FF65151A-8925-23DA-6BDC-6D27AD017B64}"/>
            </a:ext>
          </a:extLst>
        </p:cNvPr>
        <p:cNvGrpSpPr/>
        <p:nvPr/>
      </p:nvGrpSpPr>
      <p:grpSpPr>
        <a:xfrm>
          <a:off x="0" y="0"/>
          <a:ext cx="0" cy="0"/>
          <a:chOff x="0" y="0"/>
          <a:chExt cx="0" cy="0"/>
        </a:xfrm>
      </p:grpSpPr>
      <p:sp>
        <p:nvSpPr>
          <p:cNvPr id="112" name="Google Shape;112;p17">
            <a:extLst>
              <a:ext uri="{FF2B5EF4-FFF2-40B4-BE49-F238E27FC236}">
                <a16:creationId xmlns:a16="http://schemas.microsoft.com/office/drawing/2014/main" id="{AF23E769-D4D2-363B-FBAA-63AF94CDF70E}"/>
              </a:ext>
            </a:extLst>
          </p:cNvPr>
          <p:cNvSpPr txBox="1">
            <a:spLocks noGrp="1"/>
          </p:cNvSpPr>
          <p:nvPr>
            <p:ph type="sldNum" idx="12"/>
          </p:nvPr>
        </p:nvSpPr>
        <p:spPr>
          <a:xfrm>
            <a:off x="8404384" y="474985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6</a:t>
            </a:fld>
            <a:endParaRPr/>
          </a:p>
        </p:txBody>
      </p:sp>
      <p:graphicFrame>
        <p:nvGraphicFramePr>
          <p:cNvPr id="2" name="Chart 1">
            <a:extLst>
              <a:ext uri="{FF2B5EF4-FFF2-40B4-BE49-F238E27FC236}">
                <a16:creationId xmlns:a16="http://schemas.microsoft.com/office/drawing/2014/main" id="{55E6281D-59F9-DEBE-8FC4-CB63AAB82B41}"/>
              </a:ext>
            </a:extLst>
          </p:cNvPr>
          <p:cNvGraphicFramePr>
            <a:graphicFrameLocks/>
          </p:cNvGraphicFramePr>
          <p:nvPr/>
        </p:nvGraphicFramePr>
        <p:xfrm>
          <a:off x="0" y="1310913"/>
          <a:ext cx="6522720" cy="3767327"/>
        </p:xfrm>
        <a:graphic>
          <a:graphicData uri="http://schemas.openxmlformats.org/drawingml/2006/chart">
            <c:chart xmlns:c="http://schemas.openxmlformats.org/drawingml/2006/chart" xmlns:r="http://schemas.openxmlformats.org/officeDocument/2006/relationships" r:id="rId3"/>
          </a:graphicData>
        </a:graphic>
      </p:graphicFrame>
      <p:sp>
        <p:nvSpPr>
          <p:cNvPr id="3" name="Google Shape;1688;p25">
            <a:extLst>
              <a:ext uri="{FF2B5EF4-FFF2-40B4-BE49-F238E27FC236}">
                <a16:creationId xmlns:a16="http://schemas.microsoft.com/office/drawing/2014/main" id="{6DDC3F55-5659-FEDF-CF9A-08DA1A256C82}"/>
              </a:ext>
            </a:extLst>
          </p:cNvPr>
          <p:cNvSpPr txBox="1">
            <a:spLocks noGrp="1"/>
          </p:cNvSpPr>
          <p:nvPr>
            <p:ph type="title"/>
          </p:nvPr>
        </p:nvSpPr>
        <p:spPr>
          <a:xfrm>
            <a:off x="144984" y="80809"/>
            <a:ext cx="4572000" cy="697684"/>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vi-VN" sz="2400" dirty="0">
                <a:latin typeface="Aptos" panose="020B0004020202020204" pitchFamily="34" charset="0"/>
              </a:rPr>
              <a:t>Chỉ số đổi mới sáng tạo toàn cầu </a:t>
            </a:r>
            <a:br>
              <a:rPr lang="en-US" sz="2400" dirty="0">
                <a:latin typeface="Aptos" panose="020B0004020202020204" pitchFamily="34" charset="0"/>
              </a:rPr>
            </a:br>
            <a:r>
              <a:rPr lang="vi-VN" sz="2400" dirty="0">
                <a:latin typeface="Aptos" panose="020B0004020202020204" pitchFamily="34" charset="0"/>
              </a:rPr>
              <a:t>(G</a:t>
            </a:r>
            <a:r>
              <a:rPr lang="en-US" sz="2400" dirty="0">
                <a:latin typeface="Aptos" panose="020B0004020202020204" pitchFamily="34" charset="0"/>
              </a:rPr>
              <a:t>lobal Innovation Index - G</a:t>
            </a:r>
            <a:r>
              <a:rPr lang="vi-VN" sz="2400" dirty="0">
                <a:latin typeface="Aptos" panose="020B0004020202020204" pitchFamily="34" charset="0"/>
              </a:rPr>
              <a:t>II)</a:t>
            </a:r>
            <a:endParaRPr sz="2400" dirty="0">
              <a:latin typeface="Aptos" panose="020B0004020202020204" pitchFamily="34" charset="0"/>
            </a:endParaRPr>
          </a:p>
        </p:txBody>
      </p:sp>
      <p:sp>
        <p:nvSpPr>
          <p:cNvPr id="4" name="TextBox 3">
            <a:extLst>
              <a:ext uri="{FF2B5EF4-FFF2-40B4-BE49-F238E27FC236}">
                <a16:creationId xmlns:a16="http://schemas.microsoft.com/office/drawing/2014/main" id="{6760CD5D-0A20-14DB-507F-7D708047DCBA}"/>
              </a:ext>
            </a:extLst>
          </p:cNvPr>
          <p:cNvSpPr txBox="1"/>
          <p:nvPr/>
        </p:nvSpPr>
        <p:spPr>
          <a:xfrm>
            <a:off x="-103322" y="778493"/>
            <a:ext cx="2312565" cy="461665"/>
          </a:xfrm>
          <a:prstGeom prst="rect">
            <a:avLst/>
          </a:prstGeom>
          <a:noFill/>
        </p:spPr>
        <p:txBody>
          <a:bodyPr wrap="square">
            <a:spAutoFit/>
          </a:bodyPr>
          <a:lstStyle/>
          <a:p>
            <a:pPr algn="ctr"/>
            <a:r>
              <a:rPr lang="vi-VN" sz="2400" b="1" i="0" dirty="0">
                <a:solidFill>
                  <a:srgbClr val="00B050"/>
                </a:solidFill>
                <a:effectLst/>
                <a:latin typeface="Arial" panose="020B0604020202020204" pitchFamily="34" charset="0"/>
              </a:rPr>
              <a:t>2045: top 30</a:t>
            </a:r>
            <a:endParaRPr lang="vi-VN" sz="2400" b="1" dirty="0">
              <a:solidFill>
                <a:srgbClr val="00B050"/>
              </a:solidFill>
            </a:endParaRPr>
          </a:p>
        </p:txBody>
      </p:sp>
      <p:pic>
        <p:nvPicPr>
          <p:cNvPr id="5" name="Picture 4">
            <a:extLst>
              <a:ext uri="{FF2B5EF4-FFF2-40B4-BE49-F238E27FC236}">
                <a16:creationId xmlns:a16="http://schemas.microsoft.com/office/drawing/2014/main" id="{FC3F0E2C-8E98-99CE-6840-33E50DF838AB}"/>
              </a:ext>
            </a:extLst>
          </p:cNvPr>
          <p:cNvPicPr>
            <a:picLocks noChangeAspect="1"/>
          </p:cNvPicPr>
          <p:nvPr/>
        </p:nvPicPr>
        <p:blipFill>
          <a:blip r:embed="rId4"/>
          <a:stretch>
            <a:fillRect/>
          </a:stretch>
        </p:blipFill>
        <p:spPr>
          <a:xfrm>
            <a:off x="4572000" y="45430"/>
            <a:ext cx="4526036" cy="2526319"/>
          </a:xfrm>
          <a:prstGeom prst="rect">
            <a:avLst/>
          </a:prstGeom>
        </p:spPr>
      </p:pic>
      <p:sp>
        <p:nvSpPr>
          <p:cNvPr id="6" name="TextBox 5">
            <a:extLst>
              <a:ext uri="{FF2B5EF4-FFF2-40B4-BE49-F238E27FC236}">
                <a16:creationId xmlns:a16="http://schemas.microsoft.com/office/drawing/2014/main" id="{D595878A-11E7-A4D4-4E43-5E36CE338E32}"/>
              </a:ext>
            </a:extLst>
          </p:cNvPr>
          <p:cNvSpPr txBox="1"/>
          <p:nvPr/>
        </p:nvSpPr>
        <p:spPr>
          <a:xfrm>
            <a:off x="4861968" y="2642504"/>
            <a:ext cx="4091116" cy="707886"/>
          </a:xfrm>
          <a:prstGeom prst="rect">
            <a:avLst/>
          </a:prstGeom>
          <a:solidFill>
            <a:schemeClr val="tx2"/>
          </a:solidFill>
        </p:spPr>
        <p:txBody>
          <a:bodyPr wrap="square">
            <a:spAutoFit/>
          </a:bodyPr>
          <a:lstStyle/>
          <a:p>
            <a:pPr algn="ctr" fontAlgn="base">
              <a:spcAft>
                <a:spcPts val="600"/>
              </a:spcAft>
            </a:pPr>
            <a:r>
              <a:rPr lang="vi-VN" sz="2000" b="1" i="0" dirty="0">
                <a:solidFill>
                  <a:srgbClr val="0070C0"/>
                </a:solidFill>
                <a:effectLst/>
                <a:latin typeface="Calibri" panose="020F0502020204030204" pitchFamily="34" charset="0"/>
                <a:cs typeface="Calibri" panose="020F0502020204030204" pitchFamily="34" charset="0"/>
              </a:rPr>
              <a:t>Thủ tướng phát biểu trực tuyến tại Lễ công bố chỉ số GII 2024</a:t>
            </a:r>
          </a:p>
        </p:txBody>
      </p:sp>
    </p:spTree>
    <p:extLst>
      <p:ext uri="{BB962C8B-B14F-4D97-AF65-F5344CB8AC3E}">
        <p14:creationId xmlns:p14="http://schemas.microsoft.com/office/powerpoint/2010/main" val="28675016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0F07EA1A-6A83-D80F-FA16-82F797A5058F}"/>
            </a:ext>
          </a:extLst>
        </p:cNvPr>
        <p:cNvGrpSpPr/>
        <p:nvPr/>
      </p:nvGrpSpPr>
      <p:grpSpPr>
        <a:xfrm>
          <a:off x="0" y="0"/>
          <a:ext cx="0" cy="0"/>
          <a:chOff x="0" y="0"/>
          <a:chExt cx="0" cy="0"/>
        </a:xfrm>
      </p:grpSpPr>
      <p:sp>
        <p:nvSpPr>
          <p:cNvPr id="112" name="Google Shape;112;p17">
            <a:extLst>
              <a:ext uri="{FF2B5EF4-FFF2-40B4-BE49-F238E27FC236}">
                <a16:creationId xmlns:a16="http://schemas.microsoft.com/office/drawing/2014/main" id="{4830453E-E72A-BBC7-3438-FFFCE5EE6407}"/>
              </a:ext>
            </a:extLst>
          </p:cNvPr>
          <p:cNvSpPr txBox="1">
            <a:spLocks noGrp="1"/>
          </p:cNvSpPr>
          <p:nvPr>
            <p:ph type="sldNum" idx="12"/>
          </p:nvPr>
        </p:nvSpPr>
        <p:spPr>
          <a:xfrm>
            <a:off x="8404384" y="474985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7</a:t>
            </a:fld>
            <a:endParaRPr/>
          </a:p>
        </p:txBody>
      </p:sp>
      <p:graphicFrame>
        <p:nvGraphicFramePr>
          <p:cNvPr id="6" name="Diagram 5">
            <a:extLst>
              <a:ext uri="{FF2B5EF4-FFF2-40B4-BE49-F238E27FC236}">
                <a16:creationId xmlns:a16="http://schemas.microsoft.com/office/drawing/2014/main" id="{8DC1F60A-0168-2D46-5909-97B95A8835F8}"/>
              </a:ext>
            </a:extLst>
          </p:cNvPr>
          <p:cNvGraphicFramePr/>
          <p:nvPr/>
        </p:nvGraphicFramePr>
        <p:xfrm>
          <a:off x="260103" y="642337"/>
          <a:ext cx="8195025" cy="41075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1512810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9">
          <a:extLst>
            <a:ext uri="{FF2B5EF4-FFF2-40B4-BE49-F238E27FC236}">
              <a16:creationId xmlns:a16="http://schemas.microsoft.com/office/drawing/2014/main" id="{A7CB8668-5FFC-A887-5DCE-BAFFAB653117}"/>
            </a:ext>
          </a:extLst>
        </p:cNvPr>
        <p:cNvGrpSpPr/>
        <p:nvPr/>
      </p:nvGrpSpPr>
      <p:grpSpPr>
        <a:xfrm>
          <a:off x="0" y="0"/>
          <a:ext cx="0" cy="0"/>
          <a:chOff x="0" y="0"/>
          <a:chExt cx="0" cy="0"/>
        </a:xfrm>
      </p:grpSpPr>
      <p:sp>
        <p:nvSpPr>
          <p:cNvPr id="141" name="Google Shape;141;p20">
            <a:extLst>
              <a:ext uri="{FF2B5EF4-FFF2-40B4-BE49-F238E27FC236}">
                <a16:creationId xmlns:a16="http://schemas.microsoft.com/office/drawing/2014/main" id="{3D658BFB-1E7F-DDC3-DD0E-1282A857DBAB}"/>
              </a:ext>
            </a:extLst>
          </p:cNvPr>
          <p:cNvSpPr txBox="1">
            <a:spLocks noGrp="1"/>
          </p:cNvSpPr>
          <p:nvPr>
            <p:ph type="body" idx="1"/>
          </p:nvPr>
        </p:nvSpPr>
        <p:spPr>
          <a:xfrm>
            <a:off x="133489" y="48347"/>
            <a:ext cx="2402803" cy="3956324"/>
          </a:xfrm>
          <a:prstGeom prst="rect">
            <a:avLst/>
          </a:prstGeom>
          <a:solidFill>
            <a:schemeClr val="tx2"/>
          </a:solidFill>
        </p:spPr>
        <p:txBody>
          <a:bodyPr spcFirstLastPara="1" wrap="square" lIns="91425" tIns="91425" rIns="91425" bIns="91425" anchor="t" anchorCtr="0">
            <a:noAutofit/>
          </a:bodyPr>
          <a:lstStyle/>
          <a:p>
            <a:pPr marL="0" lvl="0" indent="0">
              <a:buNone/>
            </a:pPr>
            <a:r>
              <a:rPr lang="it-IT" sz="1600" b="1" dirty="0">
                <a:solidFill>
                  <a:schemeClr val="tx1"/>
                </a:solidFill>
                <a:latin typeface="Calibri" panose="020F0502020204030204" pitchFamily="34" charset="0"/>
                <a:ea typeface="Calibri" panose="020F0502020204030204" pitchFamily="34" charset="0"/>
              </a:rPr>
              <a:t>Bộ KH&amp;CN chủ trì, phối hợp với cơ quan, địa phương và WIPO và các tổ chức liên quan xây dựng chỉ số PII và tổ chức đánh giá </a:t>
            </a:r>
            <a:r>
              <a:rPr lang="it-IT" sz="1600" b="1" dirty="0">
                <a:solidFill>
                  <a:srgbClr val="C00000"/>
                </a:solidFill>
                <a:latin typeface="Calibri" panose="020F0502020204030204" pitchFamily="34" charset="0"/>
                <a:ea typeface="Calibri" panose="020F0502020204030204" pitchFamily="34" charset="0"/>
              </a:rPr>
              <a:t>thử nghiệm </a:t>
            </a:r>
            <a:r>
              <a:rPr lang="it-IT" sz="1600" b="1" dirty="0">
                <a:solidFill>
                  <a:schemeClr val="tx1"/>
                </a:solidFill>
                <a:latin typeface="Calibri" panose="020F0502020204030204" pitchFamily="34" charset="0"/>
                <a:ea typeface="Calibri" panose="020F0502020204030204" pitchFamily="34" charset="0"/>
              </a:rPr>
              <a:t>tại một số địa phương nhằm đo lường năng lực ĐMST và kết quả ĐMST của từng địa phương, đồng bộ với </a:t>
            </a:r>
            <a:r>
              <a:rPr lang="it-IT" sz="1600" b="1" dirty="0">
                <a:solidFill>
                  <a:srgbClr val="C00000"/>
                </a:solidFill>
                <a:latin typeface="Calibri" panose="020F0502020204030204" pitchFamily="34" charset="0"/>
                <a:ea typeface="Calibri" panose="020F0502020204030204" pitchFamily="34" charset="0"/>
              </a:rPr>
              <a:t>chỉ số ĐMST toàn cầu GII</a:t>
            </a:r>
            <a:r>
              <a:rPr lang="it-IT" sz="1600" b="1" dirty="0">
                <a:solidFill>
                  <a:schemeClr val="tx1"/>
                </a:solidFill>
                <a:latin typeface="Calibri" panose="020F0502020204030204" pitchFamily="34" charset="0"/>
                <a:ea typeface="Calibri" panose="020F0502020204030204" pitchFamily="34" charset="0"/>
              </a:rPr>
              <a:t> của Việt Nam</a:t>
            </a:r>
          </a:p>
          <a:p>
            <a:pPr marL="0" indent="0" algn="r">
              <a:buNone/>
            </a:pPr>
            <a:r>
              <a:rPr lang="it-IT" sz="1400" dirty="0">
                <a:solidFill>
                  <a:schemeClr val="tx1"/>
                </a:solidFill>
                <a:latin typeface="Calibri" panose="020F0502020204030204" pitchFamily="34" charset="0"/>
                <a:ea typeface="Calibri" panose="020F0502020204030204" pitchFamily="34" charset="0"/>
              </a:rPr>
              <a:t>Nghị quyết số 12/NQ-CP ngày 30/01/2022</a:t>
            </a:r>
          </a:p>
        </p:txBody>
      </p:sp>
      <p:sp>
        <p:nvSpPr>
          <p:cNvPr id="142" name="Google Shape;142;p20">
            <a:extLst>
              <a:ext uri="{FF2B5EF4-FFF2-40B4-BE49-F238E27FC236}">
                <a16:creationId xmlns:a16="http://schemas.microsoft.com/office/drawing/2014/main" id="{1D761397-5CF6-3FB9-F07F-796FCC980C5F}"/>
              </a:ext>
            </a:extLst>
          </p:cNvPr>
          <p:cNvSpPr txBox="1">
            <a:spLocks noGrp="1"/>
          </p:cNvSpPr>
          <p:nvPr>
            <p:ph type="body" idx="2"/>
          </p:nvPr>
        </p:nvSpPr>
        <p:spPr>
          <a:xfrm>
            <a:off x="2749595" y="708900"/>
            <a:ext cx="2163082" cy="3725700"/>
          </a:xfrm>
          <a:prstGeom prst="rect">
            <a:avLst/>
          </a:prstGeom>
          <a:solidFill>
            <a:schemeClr val="accent6"/>
          </a:solidFill>
        </p:spPr>
        <p:txBody>
          <a:bodyPr spcFirstLastPara="1" wrap="square" lIns="91425" tIns="91425" rIns="91425" bIns="91425" anchor="t" anchorCtr="0">
            <a:noAutofit/>
          </a:bodyPr>
          <a:lstStyle/>
          <a:p>
            <a:pPr marL="0" lvl="0" indent="0">
              <a:buNone/>
            </a:pPr>
            <a:r>
              <a:rPr lang="en-US" sz="1600" b="1" dirty="0">
                <a:solidFill>
                  <a:srgbClr val="C00000"/>
                </a:solidFill>
                <a:latin typeface="Calibri" panose="020F0502020204030204" pitchFamily="34" charset="0"/>
              </a:rPr>
              <a:t>C</a:t>
            </a:r>
            <a:r>
              <a:rPr lang="vi-VN" sz="1600" b="1" dirty="0">
                <a:solidFill>
                  <a:srgbClr val="C00000"/>
                </a:solidFill>
                <a:latin typeface="Calibri" panose="020F0502020204030204" pitchFamily="34" charset="0"/>
              </a:rPr>
              <a:t>hính thức triển khai </a:t>
            </a:r>
            <a:r>
              <a:rPr lang="vi-VN" sz="1600" b="1" dirty="0">
                <a:solidFill>
                  <a:schemeClr val="tx1"/>
                </a:solidFill>
                <a:latin typeface="Calibri" panose="020F0502020204030204" pitchFamily="34" charset="0"/>
              </a:rPr>
              <a:t>Bộ chỉ số Đổi mới sáng tạo cấp địa phương trên phạm vi toàn quốc từ năm 2023</a:t>
            </a:r>
            <a:endParaRPr lang="en-US" sz="1600" b="1" dirty="0">
              <a:solidFill>
                <a:schemeClr val="tx1"/>
              </a:solidFill>
              <a:latin typeface="Calibri" panose="020F0502020204030204" pitchFamily="34" charset="0"/>
            </a:endParaRPr>
          </a:p>
          <a:p>
            <a:pPr marL="0" indent="0" algn="r">
              <a:buNone/>
            </a:pPr>
            <a:r>
              <a:rPr lang="it-IT" sz="1400" dirty="0">
                <a:solidFill>
                  <a:schemeClr val="tx1"/>
                </a:solidFill>
                <a:latin typeface="Calibri" panose="020F0502020204030204" pitchFamily="34" charset="0"/>
                <a:ea typeface="Calibri" panose="020F0502020204030204" pitchFamily="34" charset="0"/>
              </a:rPr>
              <a:t>Nghị quyết số 10/NQ-CP ngày 03/02/2023</a:t>
            </a:r>
            <a:endParaRPr lang="vi-VN" sz="1400" b="1" dirty="0">
              <a:solidFill>
                <a:schemeClr val="tx1"/>
              </a:solidFill>
              <a:latin typeface="Calibri" panose="020F0502020204030204" pitchFamily="34" charset="0"/>
            </a:endParaRPr>
          </a:p>
        </p:txBody>
      </p:sp>
      <p:sp>
        <p:nvSpPr>
          <p:cNvPr id="143" name="Google Shape;143;p20">
            <a:extLst>
              <a:ext uri="{FF2B5EF4-FFF2-40B4-BE49-F238E27FC236}">
                <a16:creationId xmlns:a16="http://schemas.microsoft.com/office/drawing/2014/main" id="{2ED4F3E9-FE09-C4F5-58B9-36D8072EE2E9}"/>
              </a:ext>
            </a:extLst>
          </p:cNvPr>
          <p:cNvSpPr txBox="1">
            <a:spLocks noGrp="1"/>
          </p:cNvSpPr>
          <p:nvPr>
            <p:ph type="body" idx="3"/>
          </p:nvPr>
        </p:nvSpPr>
        <p:spPr>
          <a:xfrm>
            <a:off x="5125980" y="935829"/>
            <a:ext cx="3423994" cy="4110055"/>
          </a:xfrm>
          <a:prstGeom prst="rect">
            <a:avLst/>
          </a:prstGeom>
          <a:solidFill>
            <a:schemeClr val="bg2"/>
          </a:solidFill>
        </p:spPr>
        <p:txBody>
          <a:bodyPr spcFirstLastPara="1" wrap="square" lIns="91425" tIns="91425" rIns="91425" bIns="91425" anchor="t" anchorCtr="0">
            <a:noAutofit/>
          </a:bodyPr>
          <a:lstStyle/>
          <a:p>
            <a:pPr marL="114300" indent="0">
              <a:spcBef>
                <a:spcPts val="1200"/>
              </a:spcBef>
              <a:buNone/>
            </a:pPr>
            <a:r>
              <a:rPr lang="vi-VN" sz="1600" b="1" dirty="0">
                <a:solidFill>
                  <a:schemeClr val="bg1"/>
                </a:solidFill>
                <a:latin typeface="Calibri" panose="020F0502020204030204" pitchFamily="34" charset="0"/>
              </a:rPr>
              <a:t>Bộ KH&amp;CN chủ trì, phối hợp với các bộ, ngành, địa phương liên quan </a:t>
            </a:r>
            <a:r>
              <a:rPr lang="vi-VN" sz="1600" b="1" dirty="0">
                <a:solidFill>
                  <a:srgbClr val="FFFF00"/>
                </a:solidFill>
                <a:latin typeface="Calibri" panose="020F0502020204030204" pitchFamily="34" charset="0"/>
              </a:rPr>
              <a:t>triển khai và công bố </a:t>
            </a:r>
            <a:r>
              <a:rPr lang="vi-VN" sz="1600" b="1" dirty="0">
                <a:solidFill>
                  <a:schemeClr val="bg1"/>
                </a:solidFill>
                <a:latin typeface="Calibri" panose="020F0502020204030204" pitchFamily="34" charset="0"/>
              </a:rPr>
              <a:t>Chỉ số </a:t>
            </a:r>
            <a:r>
              <a:rPr lang="en-US" sz="1600" b="1" dirty="0">
                <a:solidFill>
                  <a:schemeClr val="bg1"/>
                </a:solidFill>
                <a:latin typeface="Calibri" panose="020F0502020204030204" pitchFamily="34" charset="0"/>
              </a:rPr>
              <a:t>PII</a:t>
            </a:r>
            <a:r>
              <a:rPr lang="vi-VN" sz="1600" b="1" dirty="0">
                <a:solidFill>
                  <a:schemeClr val="bg1"/>
                </a:solidFill>
                <a:latin typeface="Calibri" panose="020F0502020204030204" pitchFamily="34" charset="0"/>
              </a:rPr>
              <a:t> </a:t>
            </a:r>
            <a:r>
              <a:rPr lang="vi-VN" sz="1600" b="1" dirty="0">
                <a:solidFill>
                  <a:srgbClr val="FFFF00"/>
                </a:solidFill>
                <a:latin typeface="Calibri" panose="020F0502020204030204" pitchFamily="34" charset="0"/>
              </a:rPr>
              <a:t>hàng năm </a:t>
            </a:r>
          </a:p>
          <a:p>
            <a:pPr marL="114300" indent="0">
              <a:spcBef>
                <a:spcPts val="1200"/>
              </a:spcBef>
              <a:buNone/>
            </a:pPr>
            <a:r>
              <a:rPr lang="vi-VN" sz="1600" b="1" dirty="0">
                <a:solidFill>
                  <a:schemeClr val="bg1"/>
                </a:solidFill>
                <a:latin typeface="Calibri" panose="020F0502020204030204" pitchFamily="34" charset="0"/>
              </a:rPr>
              <a:t>UBND các tỉnh, thành phố bố trí nguồn lực, tích cực, chủ động phối hợp với Bộ KH&amp;CN và các cơ quan liên quan để </a:t>
            </a:r>
            <a:r>
              <a:rPr lang="vi-VN" sz="1600" b="1" dirty="0">
                <a:solidFill>
                  <a:srgbClr val="FFFF00"/>
                </a:solidFill>
                <a:latin typeface="Calibri" panose="020F0502020204030204" pitchFamily="34" charset="0"/>
              </a:rPr>
              <a:t>thu thập</a:t>
            </a:r>
            <a:r>
              <a:rPr lang="vi-VN" sz="1600" b="1" dirty="0">
                <a:solidFill>
                  <a:schemeClr val="bg1"/>
                </a:solidFill>
                <a:latin typeface="Calibri" panose="020F0502020204030204" pitchFamily="34" charset="0"/>
              </a:rPr>
              <a:t>, </a:t>
            </a:r>
            <a:r>
              <a:rPr lang="vi-VN" sz="1600" b="1" dirty="0">
                <a:solidFill>
                  <a:srgbClr val="FFFF00"/>
                </a:solidFill>
                <a:latin typeface="Calibri" panose="020F0502020204030204" pitchFamily="34" charset="0"/>
              </a:rPr>
              <a:t>cung cấp </a:t>
            </a:r>
            <a:r>
              <a:rPr lang="vi-VN" sz="1600" b="1" dirty="0">
                <a:solidFill>
                  <a:schemeClr val="bg1"/>
                </a:solidFill>
                <a:latin typeface="Calibri" panose="020F0502020204030204" pitchFamily="34" charset="0"/>
              </a:rPr>
              <a:t>các </a:t>
            </a:r>
            <a:r>
              <a:rPr lang="vi-VN" sz="1600" b="1" dirty="0">
                <a:solidFill>
                  <a:srgbClr val="FFFF00"/>
                </a:solidFill>
                <a:latin typeface="Calibri" panose="020F0502020204030204" pitchFamily="34" charset="0"/>
              </a:rPr>
              <a:t>dữ liệu </a:t>
            </a:r>
            <a:r>
              <a:rPr lang="vi-VN" sz="1600" b="1" dirty="0">
                <a:solidFill>
                  <a:schemeClr val="bg1"/>
                </a:solidFill>
                <a:latin typeface="Calibri" panose="020F0502020204030204" pitchFamily="34" charset="0"/>
              </a:rPr>
              <a:t>tại địa phương và </a:t>
            </a:r>
            <a:r>
              <a:rPr lang="vi-VN" sz="1600" b="1" dirty="0">
                <a:solidFill>
                  <a:srgbClr val="FFFF00"/>
                </a:solidFill>
                <a:latin typeface="Calibri" panose="020F0502020204030204" pitchFamily="34" charset="0"/>
              </a:rPr>
              <a:t>đặt mục tiêu cải thiện </a:t>
            </a:r>
            <a:r>
              <a:rPr lang="vi-VN" sz="1600" b="1" dirty="0">
                <a:solidFill>
                  <a:schemeClr val="bg1"/>
                </a:solidFill>
                <a:latin typeface="Calibri" panose="020F0502020204030204" pitchFamily="34" charset="0"/>
              </a:rPr>
              <a:t>chỉ số PII </a:t>
            </a:r>
            <a:r>
              <a:rPr lang="vi-VN" sz="1600" b="1" dirty="0">
                <a:solidFill>
                  <a:srgbClr val="FFFF00"/>
                </a:solidFill>
                <a:latin typeface="Calibri" panose="020F0502020204030204" pitchFamily="34" charset="0"/>
              </a:rPr>
              <a:t>hằng năm </a:t>
            </a:r>
            <a:r>
              <a:rPr lang="vi-VN" sz="1600" b="1" dirty="0">
                <a:solidFill>
                  <a:schemeClr val="bg1"/>
                </a:solidFill>
                <a:latin typeface="Calibri" panose="020F0502020204030204" pitchFamily="34" charset="0"/>
              </a:rPr>
              <a:t>trong </a:t>
            </a:r>
            <a:r>
              <a:rPr lang="vi-VN" sz="1600" b="1" dirty="0">
                <a:solidFill>
                  <a:srgbClr val="FFFF00"/>
                </a:solidFill>
                <a:latin typeface="Calibri" panose="020F0502020204030204" pitchFamily="34" charset="0"/>
              </a:rPr>
              <a:t>kế hoạch phát triển KT-XH </a:t>
            </a:r>
            <a:r>
              <a:rPr lang="vi-VN" sz="1600" b="1" dirty="0">
                <a:solidFill>
                  <a:schemeClr val="bg1"/>
                </a:solidFill>
                <a:latin typeface="Calibri" panose="020F0502020204030204" pitchFamily="34" charset="0"/>
              </a:rPr>
              <a:t>của địa phương</a:t>
            </a:r>
          </a:p>
          <a:p>
            <a:pPr marL="114300" indent="0" algn="r">
              <a:buNone/>
            </a:pPr>
            <a:r>
              <a:rPr lang="it-IT" sz="1600" dirty="0">
                <a:solidFill>
                  <a:schemeClr val="bg1"/>
                </a:solidFill>
                <a:latin typeface="Calibri" panose="020F0502020204030204" pitchFamily="34" charset="0"/>
                <a:ea typeface="Calibri" panose="020F0502020204030204" pitchFamily="34" charset="0"/>
              </a:rPr>
              <a:t>Nghị quyết số </a:t>
            </a:r>
            <a:r>
              <a:rPr lang="vi-VN" sz="1600" dirty="0">
                <a:solidFill>
                  <a:schemeClr val="bg1"/>
                </a:solidFill>
                <a:latin typeface="Calibri" panose="020F0502020204030204" pitchFamily="34" charset="0"/>
                <a:ea typeface="Calibri" panose="020F0502020204030204" pitchFamily="34" charset="0"/>
              </a:rPr>
              <a:t>02</a:t>
            </a:r>
            <a:r>
              <a:rPr lang="it-IT" sz="1600" dirty="0">
                <a:solidFill>
                  <a:schemeClr val="bg1"/>
                </a:solidFill>
                <a:latin typeface="Calibri" panose="020F0502020204030204" pitchFamily="34" charset="0"/>
                <a:ea typeface="Calibri" panose="020F0502020204030204" pitchFamily="34" charset="0"/>
              </a:rPr>
              <a:t>/NQ-CP ngày 0</a:t>
            </a:r>
            <a:r>
              <a:rPr lang="vi-VN" sz="1600" dirty="0">
                <a:solidFill>
                  <a:schemeClr val="bg1"/>
                </a:solidFill>
                <a:latin typeface="Calibri" panose="020F0502020204030204" pitchFamily="34" charset="0"/>
                <a:ea typeface="Calibri" panose="020F0502020204030204" pitchFamily="34" charset="0"/>
              </a:rPr>
              <a:t>5</a:t>
            </a:r>
            <a:r>
              <a:rPr lang="it-IT" sz="1600" dirty="0">
                <a:solidFill>
                  <a:schemeClr val="bg1"/>
                </a:solidFill>
                <a:latin typeface="Calibri" panose="020F0502020204030204" pitchFamily="34" charset="0"/>
                <a:ea typeface="Calibri" panose="020F0502020204030204" pitchFamily="34" charset="0"/>
              </a:rPr>
              <a:t>/0</a:t>
            </a:r>
            <a:r>
              <a:rPr lang="vi-VN" sz="1600" dirty="0">
                <a:solidFill>
                  <a:schemeClr val="bg1"/>
                </a:solidFill>
                <a:latin typeface="Calibri" panose="020F0502020204030204" pitchFamily="34" charset="0"/>
                <a:ea typeface="Calibri" panose="020F0502020204030204" pitchFamily="34" charset="0"/>
              </a:rPr>
              <a:t>1</a:t>
            </a:r>
            <a:r>
              <a:rPr lang="it-IT" sz="1600" dirty="0">
                <a:solidFill>
                  <a:schemeClr val="bg1"/>
                </a:solidFill>
                <a:latin typeface="Calibri" panose="020F0502020204030204" pitchFamily="34" charset="0"/>
                <a:ea typeface="Calibri" panose="020F0502020204030204" pitchFamily="34" charset="0"/>
              </a:rPr>
              <a:t>/202</a:t>
            </a:r>
            <a:r>
              <a:rPr lang="vi-VN" sz="1600" dirty="0">
                <a:solidFill>
                  <a:schemeClr val="bg1"/>
                </a:solidFill>
                <a:latin typeface="Calibri" panose="020F0502020204030204" pitchFamily="34" charset="0"/>
                <a:ea typeface="Calibri" panose="020F0502020204030204" pitchFamily="34" charset="0"/>
              </a:rPr>
              <a:t>4</a:t>
            </a:r>
            <a:endParaRPr lang="vi-VN" sz="1600" b="1" dirty="0">
              <a:solidFill>
                <a:schemeClr val="bg1"/>
              </a:solidFill>
              <a:latin typeface="Calibri" panose="020F0502020204030204" pitchFamily="34" charset="0"/>
            </a:endParaRPr>
          </a:p>
        </p:txBody>
      </p:sp>
      <p:sp>
        <p:nvSpPr>
          <p:cNvPr id="144" name="Google Shape;144;p20">
            <a:extLst>
              <a:ext uri="{FF2B5EF4-FFF2-40B4-BE49-F238E27FC236}">
                <a16:creationId xmlns:a16="http://schemas.microsoft.com/office/drawing/2014/main" id="{46B9D113-F371-4129-C38E-7316F10375F3}"/>
              </a:ext>
            </a:extLst>
          </p:cNvPr>
          <p:cNvSpPr txBox="1">
            <a:spLocks noGrp="1"/>
          </p:cNvSpPr>
          <p:nvPr>
            <p:ph type="sldNum" idx="12"/>
          </p:nvPr>
        </p:nvSpPr>
        <p:spPr>
          <a:xfrm>
            <a:off x="8404384" y="474985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8</a:t>
            </a:fld>
            <a:endParaRPr/>
          </a:p>
        </p:txBody>
      </p:sp>
    </p:spTree>
    <p:extLst>
      <p:ext uri="{BB962C8B-B14F-4D97-AF65-F5344CB8AC3E}">
        <p14:creationId xmlns:p14="http://schemas.microsoft.com/office/powerpoint/2010/main" val="9085558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3">
          <a:extLst>
            <a:ext uri="{FF2B5EF4-FFF2-40B4-BE49-F238E27FC236}">
              <a16:creationId xmlns:a16="http://schemas.microsoft.com/office/drawing/2014/main" id="{3B5CF3C5-6203-E432-F71B-70570A077F4A}"/>
            </a:ext>
          </a:extLst>
        </p:cNvPr>
        <p:cNvGrpSpPr/>
        <p:nvPr/>
      </p:nvGrpSpPr>
      <p:grpSpPr>
        <a:xfrm>
          <a:off x="0" y="0"/>
          <a:ext cx="0" cy="0"/>
          <a:chOff x="0" y="0"/>
          <a:chExt cx="0" cy="0"/>
        </a:xfrm>
      </p:grpSpPr>
      <p:sp>
        <p:nvSpPr>
          <p:cNvPr id="104" name="Google Shape;104;p16">
            <a:extLst>
              <a:ext uri="{FF2B5EF4-FFF2-40B4-BE49-F238E27FC236}">
                <a16:creationId xmlns:a16="http://schemas.microsoft.com/office/drawing/2014/main" id="{AACEB16E-1F23-27EE-57EB-8A77B39EE91B}"/>
              </a:ext>
            </a:extLst>
          </p:cNvPr>
          <p:cNvSpPr txBox="1">
            <a:spLocks noGrp="1"/>
          </p:cNvSpPr>
          <p:nvPr>
            <p:ph type="body" idx="1"/>
          </p:nvPr>
        </p:nvSpPr>
        <p:spPr>
          <a:xfrm>
            <a:off x="981145" y="1503393"/>
            <a:ext cx="7628899" cy="2988514"/>
          </a:xfrm>
          <a:prstGeom prst="rect">
            <a:avLst/>
          </a:prstGeom>
        </p:spPr>
        <p:txBody>
          <a:bodyPr spcFirstLastPara="1" wrap="square" lIns="91425" tIns="91425" rIns="91425" bIns="91425" anchor="t" anchorCtr="0">
            <a:noAutofit/>
          </a:bodyPr>
          <a:lstStyle/>
          <a:p>
            <a:pPr marL="0" lvl="0" indent="0">
              <a:lnSpc>
                <a:spcPts val="3000"/>
              </a:lnSpc>
              <a:spcBef>
                <a:spcPts val="0"/>
              </a:spcBef>
              <a:buNone/>
            </a:pPr>
            <a:r>
              <a:rPr lang="vi-VN" sz="2000" b="1" dirty="0">
                <a:solidFill>
                  <a:srgbClr val="0070C0"/>
                </a:solidFill>
              </a:rPr>
              <a:t>“Phát triển khoa học, công nghệ, đổi mới sáng tạo và </a:t>
            </a:r>
          </a:p>
          <a:p>
            <a:pPr marL="0" lvl="0" indent="0">
              <a:lnSpc>
                <a:spcPts val="3000"/>
              </a:lnSpc>
              <a:spcBef>
                <a:spcPts val="0"/>
              </a:spcBef>
              <a:buNone/>
            </a:pPr>
            <a:r>
              <a:rPr lang="vi-VN" sz="2000" b="1" dirty="0">
                <a:solidFill>
                  <a:srgbClr val="0070C0"/>
                </a:solidFill>
              </a:rPr>
              <a:t>chuyển đổi số quốc gia là đột phá quan trọng hàng đầu, là </a:t>
            </a:r>
          </a:p>
          <a:p>
            <a:pPr marL="0" lvl="0" indent="0">
              <a:lnSpc>
                <a:spcPts val="3000"/>
              </a:lnSpc>
              <a:spcBef>
                <a:spcPts val="0"/>
              </a:spcBef>
              <a:buNone/>
            </a:pPr>
            <a:r>
              <a:rPr lang="vi-VN" sz="2000" b="1" dirty="0">
                <a:solidFill>
                  <a:srgbClr val="0070C0"/>
                </a:solidFill>
              </a:rPr>
              <a:t>động lực chính để phát triển nhanh lực lượng sản xuất hiện đại, </a:t>
            </a:r>
          </a:p>
          <a:p>
            <a:pPr marL="0" lvl="0" indent="0">
              <a:lnSpc>
                <a:spcPts val="3000"/>
              </a:lnSpc>
              <a:spcBef>
                <a:spcPts val="0"/>
              </a:spcBef>
              <a:buNone/>
            </a:pPr>
            <a:r>
              <a:rPr lang="vi-VN" sz="2000" b="1" dirty="0">
                <a:solidFill>
                  <a:srgbClr val="0070C0"/>
                </a:solidFill>
              </a:rPr>
              <a:t>hoàn thiện quan hệ sản xuất, đổi mới phương thức quản trị quốc gia, phát triển kinh tế - xã hội, ngăn chặn nguy cơ tụt hậu, đưa đất nước phát triển bứt phá, giàu mạnh trong kỷ nguyên mới”</a:t>
            </a:r>
          </a:p>
          <a:p>
            <a:pPr marL="0" lvl="0" indent="0" algn="r">
              <a:spcBef>
                <a:spcPts val="1800"/>
              </a:spcBef>
              <a:buNone/>
            </a:pPr>
            <a:r>
              <a:rPr lang="vi-VN" sz="1600" b="1" dirty="0">
                <a:solidFill>
                  <a:srgbClr val="C00000"/>
                </a:solidFill>
              </a:rPr>
              <a:t>Nghị quyết 57-NQ/TW ngày 22/12/2024 của Bộ Chính trị</a:t>
            </a:r>
            <a:endParaRPr lang="vi-VN" sz="1000" b="1" dirty="0">
              <a:solidFill>
                <a:srgbClr val="C00000"/>
              </a:solidFill>
            </a:endParaRPr>
          </a:p>
        </p:txBody>
      </p:sp>
      <p:sp>
        <p:nvSpPr>
          <p:cNvPr id="105" name="Google Shape;105;p16">
            <a:extLst>
              <a:ext uri="{FF2B5EF4-FFF2-40B4-BE49-F238E27FC236}">
                <a16:creationId xmlns:a16="http://schemas.microsoft.com/office/drawing/2014/main" id="{BE3DF83A-C334-B39A-B134-24FEA898C89B}"/>
              </a:ext>
            </a:extLst>
          </p:cNvPr>
          <p:cNvSpPr txBox="1">
            <a:spLocks noGrp="1"/>
          </p:cNvSpPr>
          <p:nvPr>
            <p:ph type="sldNum" idx="12"/>
          </p:nvPr>
        </p:nvSpPr>
        <p:spPr>
          <a:xfrm>
            <a:off x="-87" y="4749844"/>
            <a:ext cx="9144000" cy="393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fld id="{00000000-1234-1234-1234-123412341234}" type="slidenum">
              <a:rPr lang="en"/>
              <a:t>9</a:t>
            </a:fld>
            <a:endParaRPr dirty="0"/>
          </a:p>
        </p:txBody>
      </p:sp>
    </p:spTree>
    <p:extLst>
      <p:ext uri="{BB962C8B-B14F-4D97-AF65-F5344CB8AC3E}">
        <p14:creationId xmlns:p14="http://schemas.microsoft.com/office/powerpoint/2010/main" val="2073428607"/>
      </p:ext>
    </p:extLst>
  </p:cSld>
  <p:clrMapOvr>
    <a:masterClrMapping/>
  </p:clrMapOvr>
</p:sld>
</file>

<file path=ppt/theme/theme1.xml><?xml version="1.0" encoding="utf-8"?>
<a:theme xmlns:a="http://schemas.openxmlformats.org/drawingml/2006/main" name="Cordelia template">
  <a:themeElements>
    <a:clrScheme name="Custom 347">
      <a:dk1>
        <a:srgbClr val="263238"/>
      </a:dk1>
      <a:lt1>
        <a:srgbClr val="FFFFFF"/>
      </a:lt1>
      <a:dk2>
        <a:srgbClr val="607D8B"/>
      </a:dk2>
      <a:lt2>
        <a:srgbClr val="ECEFF1"/>
      </a:lt2>
      <a:accent1>
        <a:srgbClr val="0091EA"/>
      </a:accent1>
      <a:accent2>
        <a:srgbClr val="0053A3"/>
      </a:accent2>
      <a:accent3>
        <a:srgbClr val="607D8B"/>
      </a:accent3>
      <a:accent4>
        <a:srgbClr val="CFD8DC"/>
      </a:accent4>
      <a:accent5>
        <a:srgbClr val="ECEFF1"/>
      </a:accent5>
      <a:accent6>
        <a:srgbClr val="ACDBF8"/>
      </a:accent6>
      <a:hlink>
        <a:srgbClr val="0091EA"/>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Think Green · SlidesMania</Template>
  <TotalTime>1586</TotalTime>
  <Words>4612</Words>
  <Application>Microsoft Office PowerPoint</Application>
  <PresentationFormat>On-screen Show (16:9)</PresentationFormat>
  <Paragraphs>729</Paragraphs>
  <Slides>39</Slides>
  <Notes>39</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39</vt:i4>
      </vt:variant>
    </vt:vector>
  </HeadingPairs>
  <TitlesOfParts>
    <vt:vector size="51" baseType="lpstr">
      <vt:lpstr>Roboto</vt:lpstr>
      <vt:lpstr>Calibri</vt:lpstr>
      <vt:lpstr>arial</vt:lpstr>
      <vt:lpstr>Aptos</vt:lpstr>
      <vt:lpstr>Bahnschrift Light</vt:lpstr>
      <vt:lpstr>Wingdings</vt:lpstr>
      <vt:lpstr>Aptos Narrow</vt:lpstr>
      <vt:lpstr>Source Sans Pro</vt:lpstr>
      <vt:lpstr>Roboto Slab</vt:lpstr>
      <vt:lpstr>arial</vt:lpstr>
      <vt:lpstr>Times New Roman</vt:lpstr>
      <vt:lpstr>Cordelia template</vt:lpstr>
      <vt:lpstr>PII 2024  Kết quả của Quảng Bình</vt:lpstr>
      <vt:lpstr>Nội dung trình bày</vt:lpstr>
      <vt:lpstr>1. Mục đích, ý nghĩa của chỉ số PII</vt:lpstr>
      <vt:lpstr>PowerPoint Presentation</vt:lpstr>
      <vt:lpstr>Chỉ số đổi mới sáng tạo toàn cầu (GII)</vt:lpstr>
      <vt:lpstr>Chỉ số đổi mới sáng tạo toàn cầu  (Global Innovation Index - GII)</vt:lpstr>
      <vt:lpstr>PowerPoint Presentation</vt:lpstr>
      <vt:lpstr>PowerPoint Presentation</vt:lpstr>
      <vt:lpstr>PowerPoint Presentation</vt:lpstr>
      <vt:lpstr>PowerPoint Presentation</vt:lpstr>
      <vt:lpstr>PowerPoint Presentation</vt:lpstr>
      <vt:lpstr>PowerPoint Presentation</vt:lpstr>
      <vt:lpstr>Mục đích, ý nghĩa của đo lường đmst cấp địa phương</vt:lpstr>
      <vt:lpstr>2. Các địa phương dẫn đầu PII 2024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Trân trọng cảm ơn!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Kinh nghiệm và giải pháp nâng cao chỉ số PII:   Hướng đi cho Bình Định từ thực tiễn các địa phương đi đầu</dc:title>
  <dc:creator>Phuong Mai</dc:creator>
  <cp:lastModifiedBy>Hoa Phùng</cp:lastModifiedBy>
  <cp:revision>123</cp:revision>
  <cp:lastPrinted>2025-05-22T01:09:06Z</cp:lastPrinted>
  <dcterms:modified xsi:type="dcterms:W3CDTF">2025-05-22T01:11:04Z</dcterms:modified>
</cp:coreProperties>
</file>