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 bookmarkIdSeed="2">
  <p:sldMasterIdLst>
    <p:sldMasterId id="2147483658" r:id="rId1"/>
  </p:sldMasterIdLst>
  <p:notesMasterIdLst>
    <p:notesMasterId r:id="rId13"/>
  </p:notesMasterIdLst>
  <p:sldIdLst>
    <p:sldId id="256" r:id="rId2"/>
    <p:sldId id="727" r:id="rId3"/>
    <p:sldId id="762" r:id="rId4"/>
    <p:sldId id="764" r:id="rId5"/>
    <p:sldId id="768" r:id="rId6"/>
    <p:sldId id="726" r:id="rId7"/>
    <p:sldId id="757" r:id="rId8"/>
    <p:sldId id="765" r:id="rId9"/>
    <p:sldId id="766" r:id="rId10"/>
    <p:sldId id="767" r:id="rId11"/>
    <p:sldId id="280" r:id="rId12"/>
  </p:sldIdLst>
  <p:sldSz cx="9144000" cy="5143500" type="screen16x9"/>
  <p:notesSz cx="6669088" cy="9872663"/>
  <p:embeddedFontLst>
    <p:embeddedFont>
      <p:font typeface="Roboto Slab" pitchFamily="2" charset="0"/>
      <p:regular r:id="rId14"/>
      <p:bold r:id="rId15"/>
    </p:embeddedFont>
    <p:embeddedFont>
      <p:font typeface="Source Sans Pro" panose="020B0503030403020204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01FB10D-A61A-4DE4-8506-F670E7A89527}">
  <a:tblStyle styleId="{701FB10D-A61A-4DE4-8506-F670E7A895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398DAF6-0271-4389-B3DC-BA433CC306D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47" autoAdjust="0"/>
  </p:normalViewPr>
  <p:slideViewPr>
    <p:cSldViewPr snapToGrid="0">
      <p:cViewPr varScale="1">
        <p:scale>
          <a:sx n="120" d="100"/>
          <a:sy n="120" d="100"/>
        </p:scale>
        <p:origin x="1344" y="9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My%20Drive\PII%202025\Theo%20d&#245;i%20&#272;&#7883;a%20ph&#432;&#417;ng\VnE_DuLieuPII_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'Public_data_VNExpress (4)'!$J$78</c:f>
              <c:strCache>
                <c:ptCount val="1"/>
                <c:pt idx="0">
                  <c:v>PII 2023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'Public_data_VNExpress (4)'!$I$79:$I$92</c:f>
              <c:strCache>
                <c:ptCount val="14"/>
                <c:pt idx="0">
                  <c:v>Đà Nẵng</c:v>
                </c:pt>
                <c:pt idx="1">
                  <c:v>Thừa Thiên Huế</c:v>
                </c:pt>
                <c:pt idx="2">
                  <c:v>Ninh Thuận</c:v>
                </c:pt>
                <c:pt idx="3">
                  <c:v>Bình Định</c:v>
                </c:pt>
                <c:pt idx="4">
                  <c:v>Quảng Ngãi</c:v>
                </c:pt>
                <c:pt idx="5">
                  <c:v>Khánh Hòa</c:v>
                </c:pt>
                <c:pt idx="6">
                  <c:v>Thanh Hóa</c:v>
                </c:pt>
                <c:pt idx="7">
                  <c:v>Hà Tĩnh</c:v>
                </c:pt>
                <c:pt idx="8">
                  <c:v>Nghệ An</c:v>
                </c:pt>
                <c:pt idx="9">
                  <c:v>Quảng Trị</c:v>
                </c:pt>
                <c:pt idx="10">
                  <c:v>Phú Yên</c:v>
                </c:pt>
                <c:pt idx="11">
                  <c:v>Quảng Nam</c:v>
                </c:pt>
                <c:pt idx="12">
                  <c:v>Bình Thuận</c:v>
                </c:pt>
                <c:pt idx="13">
                  <c:v>Quảng Bình</c:v>
                </c:pt>
              </c:strCache>
            </c:strRef>
          </c:cat>
          <c:val>
            <c:numRef>
              <c:f>'Public_data_VNExpress (4)'!$J$79:$J$92</c:f>
              <c:numCache>
                <c:formatCode>General</c:formatCode>
                <c:ptCount val="14"/>
                <c:pt idx="0">
                  <c:v>4</c:v>
                </c:pt>
                <c:pt idx="1">
                  <c:v>14</c:v>
                </c:pt>
                <c:pt idx="2">
                  <c:v>21</c:v>
                </c:pt>
                <c:pt idx="3">
                  <c:v>23</c:v>
                </c:pt>
                <c:pt idx="4">
                  <c:v>26</c:v>
                </c:pt>
                <c:pt idx="5">
                  <c:v>31</c:v>
                </c:pt>
                <c:pt idx="6">
                  <c:v>30</c:v>
                </c:pt>
                <c:pt idx="7">
                  <c:v>42</c:v>
                </c:pt>
                <c:pt idx="8">
                  <c:v>33</c:v>
                </c:pt>
                <c:pt idx="9">
                  <c:v>55</c:v>
                </c:pt>
                <c:pt idx="10">
                  <c:v>41</c:v>
                </c:pt>
                <c:pt idx="11">
                  <c:v>35</c:v>
                </c:pt>
                <c:pt idx="12">
                  <c:v>47</c:v>
                </c:pt>
                <c:pt idx="13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38-43C9-81CA-58686FC5EFB1}"/>
            </c:ext>
          </c:extLst>
        </c:ser>
        <c:ser>
          <c:idx val="1"/>
          <c:order val="1"/>
          <c:tx>
            <c:strRef>
              <c:f>'Public_data_VNExpress (4)'!$K$78</c:f>
              <c:strCache>
                <c:ptCount val="1"/>
                <c:pt idx="0">
                  <c:v>PII 2024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100000"/>
                    <a:shade val="100000"/>
                    <a:satMod val="130000"/>
                  </a:schemeClr>
                </a:gs>
                <a:gs pos="100000">
                  <a:schemeClr val="accent2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'Public_data_VNExpress (4)'!$I$79:$I$92</c:f>
              <c:strCache>
                <c:ptCount val="14"/>
                <c:pt idx="0">
                  <c:v>Đà Nẵng</c:v>
                </c:pt>
                <c:pt idx="1">
                  <c:v>Thừa Thiên Huế</c:v>
                </c:pt>
                <c:pt idx="2">
                  <c:v>Ninh Thuận</c:v>
                </c:pt>
                <c:pt idx="3">
                  <c:v>Bình Định</c:v>
                </c:pt>
                <c:pt idx="4">
                  <c:v>Quảng Ngãi</c:v>
                </c:pt>
                <c:pt idx="5">
                  <c:v>Khánh Hòa</c:v>
                </c:pt>
                <c:pt idx="6">
                  <c:v>Thanh Hóa</c:v>
                </c:pt>
                <c:pt idx="7">
                  <c:v>Hà Tĩnh</c:v>
                </c:pt>
                <c:pt idx="8">
                  <c:v>Nghệ An</c:v>
                </c:pt>
                <c:pt idx="9">
                  <c:v>Quảng Trị</c:v>
                </c:pt>
                <c:pt idx="10">
                  <c:v>Phú Yên</c:v>
                </c:pt>
                <c:pt idx="11">
                  <c:v>Quảng Nam</c:v>
                </c:pt>
                <c:pt idx="12">
                  <c:v>Bình Thuận</c:v>
                </c:pt>
                <c:pt idx="13">
                  <c:v>Quảng Bình</c:v>
                </c:pt>
              </c:strCache>
            </c:strRef>
          </c:cat>
          <c:val>
            <c:numRef>
              <c:f>'Public_data_VNExpress (4)'!$K$79:$K$92</c:f>
              <c:numCache>
                <c:formatCode>General</c:formatCode>
                <c:ptCount val="14"/>
                <c:pt idx="0">
                  <c:v>5</c:v>
                </c:pt>
                <c:pt idx="1">
                  <c:v>13</c:v>
                </c:pt>
                <c:pt idx="2">
                  <c:v>18</c:v>
                </c:pt>
                <c:pt idx="3">
                  <c:v>22</c:v>
                </c:pt>
                <c:pt idx="4">
                  <c:v>24</c:v>
                </c:pt>
                <c:pt idx="5">
                  <c:v>25</c:v>
                </c:pt>
                <c:pt idx="6">
                  <c:v>26</c:v>
                </c:pt>
                <c:pt idx="7">
                  <c:v>34</c:v>
                </c:pt>
                <c:pt idx="8">
                  <c:v>37</c:v>
                </c:pt>
                <c:pt idx="9">
                  <c:v>40</c:v>
                </c:pt>
                <c:pt idx="10">
                  <c:v>42</c:v>
                </c:pt>
                <c:pt idx="11">
                  <c:v>47</c:v>
                </c:pt>
                <c:pt idx="12">
                  <c:v>49</c:v>
                </c:pt>
                <c:pt idx="1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38-43C9-81CA-58686FC5EFB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14536303"/>
        <c:axId val="614543983"/>
      </c:barChart>
      <c:catAx>
        <c:axId val="614536303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4543983"/>
        <c:crosses val="autoZero"/>
        <c:auto val="1"/>
        <c:lblAlgn val="ctr"/>
        <c:lblOffset val="100"/>
        <c:noMultiLvlLbl val="0"/>
      </c:catAx>
      <c:valAx>
        <c:axId val="614543983"/>
        <c:scaling>
          <c:orientation val="maxMin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14536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 sz="15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ECFD8C-2803-445D-856F-EA8004ECE3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4991EA86-C123-40C2-8A3B-43A2B41B4B0D}">
      <dgm:prSet phldrT="[Text]" custT="1"/>
      <dgm:spPr/>
      <dgm:t>
        <a:bodyPr/>
        <a:lstStyle/>
        <a:p>
          <a:r>
            <a:rPr lang="vi-VN" sz="2300" b="1" noProof="1"/>
            <a:t>Dữ liệu: </a:t>
          </a:r>
          <a:r>
            <a:rPr lang="vi-VN" sz="1800" noProof="1"/>
            <a:t>Không đầy đủ/chính xác, không cập nhật</a:t>
          </a:r>
        </a:p>
      </dgm:t>
    </dgm:pt>
    <dgm:pt modelId="{2F0C8947-58C5-452B-A7E2-B3AF73BC13EE}" type="parTrans" cxnId="{8904746B-DC5C-477F-BA6E-2463A6AE8206}">
      <dgm:prSet/>
      <dgm:spPr/>
      <dgm:t>
        <a:bodyPr/>
        <a:lstStyle/>
        <a:p>
          <a:endParaRPr lang="vi-VN"/>
        </a:p>
      </dgm:t>
    </dgm:pt>
    <dgm:pt modelId="{7B9B3D8E-CD1B-462B-BAD3-38367803B8B9}" type="sibTrans" cxnId="{8904746B-DC5C-477F-BA6E-2463A6AE8206}">
      <dgm:prSet/>
      <dgm:spPr/>
      <dgm:t>
        <a:bodyPr/>
        <a:lstStyle/>
        <a:p>
          <a:endParaRPr lang="vi-VN"/>
        </a:p>
      </dgm:t>
    </dgm:pt>
    <dgm:pt modelId="{A86D52C8-81F6-49C3-BA60-6A6BCF3CEAA9}">
      <dgm:prSet phldrT="[Text]" custT="1"/>
      <dgm:spPr>
        <a:solidFill>
          <a:srgbClr val="92D050"/>
        </a:solidFill>
      </dgm:spPr>
      <dgm:t>
        <a:bodyPr/>
        <a:lstStyle/>
        <a:p>
          <a:r>
            <a:rPr lang="vi-VN" sz="2300" b="1" noProof="1"/>
            <a:t>Phương pháp đánh giá, xếp hạng: </a:t>
          </a:r>
          <a:r>
            <a:rPr lang="vi-VN" sz="1800" noProof="1"/>
            <a:t>khung chỉ số; cách tính toán</a:t>
          </a:r>
        </a:p>
      </dgm:t>
    </dgm:pt>
    <dgm:pt modelId="{69A7A091-B8DD-4590-84C9-FC30027EBA92}" type="parTrans" cxnId="{D831B409-F721-4124-9EC7-ADE6B2EC98AF}">
      <dgm:prSet/>
      <dgm:spPr/>
      <dgm:t>
        <a:bodyPr/>
        <a:lstStyle/>
        <a:p>
          <a:endParaRPr lang="vi-VN"/>
        </a:p>
      </dgm:t>
    </dgm:pt>
    <dgm:pt modelId="{AC81E799-CE56-44D9-A473-BBA96212F128}" type="sibTrans" cxnId="{D831B409-F721-4124-9EC7-ADE6B2EC98AF}">
      <dgm:prSet/>
      <dgm:spPr/>
      <dgm:t>
        <a:bodyPr/>
        <a:lstStyle/>
        <a:p>
          <a:endParaRPr lang="vi-VN"/>
        </a:p>
      </dgm:t>
    </dgm:pt>
    <dgm:pt modelId="{FE39356C-F5EF-49D0-A0E1-4C07A133449D}">
      <dgm:prSet phldrT="[Text]" custT="1"/>
      <dgm:spPr>
        <a:solidFill>
          <a:srgbClr val="92D050"/>
        </a:solidFill>
      </dgm:spPr>
      <dgm:t>
        <a:bodyPr/>
        <a:lstStyle/>
        <a:p>
          <a:r>
            <a:rPr lang="vi-VN" sz="2400" b="1" noProof="1"/>
            <a:t>Mức độ cải thiện của các địa phương khác: </a:t>
          </a:r>
          <a:r>
            <a:rPr lang="vi-VN" sz="1800" b="0" noProof="1"/>
            <a:t>Nhanh hơn, nhiều hơn</a:t>
          </a:r>
          <a:endParaRPr lang="vi-VN" sz="2400" b="0" noProof="1"/>
        </a:p>
      </dgm:t>
    </dgm:pt>
    <dgm:pt modelId="{ABCA1147-C399-45C3-9938-17CE59A549DB}" type="parTrans" cxnId="{304FEFE0-051D-4EC3-83A0-836BCC6D2516}">
      <dgm:prSet/>
      <dgm:spPr/>
      <dgm:t>
        <a:bodyPr/>
        <a:lstStyle/>
        <a:p>
          <a:endParaRPr lang="vi-VN"/>
        </a:p>
      </dgm:t>
    </dgm:pt>
    <dgm:pt modelId="{8ABEEF26-1434-4C6D-B855-48B55C0F14FF}" type="sibTrans" cxnId="{304FEFE0-051D-4EC3-83A0-836BCC6D2516}">
      <dgm:prSet/>
      <dgm:spPr/>
      <dgm:t>
        <a:bodyPr/>
        <a:lstStyle/>
        <a:p>
          <a:endParaRPr lang="vi-VN"/>
        </a:p>
      </dgm:t>
    </dgm:pt>
    <dgm:pt modelId="{05066FCD-5AFA-4494-94B4-57E08E2E1DA3}">
      <dgm:prSet/>
      <dgm:spPr/>
      <dgm:t>
        <a:bodyPr/>
        <a:lstStyle/>
        <a:p>
          <a:r>
            <a:rPr lang="vi-VN" b="1" noProof="1"/>
            <a:t>Mức độ quan tâm, cam kết của Lãnh đạo</a:t>
          </a:r>
        </a:p>
      </dgm:t>
    </dgm:pt>
    <dgm:pt modelId="{D3BE6A9C-A467-4110-A846-4DE917481A2C}" type="parTrans" cxnId="{68B0718A-7442-4E47-AC13-BE2B94C2AE59}">
      <dgm:prSet/>
      <dgm:spPr/>
      <dgm:t>
        <a:bodyPr/>
        <a:lstStyle/>
        <a:p>
          <a:endParaRPr lang="vi-VN"/>
        </a:p>
      </dgm:t>
    </dgm:pt>
    <dgm:pt modelId="{CB55891F-4FD9-45EA-98C0-D2443B1DFCB6}" type="sibTrans" cxnId="{68B0718A-7442-4E47-AC13-BE2B94C2AE59}">
      <dgm:prSet/>
      <dgm:spPr/>
      <dgm:t>
        <a:bodyPr/>
        <a:lstStyle/>
        <a:p>
          <a:endParaRPr lang="vi-VN"/>
        </a:p>
      </dgm:t>
    </dgm:pt>
    <dgm:pt modelId="{D18B6452-ED24-41E9-9AD2-94B4120B7CC8}" type="pres">
      <dgm:prSet presAssocID="{6AECFD8C-2803-445D-856F-EA8004ECE3C3}" presName="linear" presStyleCnt="0">
        <dgm:presLayoutVars>
          <dgm:dir/>
          <dgm:animLvl val="lvl"/>
          <dgm:resizeHandles val="exact"/>
        </dgm:presLayoutVars>
      </dgm:prSet>
      <dgm:spPr/>
    </dgm:pt>
    <dgm:pt modelId="{327F83DD-9106-4192-AB8A-AA368A0240F6}" type="pres">
      <dgm:prSet presAssocID="{4991EA86-C123-40C2-8A3B-43A2B41B4B0D}" presName="parentLin" presStyleCnt="0"/>
      <dgm:spPr/>
    </dgm:pt>
    <dgm:pt modelId="{1EDA8D32-7139-4352-A341-08C13A29D126}" type="pres">
      <dgm:prSet presAssocID="{4991EA86-C123-40C2-8A3B-43A2B41B4B0D}" presName="parentLeftMargin" presStyleLbl="node1" presStyleIdx="0" presStyleCnt="4"/>
      <dgm:spPr/>
    </dgm:pt>
    <dgm:pt modelId="{3D25D17F-2B10-46F0-AA11-49A4DDBBD8F7}" type="pres">
      <dgm:prSet presAssocID="{4991EA86-C123-40C2-8A3B-43A2B41B4B0D}" presName="parentText" presStyleLbl="node1" presStyleIdx="0" presStyleCnt="4" custScaleX="124473" custLinFactNeighborY="-2584">
        <dgm:presLayoutVars>
          <dgm:chMax val="0"/>
          <dgm:bulletEnabled val="1"/>
        </dgm:presLayoutVars>
      </dgm:prSet>
      <dgm:spPr/>
    </dgm:pt>
    <dgm:pt modelId="{C1E29364-6294-45FA-8B86-F5366CE60061}" type="pres">
      <dgm:prSet presAssocID="{4991EA86-C123-40C2-8A3B-43A2B41B4B0D}" presName="negativeSpace" presStyleCnt="0"/>
      <dgm:spPr/>
    </dgm:pt>
    <dgm:pt modelId="{FA218F88-7255-48FB-810D-4F2026C0AA3D}" type="pres">
      <dgm:prSet presAssocID="{4991EA86-C123-40C2-8A3B-43A2B41B4B0D}" presName="childText" presStyleLbl="conFgAcc1" presStyleIdx="0" presStyleCnt="4">
        <dgm:presLayoutVars>
          <dgm:bulletEnabled val="1"/>
        </dgm:presLayoutVars>
      </dgm:prSet>
      <dgm:spPr/>
    </dgm:pt>
    <dgm:pt modelId="{F233718A-2229-46D5-9E02-8CE17ABBF2A7}" type="pres">
      <dgm:prSet presAssocID="{7B9B3D8E-CD1B-462B-BAD3-38367803B8B9}" presName="spaceBetweenRectangles" presStyleCnt="0"/>
      <dgm:spPr/>
    </dgm:pt>
    <dgm:pt modelId="{8370B038-C071-4A6C-9B66-DA4412D97E43}" type="pres">
      <dgm:prSet presAssocID="{A86D52C8-81F6-49C3-BA60-6A6BCF3CEAA9}" presName="parentLin" presStyleCnt="0"/>
      <dgm:spPr/>
    </dgm:pt>
    <dgm:pt modelId="{ECF9AB17-E9B9-4C5E-A135-39A83DEE1319}" type="pres">
      <dgm:prSet presAssocID="{A86D52C8-81F6-49C3-BA60-6A6BCF3CEAA9}" presName="parentLeftMargin" presStyleLbl="node1" presStyleIdx="0" presStyleCnt="4"/>
      <dgm:spPr/>
    </dgm:pt>
    <dgm:pt modelId="{4564E744-FB4D-4069-B5BE-1A9C0CCE2177}" type="pres">
      <dgm:prSet presAssocID="{A86D52C8-81F6-49C3-BA60-6A6BCF3CEAA9}" presName="parentText" presStyleLbl="node1" presStyleIdx="1" presStyleCnt="4" custScaleX="124473">
        <dgm:presLayoutVars>
          <dgm:chMax val="0"/>
          <dgm:bulletEnabled val="1"/>
        </dgm:presLayoutVars>
      </dgm:prSet>
      <dgm:spPr/>
    </dgm:pt>
    <dgm:pt modelId="{89475CB5-1B09-4DF1-98CE-9AD8DE276B6E}" type="pres">
      <dgm:prSet presAssocID="{A86D52C8-81F6-49C3-BA60-6A6BCF3CEAA9}" presName="negativeSpace" presStyleCnt="0"/>
      <dgm:spPr/>
    </dgm:pt>
    <dgm:pt modelId="{32C0D11A-68EE-4CB5-80BA-91FC9F71C5EA}" type="pres">
      <dgm:prSet presAssocID="{A86D52C8-81F6-49C3-BA60-6A6BCF3CEAA9}" presName="childText" presStyleLbl="conFgAcc1" presStyleIdx="1" presStyleCnt="4">
        <dgm:presLayoutVars>
          <dgm:bulletEnabled val="1"/>
        </dgm:presLayoutVars>
      </dgm:prSet>
      <dgm:spPr/>
    </dgm:pt>
    <dgm:pt modelId="{76B149FA-01D6-4B9E-A97B-EEE5502CAECE}" type="pres">
      <dgm:prSet presAssocID="{AC81E799-CE56-44D9-A473-BBA96212F128}" presName="spaceBetweenRectangles" presStyleCnt="0"/>
      <dgm:spPr/>
    </dgm:pt>
    <dgm:pt modelId="{A541439F-087B-4252-AC33-3775C48128BA}" type="pres">
      <dgm:prSet presAssocID="{FE39356C-F5EF-49D0-A0E1-4C07A133449D}" presName="parentLin" presStyleCnt="0"/>
      <dgm:spPr/>
    </dgm:pt>
    <dgm:pt modelId="{3A2BF8E2-6DB2-4093-AAB4-1F94EFC92EA7}" type="pres">
      <dgm:prSet presAssocID="{FE39356C-F5EF-49D0-A0E1-4C07A133449D}" presName="parentLeftMargin" presStyleLbl="node1" presStyleIdx="1" presStyleCnt="4"/>
      <dgm:spPr/>
    </dgm:pt>
    <dgm:pt modelId="{AE9F7E94-E6AB-4BCE-8F9D-A636E1717193}" type="pres">
      <dgm:prSet presAssocID="{FE39356C-F5EF-49D0-A0E1-4C07A133449D}" presName="parentText" presStyleLbl="node1" presStyleIdx="2" presStyleCnt="4" custScaleX="124473">
        <dgm:presLayoutVars>
          <dgm:chMax val="0"/>
          <dgm:bulletEnabled val="1"/>
        </dgm:presLayoutVars>
      </dgm:prSet>
      <dgm:spPr/>
    </dgm:pt>
    <dgm:pt modelId="{6555199B-F921-427D-AC92-9C72CC7EF67E}" type="pres">
      <dgm:prSet presAssocID="{FE39356C-F5EF-49D0-A0E1-4C07A133449D}" presName="negativeSpace" presStyleCnt="0"/>
      <dgm:spPr/>
    </dgm:pt>
    <dgm:pt modelId="{D6754099-CBA0-4656-81F3-7641BB83D89F}" type="pres">
      <dgm:prSet presAssocID="{FE39356C-F5EF-49D0-A0E1-4C07A133449D}" presName="childText" presStyleLbl="conFgAcc1" presStyleIdx="2" presStyleCnt="4">
        <dgm:presLayoutVars>
          <dgm:bulletEnabled val="1"/>
        </dgm:presLayoutVars>
      </dgm:prSet>
      <dgm:spPr/>
    </dgm:pt>
    <dgm:pt modelId="{EC48839D-CBA9-4BBE-B02C-B45E9C7EBF9A}" type="pres">
      <dgm:prSet presAssocID="{8ABEEF26-1434-4C6D-B855-48B55C0F14FF}" presName="spaceBetweenRectangles" presStyleCnt="0"/>
      <dgm:spPr/>
    </dgm:pt>
    <dgm:pt modelId="{EC650023-DB9D-483C-A95F-682689BEAD40}" type="pres">
      <dgm:prSet presAssocID="{05066FCD-5AFA-4494-94B4-57E08E2E1DA3}" presName="parentLin" presStyleCnt="0"/>
      <dgm:spPr/>
    </dgm:pt>
    <dgm:pt modelId="{FFC541A9-33B5-4766-B42D-0709119DA048}" type="pres">
      <dgm:prSet presAssocID="{05066FCD-5AFA-4494-94B4-57E08E2E1DA3}" presName="parentLeftMargin" presStyleLbl="node1" presStyleIdx="2" presStyleCnt="4"/>
      <dgm:spPr/>
    </dgm:pt>
    <dgm:pt modelId="{DFD3CDF8-ABB7-44FB-904B-078EB9DD59D4}" type="pres">
      <dgm:prSet presAssocID="{05066FCD-5AFA-4494-94B4-57E08E2E1DA3}" presName="parentText" presStyleLbl="node1" presStyleIdx="3" presStyleCnt="4" custScaleX="124473">
        <dgm:presLayoutVars>
          <dgm:chMax val="0"/>
          <dgm:bulletEnabled val="1"/>
        </dgm:presLayoutVars>
      </dgm:prSet>
      <dgm:spPr/>
    </dgm:pt>
    <dgm:pt modelId="{B9F9C04F-C87C-4A64-8FE5-18DF3AF3E909}" type="pres">
      <dgm:prSet presAssocID="{05066FCD-5AFA-4494-94B4-57E08E2E1DA3}" presName="negativeSpace" presStyleCnt="0"/>
      <dgm:spPr/>
    </dgm:pt>
    <dgm:pt modelId="{28589DF5-1077-4804-91E7-823F225AEF62}" type="pres">
      <dgm:prSet presAssocID="{05066FCD-5AFA-4494-94B4-57E08E2E1DA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831B409-F721-4124-9EC7-ADE6B2EC98AF}" srcId="{6AECFD8C-2803-445D-856F-EA8004ECE3C3}" destId="{A86D52C8-81F6-49C3-BA60-6A6BCF3CEAA9}" srcOrd="1" destOrd="0" parTransId="{69A7A091-B8DD-4590-84C9-FC30027EBA92}" sibTransId="{AC81E799-CE56-44D9-A473-BBA96212F128}"/>
    <dgm:cxn modelId="{B2E1F517-405D-48AE-93D2-E50C6AC1D7E9}" type="presOf" srcId="{4991EA86-C123-40C2-8A3B-43A2B41B4B0D}" destId="{3D25D17F-2B10-46F0-AA11-49A4DDBBD8F7}" srcOrd="1" destOrd="0" presId="urn:microsoft.com/office/officeart/2005/8/layout/list1"/>
    <dgm:cxn modelId="{E2A1C02D-B5BC-418C-AE4A-9752F0ACD305}" type="presOf" srcId="{6AECFD8C-2803-445D-856F-EA8004ECE3C3}" destId="{D18B6452-ED24-41E9-9AD2-94B4120B7CC8}" srcOrd="0" destOrd="0" presId="urn:microsoft.com/office/officeart/2005/8/layout/list1"/>
    <dgm:cxn modelId="{842A992E-3105-445E-9CA0-F21D3A7291FF}" type="presOf" srcId="{A86D52C8-81F6-49C3-BA60-6A6BCF3CEAA9}" destId="{4564E744-FB4D-4069-B5BE-1A9C0CCE2177}" srcOrd="1" destOrd="0" presId="urn:microsoft.com/office/officeart/2005/8/layout/list1"/>
    <dgm:cxn modelId="{8904746B-DC5C-477F-BA6E-2463A6AE8206}" srcId="{6AECFD8C-2803-445D-856F-EA8004ECE3C3}" destId="{4991EA86-C123-40C2-8A3B-43A2B41B4B0D}" srcOrd="0" destOrd="0" parTransId="{2F0C8947-58C5-452B-A7E2-B3AF73BC13EE}" sibTransId="{7B9B3D8E-CD1B-462B-BAD3-38367803B8B9}"/>
    <dgm:cxn modelId="{3E9DFB51-361F-483C-A739-110D85364C19}" type="presOf" srcId="{FE39356C-F5EF-49D0-A0E1-4C07A133449D}" destId="{3A2BF8E2-6DB2-4093-AAB4-1F94EFC92EA7}" srcOrd="0" destOrd="0" presId="urn:microsoft.com/office/officeart/2005/8/layout/list1"/>
    <dgm:cxn modelId="{68B0718A-7442-4E47-AC13-BE2B94C2AE59}" srcId="{6AECFD8C-2803-445D-856F-EA8004ECE3C3}" destId="{05066FCD-5AFA-4494-94B4-57E08E2E1DA3}" srcOrd="3" destOrd="0" parTransId="{D3BE6A9C-A467-4110-A846-4DE917481A2C}" sibTransId="{CB55891F-4FD9-45EA-98C0-D2443B1DFCB6}"/>
    <dgm:cxn modelId="{3D8FE490-E799-4AC1-95B3-3A58A5428511}" type="presOf" srcId="{4991EA86-C123-40C2-8A3B-43A2B41B4B0D}" destId="{1EDA8D32-7139-4352-A341-08C13A29D126}" srcOrd="0" destOrd="0" presId="urn:microsoft.com/office/officeart/2005/8/layout/list1"/>
    <dgm:cxn modelId="{B24F9B99-E55E-4166-AD9D-C8DBCEAC92B0}" type="presOf" srcId="{05066FCD-5AFA-4494-94B4-57E08E2E1DA3}" destId="{FFC541A9-33B5-4766-B42D-0709119DA048}" srcOrd="0" destOrd="0" presId="urn:microsoft.com/office/officeart/2005/8/layout/list1"/>
    <dgm:cxn modelId="{FACDC39D-23E0-4A01-B80D-321370EF4E07}" type="presOf" srcId="{05066FCD-5AFA-4494-94B4-57E08E2E1DA3}" destId="{DFD3CDF8-ABB7-44FB-904B-078EB9DD59D4}" srcOrd="1" destOrd="0" presId="urn:microsoft.com/office/officeart/2005/8/layout/list1"/>
    <dgm:cxn modelId="{EB1A70DA-298E-428C-BDE5-C047861E53E0}" type="presOf" srcId="{A86D52C8-81F6-49C3-BA60-6A6BCF3CEAA9}" destId="{ECF9AB17-E9B9-4C5E-A135-39A83DEE1319}" srcOrd="0" destOrd="0" presId="urn:microsoft.com/office/officeart/2005/8/layout/list1"/>
    <dgm:cxn modelId="{304FEFE0-051D-4EC3-83A0-836BCC6D2516}" srcId="{6AECFD8C-2803-445D-856F-EA8004ECE3C3}" destId="{FE39356C-F5EF-49D0-A0E1-4C07A133449D}" srcOrd="2" destOrd="0" parTransId="{ABCA1147-C399-45C3-9938-17CE59A549DB}" sibTransId="{8ABEEF26-1434-4C6D-B855-48B55C0F14FF}"/>
    <dgm:cxn modelId="{8960D4F2-BB78-4E47-8988-7E1F81D05E27}" type="presOf" srcId="{FE39356C-F5EF-49D0-A0E1-4C07A133449D}" destId="{AE9F7E94-E6AB-4BCE-8F9D-A636E1717193}" srcOrd="1" destOrd="0" presId="urn:microsoft.com/office/officeart/2005/8/layout/list1"/>
    <dgm:cxn modelId="{53B1ADA9-43F8-46DE-95CE-481352CFEAB0}" type="presParOf" srcId="{D18B6452-ED24-41E9-9AD2-94B4120B7CC8}" destId="{327F83DD-9106-4192-AB8A-AA368A0240F6}" srcOrd="0" destOrd="0" presId="urn:microsoft.com/office/officeart/2005/8/layout/list1"/>
    <dgm:cxn modelId="{48745E12-14F5-46F7-B048-754C3395EF52}" type="presParOf" srcId="{327F83DD-9106-4192-AB8A-AA368A0240F6}" destId="{1EDA8D32-7139-4352-A341-08C13A29D126}" srcOrd="0" destOrd="0" presId="urn:microsoft.com/office/officeart/2005/8/layout/list1"/>
    <dgm:cxn modelId="{BCEBC342-D11F-464D-AFCF-4924B551DC07}" type="presParOf" srcId="{327F83DD-9106-4192-AB8A-AA368A0240F6}" destId="{3D25D17F-2B10-46F0-AA11-49A4DDBBD8F7}" srcOrd="1" destOrd="0" presId="urn:microsoft.com/office/officeart/2005/8/layout/list1"/>
    <dgm:cxn modelId="{23D7764A-FAE4-428B-B8F9-57AEE3911EFA}" type="presParOf" srcId="{D18B6452-ED24-41E9-9AD2-94B4120B7CC8}" destId="{C1E29364-6294-45FA-8B86-F5366CE60061}" srcOrd="1" destOrd="0" presId="urn:microsoft.com/office/officeart/2005/8/layout/list1"/>
    <dgm:cxn modelId="{44957DB2-B8CB-4B6A-A196-D34959C64F0A}" type="presParOf" srcId="{D18B6452-ED24-41E9-9AD2-94B4120B7CC8}" destId="{FA218F88-7255-48FB-810D-4F2026C0AA3D}" srcOrd="2" destOrd="0" presId="urn:microsoft.com/office/officeart/2005/8/layout/list1"/>
    <dgm:cxn modelId="{95A4E9E4-629F-4A63-AE20-6E6CBE23DE18}" type="presParOf" srcId="{D18B6452-ED24-41E9-9AD2-94B4120B7CC8}" destId="{F233718A-2229-46D5-9E02-8CE17ABBF2A7}" srcOrd="3" destOrd="0" presId="urn:microsoft.com/office/officeart/2005/8/layout/list1"/>
    <dgm:cxn modelId="{BD53C962-AE99-4B0A-9978-D8283B778CED}" type="presParOf" srcId="{D18B6452-ED24-41E9-9AD2-94B4120B7CC8}" destId="{8370B038-C071-4A6C-9B66-DA4412D97E43}" srcOrd="4" destOrd="0" presId="urn:microsoft.com/office/officeart/2005/8/layout/list1"/>
    <dgm:cxn modelId="{9A3A0C1A-71BE-45CB-9693-BB4225E5EA8B}" type="presParOf" srcId="{8370B038-C071-4A6C-9B66-DA4412D97E43}" destId="{ECF9AB17-E9B9-4C5E-A135-39A83DEE1319}" srcOrd="0" destOrd="0" presId="urn:microsoft.com/office/officeart/2005/8/layout/list1"/>
    <dgm:cxn modelId="{56DCFB30-A4A8-429C-AE61-59C92C0105F5}" type="presParOf" srcId="{8370B038-C071-4A6C-9B66-DA4412D97E43}" destId="{4564E744-FB4D-4069-B5BE-1A9C0CCE2177}" srcOrd="1" destOrd="0" presId="urn:microsoft.com/office/officeart/2005/8/layout/list1"/>
    <dgm:cxn modelId="{DBEAD070-2610-4EAE-B307-869DD51F6841}" type="presParOf" srcId="{D18B6452-ED24-41E9-9AD2-94B4120B7CC8}" destId="{89475CB5-1B09-4DF1-98CE-9AD8DE276B6E}" srcOrd="5" destOrd="0" presId="urn:microsoft.com/office/officeart/2005/8/layout/list1"/>
    <dgm:cxn modelId="{2CF83BC8-87E3-4EFB-BAAF-3E0882FA0122}" type="presParOf" srcId="{D18B6452-ED24-41E9-9AD2-94B4120B7CC8}" destId="{32C0D11A-68EE-4CB5-80BA-91FC9F71C5EA}" srcOrd="6" destOrd="0" presId="urn:microsoft.com/office/officeart/2005/8/layout/list1"/>
    <dgm:cxn modelId="{EAC195AB-3FF1-416A-B333-E01381C2589D}" type="presParOf" srcId="{D18B6452-ED24-41E9-9AD2-94B4120B7CC8}" destId="{76B149FA-01D6-4B9E-A97B-EEE5502CAECE}" srcOrd="7" destOrd="0" presId="urn:microsoft.com/office/officeart/2005/8/layout/list1"/>
    <dgm:cxn modelId="{903A8768-291C-4B89-ABD2-639F5D5CD519}" type="presParOf" srcId="{D18B6452-ED24-41E9-9AD2-94B4120B7CC8}" destId="{A541439F-087B-4252-AC33-3775C48128BA}" srcOrd="8" destOrd="0" presId="urn:microsoft.com/office/officeart/2005/8/layout/list1"/>
    <dgm:cxn modelId="{27788853-1D17-4BA7-BEB7-CAAC7A85DCDB}" type="presParOf" srcId="{A541439F-087B-4252-AC33-3775C48128BA}" destId="{3A2BF8E2-6DB2-4093-AAB4-1F94EFC92EA7}" srcOrd="0" destOrd="0" presId="urn:microsoft.com/office/officeart/2005/8/layout/list1"/>
    <dgm:cxn modelId="{49C0481C-52E9-412A-B34E-697A1699A437}" type="presParOf" srcId="{A541439F-087B-4252-AC33-3775C48128BA}" destId="{AE9F7E94-E6AB-4BCE-8F9D-A636E1717193}" srcOrd="1" destOrd="0" presId="urn:microsoft.com/office/officeart/2005/8/layout/list1"/>
    <dgm:cxn modelId="{957698C5-BEC8-458F-A3D5-DA29D0D3738A}" type="presParOf" srcId="{D18B6452-ED24-41E9-9AD2-94B4120B7CC8}" destId="{6555199B-F921-427D-AC92-9C72CC7EF67E}" srcOrd="9" destOrd="0" presId="urn:microsoft.com/office/officeart/2005/8/layout/list1"/>
    <dgm:cxn modelId="{B8B2CFB7-5D86-48DA-B7B0-F81DA18CD802}" type="presParOf" srcId="{D18B6452-ED24-41E9-9AD2-94B4120B7CC8}" destId="{D6754099-CBA0-4656-81F3-7641BB83D89F}" srcOrd="10" destOrd="0" presId="urn:microsoft.com/office/officeart/2005/8/layout/list1"/>
    <dgm:cxn modelId="{0F9B635B-64B4-4BC7-9A05-2BC6E563CCF2}" type="presParOf" srcId="{D18B6452-ED24-41E9-9AD2-94B4120B7CC8}" destId="{EC48839D-CBA9-4BBE-B02C-B45E9C7EBF9A}" srcOrd="11" destOrd="0" presId="urn:microsoft.com/office/officeart/2005/8/layout/list1"/>
    <dgm:cxn modelId="{CE1D0F7D-AE81-43F0-B00C-D4EF630D7EA8}" type="presParOf" srcId="{D18B6452-ED24-41E9-9AD2-94B4120B7CC8}" destId="{EC650023-DB9D-483C-A95F-682689BEAD40}" srcOrd="12" destOrd="0" presId="urn:microsoft.com/office/officeart/2005/8/layout/list1"/>
    <dgm:cxn modelId="{32A0EB0B-B778-43E5-9044-E26EC1B3FD3F}" type="presParOf" srcId="{EC650023-DB9D-483C-A95F-682689BEAD40}" destId="{FFC541A9-33B5-4766-B42D-0709119DA048}" srcOrd="0" destOrd="0" presId="urn:microsoft.com/office/officeart/2005/8/layout/list1"/>
    <dgm:cxn modelId="{4AA06433-5289-46BF-A747-544108B6B62E}" type="presParOf" srcId="{EC650023-DB9D-483C-A95F-682689BEAD40}" destId="{DFD3CDF8-ABB7-44FB-904B-078EB9DD59D4}" srcOrd="1" destOrd="0" presId="urn:microsoft.com/office/officeart/2005/8/layout/list1"/>
    <dgm:cxn modelId="{D5235631-D195-4828-876D-6FEC3A0A7693}" type="presParOf" srcId="{D18B6452-ED24-41E9-9AD2-94B4120B7CC8}" destId="{B9F9C04F-C87C-4A64-8FE5-18DF3AF3E909}" srcOrd="13" destOrd="0" presId="urn:microsoft.com/office/officeart/2005/8/layout/list1"/>
    <dgm:cxn modelId="{382486B1-6983-4197-B6BA-D1B802E662B0}" type="presParOf" srcId="{D18B6452-ED24-41E9-9AD2-94B4120B7CC8}" destId="{28589DF5-1077-4804-91E7-823F225AEF6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18F88-7255-48FB-810D-4F2026C0AA3D}">
      <dsp:nvSpPr>
        <dsp:cNvPr id="0" name=""/>
        <dsp:cNvSpPr/>
      </dsp:nvSpPr>
      <dsp:spPr>
        <a:xfrm>
          <a:off x="0" y="384009"/>
          <a:ext cx="845429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25D17F-2B10-46F0-AA11-49A4DDBBD8F7}">
      <dsp:nvSpPr>
        <dsp:cNvPr id="0" name=""/>
        <dsp:cNvSpPr/>
      </dsp:nvSpPr>
      <dsp:spPr>
        <a:xfrm>
          <a:off x="422714" y="11461"/>
          <a:ext cx="736631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86" tIns="0" rIns="223686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300" b="1" kern="1200" noProof="1"/>
            <a:t>Dữ liệu: </a:t>
          </a:r>
          <a:r>
            <a:rPr lang="vi-VN" sz="1800" kern="1200" noProof="1"/>
            <a:t>Không đầy đủ/chính xác, không cập nhật</a:t>
          </a:r>
        </a:p>
      </dsp:txBody>
      <dsp:txXfrm>
        <a:off x="457299" y="46046"/>
        <a:ext cx="7297147" cy="639310"/>
      </dsp:txXfrm>
    </dsp:sp>
    <dsp:sp modelId="{32C0D11A-68EE-4CB5-80BA-91FC9F71C5EA}">
      <dsp:nvSpPr>
        <dsp:cNvPr id="0" name=""/>
        <dsp:cNvSpPr/>
      </dsp:nvSpPr>
      <dsp:spPr>
        <a:xfrm>
          <a:off x="0" y="1472649"/>
          <a:ext cx="845429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64E744-FB4D-4069-B5BE-1A9C0CCE2177}">
      <dsp:nvSpPr>
        <dsp:cNvPr id="0" name=""/>
        <dsp:cNvSpPr/>
      </dsp:nvSpPr>
      <dsp:spPr>
        <a:xfrm>
          <a:off x="422714" y="1118409"/>
          <a:ext cx="7366317" cy="70848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86" tIns="0" rIns="223686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300" b="1" kern="1200" noProof="1"/>
            <a:t>Phương pháp đánh giá, xếp hạng: </a:t>
          </a:r>
          <a:r>
            <a:rPr lang="vi-VN" sz="1800" kern="1200" noProof="1"/>
            <a:t>khung chỉ số; cách tính toán</a:t>
          </a:r>
        </a:p>
      </dsp:txBody>
      <dsp:txXfrm>
        <a:off x="457299" y="1152994"/>
        <a:ext cx="7297147" cy="639310"/>
      </dsp:txXfrm>
    </dsp:sp>
    <dsp:sp modelId="{D6754099-CBA0-4656-81F3-7641BB83D89F}">
      <dsp:nvSpPr>
        <dsp:cNvPr id="0" name=""/>
        <dsp:cNvSpPr/>
      </dsp:nvSpPr>
      <dsp:spPr>
        <a:xfrm>
          <a:off x="0" y="2561289"/>
          <a:ext cx="845429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9F7E94-E6AB-4BCE-8F9D-A636E1717193}">
      <dsp:nvSpPr>
        <dsp:cNvPr id="0" name=""/>
        <dsp:cNvSpPr/>
      </dsp:nvSpPr>
      <dsp:spPr>
        <a:xfrm>
          <a:off x="422714" y="2207049"/>
          <a:ext cx="7366317" cy="70848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86" tIns="0" rIns="22368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400" b="1" kern="1200" noProof="1"/>
            <a:t>Mức độ cải thiện của các địa phương khác: </a:t>
          </a:r>
          <a:r>
            <a:rPr lang="vi-VN" sz="1800" b="0" kern="1200" noProof="1"/>
            <a:t>Nhanh hơn, nhiều hơn</a:t>
          </a:r>
          <a:endParaRPr lang="vi-VN" sz="2400" b="0" kern="1200" noProof="1"/>
        </a:p>
      </dsp:txBody>
      <dsp:txXfrm>
        <a:off x="457299" y="2241634"/>
        <a:ext cx="7297147" cy="639310"/>
      </dsp:txXfrm>
    </dsp:sp>
    <dsp:sp modelId="{28589DF5-1077-4804-91E7-823F225AEF62}">
      <dsp:nvSpPr>
        <dsp:cNvPr id="0" name=""/>
        <dsp:cNvSpPr/>
      </dsp:nvSpPr>
      <dsp:spPr>
        <a:xfrm>
          <a:off x="0" y="3649928"/>
          <a:ext cx="845429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3CDF8-ABB7-44FB-904B-078EB9DD59D4}">
      <dsp:nvSpPr>
        <dsp:cNvPr id="0" name=""/>
        <dsp:cNvSpPr/>
      </dsp:nvSpPr>
      <dsp:spPr>
        <a:xfrm>
          <a:off x="422714" y="3295689"/>
          <a:ext cx="736631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86" tIns="0" rIns="22368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400" b="1" kern="1200" noProof="1"/>
            <a:t>Mức độ quan tâm, cam kết của Lãnh đạo</a:t>
          </a:r>
        </a:p>
      </dsp:txBody>
      <dsp:txXfrm>
        <a:off x="457299" y="3330274"/>
        <a:ext cx="7297147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39775"/>
            <a:ext cx="6583362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39775"/>
            <a:ext cx="6583362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39775"/>
            <a:ext cx="6583362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45:notes"/>
          <p:cNvSpPr txBox="1">
            <a:spLocks noGrp="1"/>
          </p:cNvSpPr>
          <p:nvPr>
            <p:ph type="body" idx="1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9176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Có</a:t>
            </a:r>
            <a:r>
              <a:rPr lang="en-US" dirty="0"/>
              <a:t> 1/2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 Trung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Duyên</a:t>
            </a:r>
            <a:r>
              <a:rPr lang="en-US" dirty="0"/>
              <a:t> </a:t>
            </a:r>
            <a:r>
              <a:rPr lang="en-US" dirty="0" err="1"/>
              <a:t>hải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(7 </a:t>
            </a:r>
            <a:r>
              <a:rPr lang="en-US" dirty="0" err="1"/>
              <a:t>tỉnh</a:t>
            </a:r>
            <a:r>
              <a:rPr lang="en-US" dirty="0"/>
              <a:t>) tang </a:t>
            </a:r>
            <a:r>
              <a:rPr lang="en-US" dirty="0" err="1"/>
              <a:t>hạng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PII 2024</a:t>
            </a:r>
          </a:p>
          <a:p>
            <a:r>
              <a:rPr lang="en-US" dirty="0" err="1"/>
              <a:t>Quảng</a:t>
            </a:r>
            <a:r>
              <a:rPr lang="en-US" dirty="0"/>
              <a:t> Bình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hạng</a:t>
            </a:r>
            <a:r>
              <a:rPr lang="en-US" dirty="0"/>
              <a:t> (51 </a:t>
            </a:r>
            <a:r>
              <a:rPr lang="en-US" dirty="0">
                <a:sym typeface="Wingdings" panose="05000000000000000000" pitchFamily="2" charset="2"/>
              </a:rPr>
              <a:t> 56)  </a:t>
            </a:r>
            <a:r>
              <a:rPr lang="en-US" dirty="0" err="1">
                <a:sym typeface="Wingdings" panose="05000000000000000000" pitchFamily="2" charset="2"/>
              </a:rPr>
              <a:t>điểm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yếu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của</a:t>
            </a:r>
            <a:r>
              <a:rPr lang="en-US" dirty="0">
                <a:sym typeface="Wingdings" panose="05000000000000000000" pitchFamily="2" charset="2"/>
              </a:rPr>
              <a:t> PII (</a:t>
            </a:r>
            <a:r>
              <a:rPr lang="en-US" dirty="0" err="1">
                <a:sym typeface="Wingdings" panose="05000000000000000000" pitchFamily="2" charset="2"/>
              </a:rPr>
              <a:t>chưa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có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nhiều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chỉ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tiêu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đo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lường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liên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quan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đếnĐMST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trong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lĩnh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vực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dịch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vụ</a:t>
            </a:r>
            <a:r>
              <a:rPr lang="en-US" dirty="0">
                <a:sym typeface="Wingdings" panose="05000000000000000000" pitchFamily="2" charset="2"/>
              </a:rPr>
              <a:t> &lt;&gt; </a:t>
            </a:r>
            <a:r>
              <a:rPr lang="en-US" dirty="0" err="1">
                <a:sym typeface="Wingdings" panose="05000000000000000000" pitchFamily="2" charset="2"/>
              </a:rPr>
              <a:t>cơ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cấu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kinh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tế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của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tỉnh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tập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trung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vào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Dịch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vụ</a:t>
            </a:r>
            <a:r>
              <a:rPr lang="en-US" dirty="0">
                <a:sym typeface="Wingdings" panose="05000000000000000000" pitchFamily="2" charset="2"/>
              </a:rPr>
              <a:t> (&gt;50%))</a:t>
            </a:r>
          </a:p>
          <a:p>
            <a:r>
              <a:rPr lang="en-US" dirty="0" err="1">
                <a:sym typeface="Wingdings" panose="05000000000000000000" pitchFamily="2" charset="2"/>
              </a:rPr>
              <a:t>Địa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phương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giảm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hạng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nhiều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nhất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là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Quảng</a:t>
            </a:r>
            <a:r>
              <a:rPr lang="en-US" dirty="0">
                <a:sym typeface="Wingdings" panose="05000000000000000000" pitchFamily="2" charset="2"/>
              </a:rPr>
              <a:t> Nam (</a:t>
            </a:r>
            <a:r>
              <a:rPr lang="en-US" dirty="0" err="1">
                <a:sym typeface="Wingdings" panose="05000000000000000000" pitchFamily="2" charset="2"/>
              </a:rPr>
              <a:t>giảm</a:t>
            </a:r>
            <a:r>
              <a:rPr lang="en-US" dirty="0">
                <a:sym typeface="Wingdings" panose="05000000000000000000" pitchFamily="2" charset="2"/>
              </a:rPr>
              <a:t> 12 </a:t>
            </a:r>
            <a:r>
              <a:rPr lang="en-US" dirty="0" err="1">
                <a:sym typeface="Wingdings" panose="05000000000000000000" pitchFamily="2" charset="2"/>
              </a:rPr>
              <a:t>hạng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vi-VN" dirty="0"/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51712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39775"/>
            <a:ext cx="6583362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5ed75ccf_057:notes"/>
          <p:cNvSpPr txBox="1">
            <a:spLocks noGrp="1"/>
          </p:cNvSpPr>
          <p:nvPr>
            <p:ph type="body" idx="1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4099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437378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b="1" dirty="0"/>
              <a:t>Thể chế: 38</a:t>
            </a:r>
          </a:p>
          <a:p>
            <a:r>
              <a:rPr lang="vi-VN" b="1" dirty="0"/>
              <a:t>Vốn con người và nghiên cứu: 30</a:t>
            </a:r>
          </a:p>
          <a:p>
            <a:r>
              <a:rPr lang="vi-VN" b="1" dirty="0"/>
              <a:t>CSHT: 58</a:t>
            </a:r>
          </a:p>
        </p:txBody>
      </p:sp>
    </p:spTree>
    <p:extLst>
      <p:ext uri="{BB962C8B-B14F-4D97-AF65-F5344CB8AC3E}">
        <p14:creationId xmlns:p14="http://schemas.microsoft.com/office/powerpoint/2010/main" val="2537527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Trình độ PT của thị trường: 33</a:t>
            </a:r>
          </a:p>
          <a:p>
            <a:r>
              <a:rPr lang="vi-VN" dirty="0"/>
              <a:t>Trình độ PT của doanh nghiệp: 36</a:t>
            </a:r>
          </a:p>
        </p:txBody>
      </p:sp>
    </p:spTree>
    <p:extLst>
      <p:ext uri="{BB962C8B-B14F-4D97-AF65-F5344CB8AC3E}">
        <p14:creationId xmlns:p14="http://schemas.microsoft.com/office/powerpoint/2010/main" val="148254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DE289-900F-572A-D5C8-59B244438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6CD4C7-21BE-273E-5851-05796C612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C3CEC6-2FC8-BA4E-FD23-59DD567D77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b="1" dirty="0"/>
              <a:t>Sản phẩm tri thức, sáng tạo và công nghệ: 62</a:t>
            </a:r>
          </a:p>
          <a:p>
            <a:r>
              <a:rPr lang="vi-VN" b="1" dirty="0"/>
              <a:t>Tác động: 51</a:t>
            </a:r>
          </a:p>
          <a:p>
            <a:pPr marL="139700" indent="0">
              <a:buNone/>
            </a:pPr>
            <a:endParaRPr lang="vi-VN" b="1" dirty="0"/>
          </a:p>
          <a:p>
            <a:pPr marL="139700" indent="0">
              <a:buNone/>
            </a:pPr>
            <a:r>
              <a:rPr lang="vi-VN" b="0" dirty="0"/>
              <a:t>Dịch vụ chiếm tỷ trọng cao (4.2.1. Số DN ngành dịch vụ, chuyên môn và KH&amp;CN: xếp hạng 10) </a:t>
            </a:r>
            <a:r>
              <a:rPr lang="vi-VN" b="0" dirty="0">
                <a:sym typeface="Wingdings" panose="05000000000000000000" pitchFamily="2" charset="2"/>
              </a:rPr>
              <a:t> nhưng PII vẫn chưa phản ánh được hết; </a:t>
            </a:r>
          </a:p>
          <a:p>
            <a:pPr marL="139700" indent="0">
              <a:buNone/>
            </a:pPr>
            <a:r>
              <a:rPr lang="vi-VN" b="0" dirty="0">
                <a:sym typeface="Wingdings" panose="05000000000000000000" pitchFamily="2" charset="2"/>
              </a:rPr>
              <a:t>Công nghiệp: chế biến chế tạo còn chưa phát triển  số lượng DN ngành CBCT ít, khu CN chưa phát triển.</a:t>
            </a:r>
            <a:endParaRPr lang="vi-VN" b="0" dirty="0"/>
          </a:p>
        </p:txBody>
      </p:sp>
    </p:spTree>
    <p:extLst>
      <p:ext uri="{BB962C8B-B14F-4D97-AF65-F5344CB8AC3E}">
        <p14:creationId xmlns:p14="http://schemas.microsoft.com/office/powerpoint/2010/main" val="60031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863" y="739775"/>
            <a:ext cx="6583362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5ed75ccf_022:notes"/>
          <p:cNvSpPr txBox="1">
            <a:spLocks noGrp="1"/>
          </p:cNvSpPr>
          <p:nvPr>
            <p:ph type="body" idx="1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991850"/>
            <a:ext cx="5807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7337531" y="4630074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790243" y="4182401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893253" y="3333348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8771302" y="4923775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2386266" y="508134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479460" y="2703980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61540" y="643097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507235" y="1080863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314019" y="3625322"/>
            <a:ext cx="144300" cy="1440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8882858" y="4186761"/>
            <a:ext cx="144300" cy="1440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158313" y="1596559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1396483" y="226428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617492" y="2000594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3425273" y="387880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8014029" y="4567546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/>
          <p:nvPr/>
        </p:nvSpPr>
        <p:spPr>
          <a:xfrm>
            <a:off x="-26550" y="-14850"/>
            <a:ext cx="9197100" cy="5173200"/>
          </a:xfrm>
          <a:prstGeom prst="rect">
            <a:avLst/>
          </a:prstGeom>
          <a:solidFill>
            <a:srgbClr val="CFD8DC">
              <a:alpha val="492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50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Source Sans Pro"/>
              <a:buChar char="◎"/>
              <a:defRPr sz="3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◉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6" r:id="rId3"/>
    <p:sldLayoutId id="2147483657" r:id="rId4"/>
    <p:sldLayoutId id="2147483659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ctrTitle"/>
          </p:nvPr>
        </p:nvSpPr>
        <p:spPr>
          <a:xfrm>
            <a:off x="1665350" y="1518526"/>
            <a:ext cx="7074789" cy="11680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Gợi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suy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pháp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cải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latin typeface="Calibri" panose="020F0502020204030204" pitchFamily="34" charset="0"/>
                <a:cs typeface="Calibri" panose="020F0502020204030204" pitchFamily="34" charset="0"/>
              </a:rPr>
              <a:t>thiện</a:t>
            </a: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PII Quảng Bình</a:t>
            </a:r>
            <a:endParaRPr sz="6000" cap="all" dirty="0"/>
          </a:p>
        </p:txBody>
      </p:sp>
      <p:sp>
        <p:nvSpPr>
          <p:cNvPr id="2" name="Google Shape;66;p11">
            <a:extLst>
              <a:ext uri="{FF2B5EF4-FFF2-40B4-BE49-F238E27FC236}">
                <a16:creationId xmlns:a16="http://schemas.microsoft.com/office/drawing/2014/main" id="{213162B1-D901-4D6D-5C80-28457370195E}"/>
              </a:ext>
            </a:extLst>
          </p:cNvPr>
          <p:cNvSpPr txBox="1">
            <a:spLocks/>
          </p:cNvSpPr>
          <p:nvPr/>
        </p:nvSpPr>
        <p:spPr>
          <a:xfrm>
            <a:off x="5880076" y="266608"/>
            <a:ext cx="3221164" cy="333003"/>
          </a:xfrm>
          <a:prstGeom prst="rect">
            <a:avLst/>
          </a:prstGeom>
          <a:noFill/>
          <a:ln>
            <a:noFill/>
          </a:ln>
          <a:effectLst>
            <a:outerShdw blurRad="28575" dist="19050" dir="27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Bebas Neue"/>
              <a:buNone/>
              <a:defRPr sz="72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vi-VN" sz="2000" b="1" dirty="0">
                <a:solidFill>
                  <a:srgbClr val="0070C0"/>
                </a:solidFill>
                <a:latin typeface="+mn-lt"/>
              </a:rPr>
              <a:t>CỤC ĐỔI MỚI SÁNG TẠO</a:t>
            </a:r>
            <a:endParaRPr lang="vi-VN" sz="24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" name="Picture 2" descr="CỤC ĐỔI MỚI SÁNG TẠO">
            <a:extLst>
              <a:ext uri="{FF2B5EF4-FFF2-40B4-BE49-F238E27FC236}">
                <a16:creationId xmlns:a16="http://schemas.microsoft.com/office/drawing/2014/main" id="{663AA164-39E7-3471-82D7-88B181328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856" y="0"/>
            <a:ext cx="866220" cy="86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80D4B-611B-55B4-126E-2641D276C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D3A503-F031-E7D7-371C-121EB440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315" y="111051"/>
            <a:ext cx="7571700" cy="702600"/>
          </a:xfrm>
        </p:spPr>
        <p:txBody>
          <a:bodyPr/>
          <a:lstStyle/>
          <a:p>
            <a:r>
              <a:rPr lang="vi-VN" sz="2800" b="1" dirty="0"/>
              <a:t>Một số gợi suy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74B14-488E-BC42-0C1B-DB544F5F0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315" y="1041890"/>
            <a:ext cx="3785851" cy="2207496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Sản phẩm tri thức, sáng tạo và công nghệ</a:t>
            </a:r>
          </a:p>
          <a:p>
            <a:pPr>
              <a:buFontTx/>
              <a:buChar char="-"/>
            </a:pPr>
            <a:r>
              <a:rPr lang="vi-VN" dirty="0"/>
              <a:t>Tài sản trí tuệ: Nhãn hiệu? GPHI? Chỉ dẫn địa lý? Giống cây trồng?</a:t>
            </a:r>
          </a:p>
          <a:p>
            <a:pPr>
              <a:buFontTx/>
              <a:buChar char="-"/>
            </a:pPr>
            <a:r>
              <a:rPr lang="vi-VN" dirty="0"/>
              <a:t>DN mới: lĩnh vực mới, sản phẩm mới?</a:t>
            </a:r>
          </a:p>
          <a:p>
            <a:pPr>
              <a:buFontTx/>
              <a:buChar char="-"/>
            </a:pPr>
            <a:endParaRPr lang="vi-VN" b="1" dirty="0">
              <a:solidFill>
                <a:schemeClr val="accent2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B32681-7B28-2AFD-4F20-C2D0199D2C7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06007" y="1041890"/>
            <a:ext cx="3864678" cy="2207496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Tác động</a:t>
            </a:r>
          </a:p>
          <a:p>
            <a:pPr>
              <a:buFontTx/>
              <a:buChar char="-"/>
            </a:pPr>
            <a:r>
              <a:rPr lang="vi-VN" dirty="0"/>
              <a:t>Sản phẩm OCOP</a:t>
            </a:r>
          </a:p>
          <a:p>
            <a:pPr>
              <a:buFontTx/>
              <a:buChar char="-"/>
            </a:pPr>
            <a:r>
              <a:rPr lang="vi-VN" dirty="0"/>
              <a:t>Xuất khẩu</a:t>
            </a:r>
          </a:p>
          <a:p>
            <a:pPr>
              <a:buFontTx/>
              <a:buChar char="-"/>
            </a:pPr>
            <a:r>
              <a:rPr lang="vi-VN" dirty="0"/>
              <a:t>Việc làm</a:t>
            </a:r>
          </a:p>
          <a:p>
            <a:pPr>
              <a:buFontTx/>
              <a:buChar char="-"/>
            </a:pPr>
            <a:r>
              <a:rPr lang="vi-VN" dirty="0"/>
              <a:t>Thu nhập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nghèo</a:t>
            </a:r>
            <a:endParaRPr lang="vi-VN" dirty="0"/>
          </a:p>
          <a:p>
            <a:pPr>
              <a:buFontTx/>
              <a:buChar char="-"/>
            </a:pPr>
            <a:endParaRPr lang="vi-VN" dirty="0"/>
          </a:p>
          <a:p>
            <a:pPr>
              <a:buFontTx/>
              <a:buChar char="-"/>
            </a:pPr>
            <a:endParaRPr lang="vi-VN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C324CD-A41B-B1BE-954A-0A6804D7EA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82205-9751-52D2-7592-0F62C21C5444}"/>
              </a:ext>
            </a:extLst>
          </p:cNvPr>
          <p:cNvSpPr txBox="1"/>
          <p:nvPr/>
        </p:nvSpPr>
        <p:spPr>
          <a:xfrm>
            <a:off x="348812" y="3347748"/>
            <a:ext cx="8446376" cy="123110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vi-VN" b="1" dirty="0">
                <a:solidFill>
                  <a:srgbClr val="0070C0"/>
                </a:solidFill>
              </a:rPr>
              <a:t>Cơ cấu kinh tế Quảng Bình: </a:t>
            </a:r>
          </a:p>
          <a:p>
            <a:pPr marL="114300" indent="0" algn="ctr">
              <a:buNone/>
            </a:pPr>
            <a:r>
              <a:rPr lang="it-IT" sz="1600" b="1" dirty="0">
                <a:solidFill>
                  <a:srgbClr val="00B050"/>
                </a:solidFill>
              </a:rPr>
              <a:t>nông, lâm nghiệp và thủy sản</a:t>
            </a:r>
            <a:r>
              <a:rPr lang="it-IT" sz="2000" b="1" dirty="0">
                <a:solidFill>
                  <a:srgbClr val="0070C0"/>
                </a:solidFill>
              </a:rPr>
              <a:t> </a:t>
            </a:r>
            <a:r>
              <a:rPr lang="vi-VN" sz="1600" b="1" dirty="0">
                <a:solidFill>
                  <a:srgbClr val="0070C0"/>
                </a:solidFill>
              </a:rPr>
              <a:t>&lt;</a:t>
            </a:r>
            <a:r>
              <a:rPr lang="vi-VN" sz="2000" b="1" dirty="0">
                <a:solidFill>
                  <a:srgbClr val="0070C0"/>
                </a:solidFill>
              </a:rPr>
              <a:t> </a:t>
            </a:r>
            <a:r>
              <a:rPr lang="it-IT" sz="2000" b="1" dirty="0">
                <a:solidFill>
                  <a:srgbClr val="FF0000"/>
                </a:solidFill>
              </a:rPr>
              <a:t>công nghiệp - xây dựng </a:t>
            </a:r>
            <a:r>
              <a:rPr lang="vi-VN" sz="2000" b="1" dirty="0">
                <a:solidFill>
                  <a:srgbClr val="0070C0"/>
                </a:solidFill>
              </a:rPr>
              <a:t>&lt; </a:t>
            </a:r>
            <a:r>
              <a:rPr lang="it-IT" sz="3200" b="1" dirty="0">
                <a:solidFill>
                  <a:srgbClr val="0070C0"/>
                </a:solidFill>
              </a:rPr>
              <a:t>dịch vụ </a:t>
            </a:r>
            <a:endParaRPr lang="vi-VN" sz="3200" b="1" dirty="0">
              <a:solidFill>
                <a:srgbClr val="0070C0"/>
              </a:solidFill>
            </a:endParaRPr>
          </a:p>
          <a:p>
            <a:pPr marL="114300" indent="0" algn="ctr">
              <a:buNone/>
            </a:pPr>
            <a:r>
              <a:rPr lang="vi-VN" sz="2000" b="1" dirty="0">
                <a:solidFill>
                  <a:srgbClr val="0070C0"/>
                </a:solidFill>
              </a:rPr>
              <a:t>        </a:t>
            </a:r>
            <a:r>
              <a:rPr lang="it-IT" sz="1600" b="1" dirty="0">
                <a:solidFill>
                  <a:srgbClr val="00B050"/>
                </a:solidFill>
              </a:rPr>
              <a:t>18.71%</a:t>
            </a:r>
            <a:r>
              <a:rPr lang="vi-VN" sz="1600" b="1" dirty="0">
                <a:solidFill>
                  <a:srgbClr val="0070C0"/>
                </a:solidFill>
              </a:rPr>
              <a:t>   </a:t>
            </a:r>
            <a:r>
              <a:rPr lang="vi-VN" sz="2000" b="1" dirty="0">
                <a:solidFill>
                  <a:srgbClr val="0070C0"/>
                </a:solidFill>
              </a:rPr>
              <a:t>                           </a:t>
            </a:r>
            <a:r>
              <a:rPr lang="it-IT" sz="2000" b="1" dirty="0">
                <a:solidFill>
                  <a:srgbClr val="FF0000"/>
                </a:solidFill>
              </a:rPr>
              <a:t>30.94%</a:t>
            </a:r>
            <a:r>
              <a:rPr lang="vi-VN" sz="2000" b="1" dirty="0">
                <a:solidFill>
                  <a:srgbClr val="0070C0"/>
                </a:solidFill>
              </a:rPr>
              <a:t>                            </a:t>
            </a:r>
            <a:r>
              <a:rPr lang="it-IT" sz="2800" b="1" dirty="0">
                <a:solidFill>
                  <a:srgbClr val="0070C0"/>
                </a:solidFill>
              </a:rPr>
              <a:t>50.35%</a:t>
            </a:r>
            <a:endParaRPr lang="vi-VN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28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6"/>
          <p:cNvSpPr txBox="1">
            <a:spLocks noGrp="1"/>
          </p:cNvSpPr>
          <p:nvPr>
            <p:ph type="ctrTitle" idx="4294967295"/>
          </p:nvPr>
        </p:nvSpPr>
        <p:spPr>
          <a:xfrm>
            <a:off x="685800" y="1991850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 dirty="0"/>
              <a:t>Trân trọng cảm ơn!</a:t>
            </a:r>
            <a:endParaRPr sz="6000" b="1" dirty="0"/>
          </a:p>
        </p:txBody>
      </p:sp>
      <p:sp>
        <p:nvSpPr>
          <p:cNvPr id="406" name="Google Shape;406;p36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5508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Một số lưu ý khi sử dụng kết quả PII</a:t>
            </a:r>
            <a:endParaRPr b="1" dirty="0"/>
          </a:p>
        </p:txBody>
      </p:sp>
      <p:sp>
        <p:nvSpPr>
          <p:cNvPr id="141" name="Google Shape;141;p20"/>
          <p:cNvSpPr txBox="1">
            <a:spLocks noGrp="1"/>
          </p:cNvSpPr>
          <p:nvPr>
            <p:ph type="body" idx="1"/>
          </p:nvPr>
        </p:nvSpPr>
        <p:spPr>
          <a:xfrm>
            <a:off x="735122" y="1018844"/>
            <a:ext cx="2419800" cy="37257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/>
              <a:t>1. </a:t>
            </a:r>
            <a:r>
              <a:rPr lang="de-DE" dirty="0"/>
              <a:t>PII cung cấp bức tranh thực tế, </a:t>
            </a:r>
            <a:r>
              <a:rPr lang="de-DE" b="1" dirty="0"/>
              <a:t>đa chiều</a:t>
            </a:r>
            <a:r>
              <a:rPr lang="de-DE" dirty="0"/>
              <a:t>, cho thấy các </a:t>
            </a:r>
            <a:r>
              <a:rPr lang="de-DE" b="1" dirty="0"/>
              <a:t>điểm mạnh</a:t>
            </a:r>
            <a:r>
              <a:rPr lang="de-DE" dirty="0"/>
              <a:t>, </a:t>
            </a:r>
            <a:r>
              <a:rPr lang="de-DE" b="1" dirty="0"/>
              <a:t>điểm yếu</a:t>
            </a:r>
            <a:r>
              <a:rPr lang="de-DE" dirty="0"/>
              <a:t>, các yếu tố </a:t>
            </a:r>
            <a:r>
              <a:rPr lang="de-DE" b="1" dirty="0"/>
              <a:t>tiềm năng </a:t>
            </a:r>
            <a:r>
              <a:rPr lang="de-DE" dirty="0"/>
              <a:t>và các </a:t>
            </a:r>
            <a:r>
              <a:rPr lang="de-DE" b="1" dirty="0"/>
              <a:t>điều kiện </a:t>
            </a:r>
            <a:r>
              <a:rPr lang="de-DE" dirty="0"/>
              <a:t>cần thiết để phát triển KT-XH dựa trên KH,CN&amp;ĐMST của từng địa phương</a:t>
            </a:r>
          </a:p>
        </p:txBody>
      </p:sp>
      <p:sp>
        <p:nvSpPr>
          <p:cNvPr id="142" name="Google Shape;142;p20"/>
          <p:cNvSpPr txBox="1">
            <a:spLocks noGrp="1"/>
          </p:cNvSpPr>
          <p:nvPr>
            <p:ph type="body" idx="2"/>
          </p:nvPr>
        </p:nvSpPr>
        <p:spPr>
          <a:xfrm>
            <a:off x="3329992" y="1018844"/>
            <a:ext cx="2419800" cy="37257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1600" b="1" dirty="0"/>
              <a:t>2. </a:t>
            </a:r>
            <a:r>
              <a:rPr lang="de-DE" sz="1600" dirty="0"/>
              <a:t>Việc so sánh trực tiếp giữa các địa phương là mang tính </a:t>
            </a:r>
            <a:r>
              <a:rPr lang="de-DE" sz="1600" b="1" dirty="0"/>
              <a:t>tương đối</a:t>
            </a:r>
            <a:r>
              <a:rPr lang="de-DE" sz="1600" dirty="0"/>
              <a:t>, không phải mục đích chính của PII, bởi mỗi địa phương có các điều kiện, đặc điểm khác nhau và có định hướng phát triển khác nhau</a:t>
            </a:r>
            <a:endParaRPr sz="1600" dirty="0"/>
          </a:p>
        </p:txBody>
      </p:sp>
      <p:sp>
        <p:nvSpPr>
          <p:cNvPr id="143" name="Google Shape;143;p20"/>
          <p:cNvSpPr txBox="1">
            <a:spLocks noGrp="1"/>
          </p:cNvSpPr>
          <p:nvPr>
            <p:ph type="body" idx="3"/>
          </p:nvPr>
        </p:nvSpPr>
        <p:spPr>
          <a:xfrm>
            <a:off x="5873834" y="1018844"/>
            <a:ext cx="2419800" cy="37257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600" b="1" dirty="0"/>
              <a:t>3. </a:t>
            </a:r>
            <a:r>
              <a:rPr lang="en-US" sz="1600" dirty="0" err="1"/>
              <a:t>Kết</a:t>
            </a:r>
            <a:r>
              <a:rPr lang="en-US" sz="1600" dirty="0"/>
              <a:t> </a:t>
            </a:r>
            <a:r>
              <a:rPr lang="en-US" sz="1600" dirty="0" err="1"/>
              <a:t>quả</a:t>
            </a:r>
            <a:r>
              <a:rPr lang="en-US" sz="1600" dirty="0"/>
              <a:t> ĐMST </a:t>
            </a:r>
            <a:r>
              <a:rPr lang="en-US" sz="1600" dirty="0" err="1"/>
              <a:t>của</a:t>
            </a:r>
            <a:r>
              <a:rPr lang="en-US" sz="1600" dirty="0"/>
              <a:t> </a:t>
            </a:r>
            <a:r>
              <a:rPr lang="en-US" sz="1600" dirty="0" err="1"/>
              <a:t>mỗi</a:t>
            </a:r>
            <a:r>
              <a:rPr lang="en-US" sz="1600" dirty="0"/>
              <a:t> </a:t>
            </a:r>
            <a:r>
              <a:rPr lang="en-US" sz="1600" dirty="0" err="1"/>
              <a:t>quốc</a:t>
            </a:r>
            <a:r>
              <a:rPr lang="en-US" sz="1600" dirty="0"/>
              <a:t> </a:t>
            </a:r>
            <a:r>
              <a:rPr lang="en-US" sz="1600" dirty="0" err="1"/>
              <a:t>gia</a:t>
            </a:r>
            <a:r>
              <a:rPr lang="en-US" sz="1600" dirty="0"/>
              <a:t> hay </a:t>
            </a:r>
            <a:r>
              <a:rPr lang="en-US" sz="1600" dirty="0" err="1"/>
              <a:t>địa</a:t>
            </a:r>
            <a:r>
              <a:rPr lang="en-US" sz="1600" dirty="0"/>
              <a:t> </a:t>
            </a:r>
            <a:r>
              <a:rPr lang="en-US" sz="1600" dirty="0" err="1"/>
              <a:t>phương</a:t>
            </a:r>
            <a:r>
              <a:rPr lang="en-US" sz="1600" dirty="0"/>
              <a:t> </a:t>
            </a:r>
            <a:r>
              <a:rPr lang="en-US" sz="1600" dirty="0" err="1"/>
              <a:t>là</a:t>
            </a:r>
            <a:r>
              <a:rPr lang="en-US" sz="1600" dirty="0"/>
              <a:t> </a:t>
            </a:r>
            <a:r>
              <a:rPr lang="en-US" sz="1600" dirty="0" err="1"/>
              <a:t>tổng</a:t>
            </a:r>
            <a:r>
              <a:rPr lang="en-US" sz="1600" dirty="0"/>
              <a:t> </a:t>
            </a:r>
            <a:r>
              <a:rPr lang="en-US" sz="1600" dirty="0" err="1"/>
              <a:t>hòa</a:t>
            </a:r>
            <a:r>
              <a:rPr lang="en-US" sz="1600" dirty="0"/>
              <a:t> </a:t>
            </a:r>
            <a:r>
              <a:rPr lang="en-US" sz="1600" dirty="0" err="1"/>
              <a:t>từ</a:t>
            </a:r>
            <a:r>
              <a:rPr lang="en-US" sz="1600" dirty="0"/>
              <a:t> </a:t>
            </a:r>
            <a:r>
              <a:rPr lang="en-US" sz="1600" dirty="0" err="1"/>
              <a:t>nhiều</a:t>
            </a:r>
            <a:r>
              <a:rPr lang="en-US" sz="1600" dirty="0"/>
              <a:t> </a:t>
            </a:r>
            <a:r>
              <a:rPr lang="en-US" sz="1600" dirty="0" err="1"/>
              <a:t>chỉ</a:t>
            </a:r>
            <a:r>
              <a:rPr lang="en-US" sz="1600" dirty="0"/>
              <a:t> </a:t>
            </a:r>
            <a:r>
              <a:rPr lang="en-US" sz="1600" dirty="0" err="1"/>
              <a:t>số</a:t>
            </a:r>
            <a:r>
              <a:rPr lang="en-US" sz="1600" dirty="0"/>
              <a:t> </a:t>
            </a:r>
            <a:r>
              <a:rPr lang="en-US" sz="1600" dirty="0" err="1"/>
              <a:t>có</a:t>
            </a:r>
            <a:r>
              <a:rPr lang="en-US" sz="1600" dirty="0"/>
              <a:t> </a:t>
            </a:r>
            <a:r>
              <a:rPr lang="en-US" sz="1600" dirty="0" err="1"/>
              <a:t>tính</a:t>
            </a:r>
            <a:r>
              <a:rPr lang="en-US" sz="1600" dirty="0"/>
              <a:t> </a:t>
            </a:r>
            <a:r>
              <a:rPr lang="en-US" sz="1600" dirty="0" err="1"/>
              <a:t>chất</a:t>
            </a:r>
            <a:r>
              <a:rPr lang="en-US" sz="1600" dirty="0"/>
              <a:t> </a:t>
            </a:r>
            <a:r>
              <a:rPr lang="en-US" sz="1600" dirty="0" err="1"/>
              <a:t>khác</a:t>
            </a:r>
            <a:r>
              <a:rPr lang="en-US" sz="1600" dirty="0"/>
              <a:t> </a:t>
            </a:r>
            <a:r>
              <a:rPr lang="en-US" sz="1600" dirty="0" err="1"/>
              <a:t>nhau</a:t>
            </a:r>
            <a:r>
              <a:rPr lang="en-US" sz="1600" dirty="0"/>
              <a:t> </a:t>
            </a:r>
            <a:r>
              <a:rPr lang="en-US" sz="1600" dirty="0">
                <a:sym typeface="Wingdings" panose="05000000000000000000" pitchFamily="2" charset="2"/>
              </a:rPr>
              <a:t> </a:t>
            </a:r>
            <a:r>
              <a:rPr lang="vi-VN" sz="1600" dirty="0"/>
              <a:t>cần xem xét toàn diện trên tổng thể bộ chỉ số, đồng thời cần tính đến bối cảnh cụ thể của từng địa phương, </a:t>
            </a:r>
            <a:r>
              <a:rPr lang="vi-VN" sz="1600" b="1" dirty="0"/>
              <a:t>không nên so sánh một địa phương với tất cả các địa phương khác trong cả nước</a:t>
            </a:r>
            <a:endParaRPr sz="1600" b="1" dirty="0"/>
          </a:p>
        </p:txBody>
      </p:sp>
      <p:sp>
        <p:nvSpPr>
          <p:cNvPr id="144" name="Google Shape;144;p2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821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96A2CCB-E203-333E-6071-D9AA939027A9}"/>
              </a:ext>
            </a:extLst>
          </p:cNvPr>
          <p:cNvGraphicFramePr>
            <a:graphicFrameLocks/>
          </p:cNvGraphicFramePr>
          <p:nvPr/>
        </p:nvGraphicFramePr>
        <p:xfrm>
          <a:off x="134007" y="645400"/>
          <a:ext cx="8875986" cy="3852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0604F8C-C78C-788A-9655-627FFC165982}"/>
              </a:ext>
            </a:extLst>
          </p:cNvPr>
          <p:cNvSpPr txBox="1"/>
          <p:nvPr/>
        </p:nvSpPr>
        <p:spPr>
          <a:xfrm>
            <a:off x="198120" y="82345"/>
            <a:ext cx="8747759" cy="4616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Kết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PII 2023-2024: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bộ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biển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miền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endParaRPr lang="en-GB" sz="3200" b="1" cap="all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A84C1F-601F-081C-432C-C2C343E8DDF0}"/>
              </a:ext>
            </a:extLst>
          </p:cNvPr>
          <p:cNvSpPr/>
          <p:nvPr/>
        </p:nvSpPr>
        <p:spPr>
          <a:xfrm>
            <a:off x="8229600" y="756745"/>
            <a:ext cx="716279" cy="3224048"/>
          </a:xfrm>
          <a:prstGeom prst="rec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7068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1F7B1-C203-DC9F-D9CA-3A50B78E8F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-VN" noProof="1" smtClean="0"/>
              <a:t>4</a:t>
            </a:fld>
            <a:endParaRPr lang="vi-VN" noProof="1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CB085CC6-F1DF-818F-252F-87EF84812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9794503"/>
              </p:ext>
            </p:extLst>
          </p:nvPr>
        </p:nvGraphicFramePr>
        <p:xfrm>
          <a:off x="498792" y="662153"/>
          <a:ext cx="8454292" cy="4284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65B9A2B3-DC3C-9C23-2D98-E0814B2CB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490" y="85974"/>
            <a:ext cx="8773510" cy="450324"/>
          </a:xfrm>
        </p:spPr>
        <p:txBody>
          <a:bodyPr/>
          <a:lstStyle/>
          <a:p>
            <a:r>
              <a:rPr lang="vi-VN" sz="2400" b="1" noProof="1"/>
              <a:t>Một số yếu tố ảnh hưởng đến kết quả đánh giá, xếp hạng</a:t>
            </a:r>
          </a:p>
        </p:txBody>
      </p:sp>
    </p:spTree>
    <p:extLst>
      <p:ext uri="{BB962C8B-B14F-4D97-AF65-F5344CB8AC3E}">
        <p14:creationId xmlns:p14="http://schemas.microsoft.com/office/powerpoint/2010/main" val="1738702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F9DE0-D0A3-1975-39B9-5C1141FF1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D94CB-5090-B61F-6C01-93245E83F1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-VN" noProof="1" smtClean="0"/>
              <a:t>5</a:t>
            </a:fld>
            <a:endParaRPr lang="vi-VN" noProof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CB1EBE-48F4-BEDE-EF43-2146842E5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1F20E7-EA98-2081-29EA-6E610213A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88" y="0"/>
            <a:ext cx="8511024" cy="5143500"/>
          </a:xfrm>
          <a:prstGeom prst="rect">
            <a:avLst/>
          </a:prstGeom>
        </p:spPr>
      </p:pic>
      <p:sp>
        <p:nvSpPr>
          <p:cNvPr id="5" name="Google Shape;287;p31">
            <a:extLst>
              <a:ext uri="{FF2B5EF4-FFF2-40B4-BE49-F238E27FC236}">
                <a16:creationId xmlns:a16="http://schemas.microsoft.com/office/drawing/2014/main" id="{39B98790-EBB7-336B-ED49-7087B2519362}"/>
              </a:ext>
            </a:extLst>
          </p:cNvPr>
          <p:cNvSpPr txBox="1">
            <a:spLocks/>
          </p:cNvSpPr>
          <p:nvPr/>
        </p:nvSpPr>
        <p:spPr>
          <a:xfrm>
            <a:off x="127854" y="66076"/>
            <a:ext cx="1700946" cy="1765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 b="0" i="0" u="none" strike="noStrike" cap="non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pPr algn="ctr"/>
            <a:r>
              <a:rPr lang="vi-VN" b="1" dirty="0"/>
              <a:t>Về thu thập và cung cấp dữ liệu</a:t>
            </a:r>
            <a:r>
              <a:rPr lang="en-US" b="1" dirty="0"/>
              <a:t> </a:t>
            </a:r>
            <a:r>
              <a:rPr lang="en-US" b="1" dirty="0" err="1"/>
              <a:t>phục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 </a:t>
            </a:r>
            <a:r>
              <a:rPr lang="en-US" b="1" dirty="0" err="1"/>
              <a:t>tính</a:t>
            </a:r>
            <a:r>
              <a:rPr lang="en-US" b="1" dirty="0"/>
              <a:t> </a:t>
            </a:r>
            <a:r>
              <a:rPr lang="en-US" b="1" dirty="0" err="1"/>
              <a:t>toán</a:t>
            </a:r>
            <a:r>
              <a:rPr lang="en-US" b="1" dirty="0"/>
              <a:t> PII</a:t>
            </a:r>
          </a:p>
        </p:txBody>
      </p:sp>
    </p:spTree>
    <p:extLst>
      <p:ext uri="{BB962C8B-B14F-4D97-AF65-F5344CB8AC3E}">
        <p14:creationId xmlns:p14="http://schemas.microsoft.com/office/powerpoint/2010/main" val="609612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1"/>
          <p:cNvSpPr txBox="1">
            <a:spLocks noGrp="1"/>
          </p:cNvSpPr>
          <p:nvPr>
            <p:ph type="title"/>
          </p:nvPr>
        </p:nvSpPr>
        <p:spPr>
          <a:xfrm>
            <a:off x="502166" y="55299"/>
            <a:ext cx="7571700" cy="48741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vi-VN" b="1" dirty="0"/>
              <a:t>Về thu thập và cung cấp dữ liệu</a:t>
            </a:r>
            <a:r>
              <a:rPr lang="en-US" b="1" dirty="0"/>
              <a:t> </a:t>
            </a:r>
            <a:r>
              <a:rPr lang="en-US" b="1" dirty="0" err="1"/>
              <a:t>phục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 </a:t>
            </a:r>
            <a:r>
              <a:rPr lang="en-US" b="1" dirty="0" err="1"/>
              <a:t>tính</a:t>
            </a:r>
            <a:r>
              <a:rPr lang="en-US" b="1" dirty="0"/>
              <a:t> </a:t>
            </a:r>
            <a:r>
              <a:rPr lang="en-US" b="1" dirty="0" err="1"/>
              <a:t>toán</a:t>
            </a:r>
            <a:r>
              <a:rPr lang="en-US" b="1" dirty="0"/>
              <a:t> PII</a:t>
            </a:r>
          </a:p>
        </p:txBody>
      </p:sp>
      <p:sp>
        <p:nvSpPr>
          <p:cNvPr id="288" name="Google Shape;288;p31"/>
          <p:cNvSpPr txBox="1">
            <a:spLocks noGrp="1"/>
          </p:cNvSpPr>
          <p:nvPr>
            <p:ph type="body" idx="1"/>
          </p:nvPr>
        </p:nvSpPr>
        <p:spPr>
          <a:xfrm>
            <a:off x="294241" y="1104587"/>
            <a:ext cx="2971800" cy="1644071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b="1" dirty="0"/>
              <a:t>Điều phối và hợp tác</a:t>
            </a:r>
            <a:endParaRPr sz="2400" b="1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dirty="0"/>
              <a:t>Điều phối các đơn vị thuộc Sở KH&amp;CN và giữa Sở KH&amp;CN với các sở ban ngành khác</a:t>
            </a:r>
            <a:endParaRPr dirty="0"/>
          </a:p>
        </p:txBody>
      </p:sp>
      <p:sp>
        <p:nvSpPr>
          <p:cNvPr id="289" name="Google Shape;289;p31"/>
          <p:cNvSpPr txBox="1">
            <a:spLocks noGrp="1"/>
          </p:cNvSpPr>
          <p:nvPr>
            <p:ph type="body" idx="2"/>
          </p:nvPr>
        </p:nvSpPr>
        <p:spPr>
          <a:xfrm>
            <a:off x="4638287" y="1152056"/>
            <a:ext cx="3386339" cy="17035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/>
              <a:t>Trao </a:t>
            </a:r>
            <a:r>
              <a:rPr lang="en-US" sz="2400" b="1" dirty="0" err="1"/>
              <a:t>đổi</a:t>
            </a:r>
            <a:endParaRPr sz="2400" b="1" dirty="0"/>
          </a:p>
          <a:p>
            <a:pPr marL="0" indent="0">
              <a:buNone/>
            </a:pPr>
            <a:r>
              <a:rPr lang="en-US" dirty="0" err="1"/>
              <a:t>Kịp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trao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, </a:t>
            </a: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thông</a:t>
            </a:r>
            <a:r>
              <a:rPr lang="en-US" dirty="0"/>
              <a:t> tin, </a:t>
            </a:r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,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hạn</a:t>
            </a:r>
            <a:endParaRPr dirty="0"/>
          </a:p>
        </p:txBody>
      </p:sp>
      <p:sp>
        <p:nvSpPr>
          <p:cNvPr id="290" name="Google Shape;290;p31"/>
          <p:cNvSpPr txBox="1">
            <a:spLocks noGrp="1"/>
          </p:cNvSpPr>
          <p:nvPr>
            <p:ph type="body" idx="3"/>
          </p:nvPr>
        </p:nvSpPr>
        <p:spPr>
          <a:xfrm>
            <a:off x="313716" y="2948064"/>
            <a:ext cx="3028574" cy="1600526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 err="1"/>
              <a:t>Đầu</a:t>
            </a:r>
            <a:r>
              <a:rPr lang="en-US" sz="2400" b="1" dirty="0"/>
              <a:t> </a:t>
            </a:r>
            <a:r>
              <a:rPr lang="en-US" sz="2400" b="1" dirty="0" err="1"/>
              <a:t>mối</a:t>
            </a:r>
            <a:endParaRPr sz="2400" b="1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dirty="0"/>
              <a:t>Phân công cán bộ đầu mối để nắm bắt tốt nhất các công việc và yêu cầu</a:t>
            </a:r>
            <a:endParaRPr dirty="0"/>
          </a:p>
        </p:txBody>
      </p:sp>
      <p:sp>
        <p:nvSpPr>
          <p:cNvPr id="291" name="Google Shape;291;p31"/>
          <p:cNvSpPr txBox="1">
            <a:spLocks noGrp="1"/>
          </p:cNvSpPr>
          <p:nvPr>
            <p:ph type="body" idx="1"/>
          </p:nvPr>
        </p:nvSpPr>
        <p:spPr>
          <a:xfrm>
            <a:off x="4638287" y="3071308"/>
            <a:ext cx="2714646" cy="1529475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 err="1"/>
              <a:t>Nguồn</a:t>
            </a:r>
            <a:r>
              <a:rPr lang="en-US" sz="2400" b="1" dirty="0"/>
              <a:t> </a:t>
            </a:r>
            <a:r>
              <a:rPr lang="en-US" sz="2400" b="1" dirty="0" err="1"/>
              <a:t>lực</a:t>
            </a:r>
            <a:endParaRPr sz="2400" b="1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dirty="0"/>
              <a:t>Bố trí nguồn lực và kinh phí phù hợp hằng năm</a:t>
            </a:r>
            <a:endParaRPr dirty="0"/>
          </a:p>
        </p:txBody>
      </p:sp>
      <p:grpSp>
        <p:nvGrpSpPr>
          <p:cNvPr id="335" name="Google Shape;335;p31"/>
          <p:cNvGrpSpPr/>
          <p:nvPr/>
        </p:nvGrpSpPr>
        <p:grpSpPr>
          <a:xfrm>
            <a:off x="4754372" y="2820771"/>
            <a:ext cx="285791" cy="244138"/>
            <a:chOff x="5972700" y="2330200"/>
            <a:chExt cx="411625" cy="387275"/>
          </a:xfrm>
        </p:grpSpPr>
        <p:sp>
          <p:nvSpPr>
            <p:cNvPr id="336" name="Google Shape;336;p31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91EA"/>
                </a:solidFill>
              </a:endParaRPr>
            </a:p>
          </p:txBody>
        </p:sp>
        <p:sp>
          <p:nvSpPr>
            <p:cNvPr id="337" name="Google Shape;337;p31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91EA"/>
                </a:solidFill>
              </a:endParaRPr>
            </a:p>
          </p:txBody>
        </p:sp>
      </p:grpSp>
      <p:sp>
        <p:nvSpPr>
          <p:cNvPr id="338" name="Google Shape;338;p3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grpSp>
        <p:nvGrpSpPr>
          <p:cNvPr id="2" name="Google Shape;303;p31">
            <a:extLst>
              <a:ext uri="{FF2B5EF4-FFF2-40B4-BE49-F238E27FC236}">
                <a16:creationId xmlns:a16="http://schemas.microsoft.com/office/drawing/2014/main" id="{2058499E-68CA-76C7-D419-8FCAA9058E86}"/>
              </a:ext>
            </a:extLst>
          </p:cNvPr>
          <p:cNvGrpSpPr/>
          <p:nvPr/>
        </p:nvGrpSpPr>
        <p:grpSpPr>
          <a:xfrm>
            <a:off x="381046" y="992022"/>
            <a:ext cx="359352" cy="242594"/>
            <a:chOff x="5247525" y="3007275"/>
            <a:chExt cx="517575" cy="384825"/>
          </a:xfrm>
        </p:grpSpPr>
        <p:sp>
          <p:nvSpPr>
            <p:cNvPr id="3" name="Google Shape;304;p31">
              <a:extLst>
                <a:ext uri="{FF2B5EF4-FFF2-40B4-BE49-F238E27FC236}">
                  <a16:creationId xmlns:a16="http://schemas.microsoft.com/office/drawing/2014/main" id="{D4290B09-D0B5-B96F-1674-4646456B5947}"/>
                </a:ext>
              </a:extLst>
            </p:cNvPr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91EA"/>
                </a:solidFill>
              </a:endParaRPr>
            </a:p>
          </p:txBody>
        </p:sp>
        <p:sp>
          <p:nvSpPr>
            <p:cNvPr id="4" name="Google Shape;305;p31">
              <a:extLst>
                <a:ext uri="{FF2B5EF4-FFF2-40B4-BE49-F238E27FC236}">
                  <a16:creationId xmlns:a16="http://schemas.microsoft.com/office/drawing/2014/main" id="{DC8FF047-486C-C63C-082B-9A55561C556B}"/>
                </a:ext>
              </a:extLst>
            </p:cNvPr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91EA"/>
                </a:solidFill>
              </a:endParaRPr>
            </a:p>
          </p:txBody>
        </p:sp>
      </p:grpSp>
      <p:grpSp>
        <p:nvGrpSpPr>
          <p:cNvPr id="5" name="Google Shape;1027;p48">
            <a:extLst>
              <a:ext uri="{FF2B5EF4-FFF2-40B4-BE49-F238E27FC236}">
                <a16:creationId xmlns:a16="http://schemas.microsoft.com/office/drawing/2014/main" id="{C66DD435-ACF6-4F14-E81A-8D4DDCAAF535}"/>
              </a:ext>
            </a:extLst>
          </p:cNvPr>
          <p:cNvGrpSpPr/>
          <p:nvPr/>
        </p:nvGrpSpPr>
        <p:grpSpPr>
          <a:xfrm>
            <a:off x="4710913" y="990600"/>
            <a:ext cx="332670" cy="332670"/>
            <a:chOff x="6649150" y="309350"/>
            <a:chExt cx="395800" cy="395800"/>
          </a:xfrm>
        </p:grpSpPr>
        <p:sp>
          <p:nvSpPr>
            <p:cNvPr id="6" name="Google Shape;1028;p48">
              <a:extLst>
                <a:ext uri="{FF2B5EF4-FFF2-40B4-BE49-F238E27FC236}">
                  <a16:creationId xmlns:a16="http://schemas.microsoft.com/office/drawing/2014/main" id="{7E305A8F-58A4-A187-6E4F-144A40C50488}"/>
                </a:ext>
              </a:extLst>
            </p:cNvPr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l" t="t" r="r" b="b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7" name="Google Shape;1029;p48">
              <a:extLst>
                <a:ext uri="{FF2B5EF4-FFF2-40B4-BE49-F238E27FC236}">
                  <a16:creationId xmlns:a16="http://schemas.microsoft.com/office/drawing/2014/main" id="{2F14CAB7-1554-3D66-B9A3-EEE427CBBBF7}"/>
                </a:ext>
              </a:extLst>
            </p:cNvPr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l" t="t" r="r" b="b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8" name="Google Shape;1030;p48">
              <a:extLst>
                <a:ext uri="{FF2B5EF4-FFF2-40B4-BE49-F238E27FC236}">
                  <a16:creationId xmlns:a16="http://schemas.microsoft.com/office/drawing/2014/main" id="{C656BBDE-B5DB-EC4B-7FCF-14CB0B509BB1}"/>
                </a:ext>
              </a:extLst>
            </p:cNvPr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l" t="t" r="r" b="b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9" name="Google Shape;1031;p48">
              <a:extLst>
                <a:ext uri="{FF2B5EF4-FFF2-40B4-BE49-F238E27FC236}">
                  <a16:creationId xmlns:a16="http://schemas.microsoft.com/office/drawing/2014/main" id="{86D8A1E6-5AB6-F8F2-9964-92FCA4318312}"/>
                </a:ext>
              </a:extLst>
            </p:cNvPr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0" name="Google Shape;1032;p48">
              <a:extLst>
                <a:ext uri="{FF2B5EF4-FFF2-40B4-BE49-F238E27FC236}">
                  <a16:creationId xmlns:a16="http://schemas.microsoft.com/office/drawing/2014/main" id="{7DCBB59C-F562-8D12-39C8-EF43FFD040C5}"/>
                </a:ext>
              </a:extLst>
            </p:cNvPr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1" name="Google Shape;1033;p48">
              <a:extLst>
                <a:ext uri="{FF2B5EF4-FFF2-40B4-BE49-F238E27FC236}">
                  <a16:creationId xmlns:a16="http://schemas.microsoft.com/office/drawing/2014/main" id="{B3EC9790-9EF1-2A13-7809-901331926C12}"/>
                </a:ext>
              </a:extLst>
            </p:cNvPr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2" name="Google Shape;1034;p48">
              <a:extLst>
                <a:ext uri="{FF2B5EF4-FFF2-40B4-BE49-F238E27FC236}">
                  <a16:creationId xmlns:a16="http://schemas.microsoft.com/office/drawing/2014/main" id="{BB231169-1BB9-5CBE-1119-7E2FAC36C4CC}"/>
                </a:ext>
              </a:extLst>
            </p:cNvPr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3" name="Google Shape;1035;p48">
              <a:extLst>
                <a:ext uri="{FF2B5EF4-FFF2-40B4-BE49-F238E27FC236}">
                  <a16:creationId xmlns:a16="http://schemas.microsoft.com/office/drawing/2014/main" id="{616690E2-BC09-2BBD-4437-45662D5EDA79}"/>
                </a:ext>
              </a:extLst>
            </p:cNvPr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4" name="Google Shape;1036;p48">
              <a:extLst>
                <a:ext uri="{FF2B5EF4-FFF2-40B4-BE49-F238E27FC236}">
                  <a16:creationId xmlns:a16="http://schemas.microsoft.com/office/drawing/2014/main" id="{AEA2F821-628C-65EE-7DE0-EE2D77AA0124}"/>
                </a:ext>
              </a:extLst>
            </p:cNvPr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5" name="Google Shape;1037;p48">
              <a:extLst>
                <a:ext uri="{FF2B5EF4-FFF2-40B4-BE49-F238E27FC236}">
                  <a16:creationId xmlns:a16="http://schemas.microsoft.com/office/drawing/2014/main" id="{94BF2070-57A2-ABBA-486C-EA4E189EE781}"/>
                </a:ext>
              </a:extLst>
            </p:cNvPr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6" name="Google Shape;1038;p48">
              <a:extLst>
                <a:ext uri="{FF2B5EF4-FFF2-40B4-BE49-F238E27FC236}">
                  <a16:creationId xmlns:a16="http://schemas.microsoft.com/office/drawing/2014/main" id="{7789B47D-B751-40E5-443E-673F687B1956}"/>
                </a:ext>
              </a:extLst>
            </p:cNvPr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7" name="Google Shape;1039;p48">
              <a:extLst>
                <a:ext uri="{FF2B5EF4-FFF2-40B4-BE49-F238E27FC236}">
                  <a16:creationId xmlns:a16="http://schemas.microsoft.com/office/drawing/2014/main" id="{954B35BA-3A95-DDCB-00B0-5629BB24A359}"/>
                </a:ext>
              </a:extLst>
            </p:cNvPr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8" name="Google Shape;1040;p48">
              <a:extLst>
                <a:ext uri="{FF2B5EF4-FFF2-40B4-BE49-F238E27FC236}">
                  <a16:creationId xmlns:a16="http://schemas.microsoft.com/office/drawing/2014/main" id="{132839A1-6EEC-47CB-51EC-BAF54E531B0B}"/>
                </a:ext>
              </a:extLst>
            </p:cNvPr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19" name="Google Shape;1041;p48">
              <a:extLst>
                <a:ext uri="{FF2B5EF4-FFF2-40B4-BE49-F238E27FC236}">
                  <a16:creationId xmlns:a16="http://schemas.microsoft.com/office/drawing/2014/main" id="{AE201C45-E617-905B-13CC-882996F0E3D0}"/>
                </a:ext>
              </a:extLst>
            </p:cNvPr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0" name="Google Shape;1042;p48">
              <a:extLst>
                <a:ext uri="{FF2B5EF4-FFF2-40B4-BE49-F238E27FC236}">
                  <a16:creationId xmlns:a16="http://schemas.microsoft.com/office/drawing/2014/main" id="{B6E8C813-B1A1-F0C4-B884-0AFD812285BD}"/>
                </a:ext>
              </a:extLst>
            </p:cNvPr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1" name="Google Shape;1043;p48">
              <a:extLst>
                <a:ext uri="{FF2B5EF4-FFF2-40B4-BE49-F238E27FC236}">
                  <a16:creationId xmlns:a16="http://schemas.microsoft.com/office/drawing/2014/main" id="{819BB5AC-0DA9-9232-7C26-D30FFBE072D5}"/>
                </a:ext>
              </a:extLst>
            </p:cNvPr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2" name="Google Shape;1044;p48">
              <a:extLst>
                <a:ext uri="{FF2B5EF4-FFF2-40B4-BE49-F238E27FC236}">
                  <a16:creationId xmlns:a16="http://schemas.microsoft.com/office/drawing/2014/main" id="{23523EA9-9595-15E7-8A97-1CFAC0303197}"/>
                </a:ext>
              </a:extLst>
            </p:cNvPr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3" name="Google Shape;1045;p48">
              <a:extLst>
                <a:ext uri="{FF2B5EF4-FFF2-40B4-BE49-F238E27FC236}">
                  <a16:creationId xmlns:a16="http://schemas.microsoft.com/office/drawing/2014/main" id="{8777FA95-AEA2-5079-6311-1CECBA5F4515}"/>
                </a:ext>
              </a:extLst>
            </p:cNvPr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4" name="Google Shape;1046;p48">
              <a:extLst>
                <a:ext uri="{FF2B5EF4-FFF2-40B4-BE49-F238E27FC236}">
                  <a16:creationId xmlns:a16="http://schemas.microsoft.com/office/drawing/2014/main" id="{1B509D0D-F994-5AB0-7506-A8A5A1129A66}"/>
                </a:ext>
              </a:extLst>
            </p:cNvPr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5" name="Google Shape;1047;p48">
              <a:extLst>
                <a:ext uri="{FF2B5EF4-FFF2-40B4-BE49-F238E27FC236}">
                  <a16:creationId xmlns:a16="http://schemas.microsoft.com/office/drawing/2014/main" id="{FE57B7D6-8D19-2878-18E0-6EFBCB34CC17}"/>
                </a:ext>
              </a:extLst>
            </p:cNvPr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6" name="Google Shape;1048;p48">
              <a:extLst>
                <a:ext uri="{FF2B5EF4-FFF2-40B4-BE49-F238E27FC236}">
                  <a16:creationId xmlns:a16="http://schemas.microsoft.com/office/drawing/2014/main" id="{E71798B0-0932-5F6B-4C0E-83783E6A7950}"/>
                </a:ext>
              </a:extLst>
            </p:cNvPr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7" name="Google Shape;1049;p48">
              <a:extLst>
                <a:ext uri="{FF2B5EF4-FFF2-40B4-BE49-F238E27FC236}">
                  <a16:creationId xmlns:a16="http://schemas.microsoft.com/office/drawing/2014/main" id="{DE3AA8E2-92C5-96BC-9237-66587D95B8F9}"/>
                </a:ext>
              </a:extLst>
            </p:cNvPr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8" name="Google Shape;1050;p48">
              <a:extLst>
                <a:ext uri="{FF2B5EF4-FFF2-40B4-BE49-F238E27FC236}">
                  <a16:creationId xmlns:a16="http://schemas.microsoft.com/office/drawing/2014/main" id="{D2C2C2BD-8F9F-619D-C642-58E64FD0EDB0}"/>
                </a:ext>
              </a:extLst>
            </p:cNvPr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9050"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FFFFFF"/>
                </a:solidFill>
              </a:endParaRPr>
            </a:p>
          </p:txBody>
        </p:sp>
      </p:grpSp>
      <p:sp>
        <p:nvSpPr>
          <p:cNvPr id="29" name="Google Shape;854;p48">
            <a:extLst>
              <a:ext uri="{FF2B5EF4-FFF2-40B4-BE49-F238E27FC236}">
                <a16:creationId xmlns:a16="http://schemas.microsoft.com/office/drawing/2014/main" id="{F9B0B034-119B-2802-4A85-BE776B7B9EBC}"/>
              </a:ext>
            </a:extLst>
          </p:cNvPr>
          <p:cNvSpPr/>
          <p:nvPr/>
        </p:nvSpPr>
        <p:spPr>
          <a:xfrm>
            <a:off x="422310" y="2748658"/>
            <a:ext cx="320378" cy="337776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solidFill>
            <a:schemeClr val="bg1"/>
          </a:solidFill>
          <a:ln w="19050"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59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487162-BED6-F9C7-73CB-CF0FBBAB41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346FFA-DB81-FB98-3D6F-EDE8E64367E4}"/>
              </a:ext>
            </a:extLst>
          </p:cNvPr>
          <p:cNvSpPr txBox="1"/>
          <p:nvPr/>
        </p:nvSpPr>
        <p:spPr>
          <a:xfrm>
            <a:off x="396241" y="68591"/>
            <a:ext cx="8747759" cy="4616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trụ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cột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pii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2024 –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quảng</a:t>
            </a:r>
            <a:r>
              <a:rPr lang="en-US" sz="2400" b="1" cap="al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cap="all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bình</a:t>
            </a:r>
            <a:endParaRPr lang="en-GB" sz="3200" b="1" cap="all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73DD7B-7B98-9235-2BC5-202CC1BB4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314" y="639873"/>
            <a:ext cx="6617940" cy="430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18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0D5E40-5423-6A51-7856-711D0BED2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2800" b="1" dirty="0"/>
              <a:t>Một số gợi suy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F0FC8A-8C41-8B5D-B453-C014B04C5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6150" y="1026122"/>
            <a:ext cx="2419800" cy="3725700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Thể chế</a:t>
            </a:r>
          </a:p>
          <a:p>
            <a:pPr>
              <a:buFontTx/>
              <a:buChar char="-"/>
            </a:pPr>
            <a:r>
              <a:rPr lang="vi-VN" dirty="0"/>
              <a:t>Tiếp tục cải cách thể chế, tập trung cải cách hành chính, dịch vụ công trực tuyến</a:t>
            </a:r>
          </a:p>
          <a:p>
            <a:pPr>
              <a:buFontTx/>
              <a:buChar char="-"/>
            </a:pPr>
            <a:r>
              <a:rPr lang="vi-VN" dirty="0"/>
              <a:t>ĐMST trong khu vực công</a:t>
            </a:r>
          </a:p>
          <a:p>
            <a:pPr marL="114300" indent="0">
              <a:buNone/>
            </a:pPr>
            <a:r>
              <a:rPr lang="vi-VN" b="1" dirty="0">
                <a:solidFill>
                  <a:schemeClr val="accent2"/>
                </a:solidFill>
                <a:sym typeface="Wingdings" panose="05000000000000000000" pitchFamily="2" charset="2"/>
              </a:rPr>
              <a:t>tạo môi trường kinh doanh thuận lợi cho doanh nghiệp</a:t>
            </a:r>
            <a:endParaRPr lang="vi-VN" b="1" dirty="0">
              <a:solidFill>
                <a:schemeClr val="accent2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6B9341-AE06-6E8F-5960-EDBB1DD1EA0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3329992" y="1026122"/>
            <a:ext cx="2419800" cy="3725700"/>
          </a:xfrm>
          <a:noFill/>
          <a:ln w="38100">
            <a:solidFill>
              <a:srgbClr val="00B0F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Vốn con người và nghiên cứu</a:t>
            </a:r>
          </a:p>
          <a:p>
            <a:pPr>
              <a:buFontTx/>
              <a:buChar char="-"/>
            </a:pPr>
            <a:r>
              <a:rPr lang="vi-VN" dirty="0"/>
              <a:t>Tăng chi NSĐP cho giáo dục, đào tạo và dạy nghề</a:t>
            </a:r>
          </a:p>
          <a:p>
            <a:pPr>
              <a:buFontTx/>
              <a:buChar char="-"/>
            </a:pPr>
            <a:r>
              <a:rPr lang="vi-VN" dirty="0"/>
              <a:t>Tăng chi NSĐP cho KHCN, ĐMST và CĐS </a:t>
            </a:r>
            <a:r>
              <a:rPr lang="vi-VN" dirty="0">
                <a:solidFill>
                  <a:srgbClr val="FF0000"/>
                </a:solidFill>
                <a:sym typeface="Wingdings" panose="05000000000000000000" pitchFamily="2" charset="2"/>
              </a:rPr>
              <a:t> việc gì, đối tượng nào, hiệu quả?</a:t>
            </a:r>
            <a:endParaRPr lang="vi-VN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vi-VN" dirty="0"/>
              <a:t>Thu hút nhân lực chất lượng cao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6C1BE4-D734-B951-DDDB-F90DA80BE0E0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5873834" y="1026122"/>
            <a:ext cx="2419800" cy="3725700"/>
          </a:xfrm>
          <a:ln w="38100">
            <a:solidFill>
              <a:srgbClr val="7030A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Cơ sở hạ tầng</a:t>
            </a:r>
          </a:p>
          <a:p>
            <a:pPr>
              <a:buFontTx/>
              <a:buChar char="-"/>
            </a:pPr>
            <a:r>
              <a:rPr lang="vi-VN" dirty="0"/>
              <a:t>Hạ tầng số</a:t>
            </a:r>
          </a:p>
          <a:p>
            <a:pPr>
              <a:buFontTx/>
              <a:buChar char="-"/>
            </a:pPr>
            <a:r>
              <a:rPr lang="vi-VN" dirty="0"/>
              <a:t>Hạ tầng cơ bản</a:t>
            </a:r>
          </a:p>
          <a:p>
            <a:pPr>
              <a:buFontTx/>
              <a:buChar char="-"/>
            </a:pPr>
            <a:r>
              <a:rPr lang="vi-VN" dirty="0"/>
              <a:t>Quản trị môi trường</a:t>
            </a:r>
          </a:p>
          <a:p>
            <a:pPr>
              <a:buFontTx/>
              <a:buChar char="-"/>
            </a:pPr>
            <a:r>
              <a:rPr lang="vi-VN" dirty="0"/>
              <a:t>Khu công nghiệp/ cụm công nghiệp?</a:t>
            </a:r>
          </a:p>
          <a:p>
            <a:pPr>
              <a:buFontTx/>
              <a:buChar char="-"/>
            </a:pPr>
            <a:endParaRPr lang="vi-VN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BFBA60-A13E-8F54-B14F-F945C544CF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95665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ECD95-906A-49B9-69B0-001214798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73E3E2-EFBA-04FA-FC05-6896DF179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315" y="111051"/>
            <a:ext cx="7571700" cy="702600"/>
          </a:xfrm>
        </p:spPr>
        <p:txBody>
          <a:bodyPr/>
          <a:lstStyle/>
          <a:p>
            <a:r>
              <a:rPr lang="vi-VN" sz="2800" b="1" dirty="0"/>
              <a:t>Một số gợi suy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591D6-1471-581C-9715-5AB4C6E83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315" y="1041890"/>
            <a:ext cx="3785851" cy="2134862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Trình độ phát triển của thị trường</a:t>
            </a:r>
          </a:p>
          <a:p>
            <a:pPr>
              <a:buFontTx/>
              <a:buChar char="-"/>
            </a:pPr>
            <a:r>
              <a:rPr lang="vi-VN" dirty="0"/>
              <a:t>Vốn, tín dụng cho doanh nghiệp</a:t>
            </a:r>
          </a:p>
          <a:p>
            <a:pPr>
              <a:buFontTx/>
              <a:buChar char="-"/>
            </a:pPr>
            <a:r>
              <a:rPr lang="vi-VN" dirty="0"/>
              <a:t>Khuyến khích phát triển, thành lập doanh nghiệp?</a:t>
            </a:r>
          </a:p>
          <a:p>
            <a:pPr>
              <a:buFontTx/>
              <a:buChar char="-"/>
            </a:pPr>
            <a:r>
              <a:rPr lang="vi-VN" dirty="0"/>
              <a:t>Cung cấp dịch vụ hỗ trợ doanh nghiệp</a:t>
            </a:r>
          </a:p>
          <a:p>
            <a:pPr>
              <a:buFontTx/>
              <a:buChar char="-"/>
            </a:pPr>
            <a:endParaRPr lang="vi-VN" b="1" dirty="0">
              <a:solidFill>
                <a:schemeClr val="accent2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3D66A3-CA07-999D-A381-D03C84C5796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06007" y="1041890"/>
            <a:ext cx="4091152" cy="2134862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marL="114300" indent="0">
              <a:buNone/>
            </a:pPr>
            <a:r>
              <a:rPr lang="vi-VN" b="1" dirty="0"/>
              <a:t>Trình độ phát triển của doanh nghiệp</a:t>
            </a:r>
          </a:p>
          <a:p>
            <a:pPr>
              <a:buFontTx/>
              <a:buChar char="-"/>
            </a:pPr>
            <a:r>
              <a:rPr lang="vi-VN" dirty="0"/>
              <a:t>Lao động có kĩ năng, có kiến thức: đào tạo tại DN, đào tạo tại cơ sở</a:t>
            </a:r>
          </a:p>
          <a:p>
            <a:pPr>
              <a:buFontTx/>
              <a:buChar char="-"/>
            </a:pPr>
            <a:r>
              <a:rPr lang="vi-VN" dirty="0"/>
              <a:t>Doanh nghiệp có vốn nước ngoài?</a:t>
            </a:r>
          </a:p>
          <a:p>
            <a:pPr>
              <a:buFontTx/>
              <a:buChar char="-"/>
            </a:pPr>
            <a:r>
              <a:rPr lang="vi-VN" dirty="0"/>
              <a:t>Hợp tác nghiên cứu</a:t>
            </a:r>
          </a:p>
          <a:p>
            <a:pPr>
              <a:buFontTx/>
              <a:buChar char="-"/>
            </a:pPr>
            <a:r>
              <a:rPr lang="vi-VN" dirty="0"/>
              <a:t>Chứng chỉ ISO</a:t>
            </a:r>
          </a:p>
          <a:p>
            <a:pPr>
              <a:buFontTx/>
              <a:buChar char="-"/>
            </a:pPr>
            <a:endParaRPr lang="vi-VN" dirty="0"/>
          </a:p>
          <a:p>
            <a:pPr>
              <a:buFontTx/>
              <a:buChar char="-"/>
            </a:pPr>
            <a:endParaRPr lang="vi-VN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F0B268-2207-070E-4DCD-D2D72F12E0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04621487"/>
      </p:ext>
    </p:extLst>
  </p:cSld>
  <p:clrMapOvr>
    <a:masterClrMapping/>
  </p:clrMapOvr>
</p:sld>
</file>

<file path=ppt/theme/theme1.xml><?xml version="1.0" encoding="utf-8"?>
<a:theme xmlns:a="http://schemas.openxmlformats.org/drawingml/2006/main" name="Cordelia template">
  <a:themeElements>
    <a:clrScheme name="Custom 347">
      <a:dk1>
        <a:srgbClr val="263238"/>
      </a:dk1>
      <a:lt1>
        <a:srgbClr val="FFFFFF"/>
      </a:lt1>
      <a:dk2>
        <a:srgbClr val="607D8B"/>
      </a:dk2>
      <a:lt2>
        <a:srgbClr val="ECEFF1"/>
      </a:lt2>
      <a:accent1>
        <a:srgbClr val="0091EA"/>
      </a:accent1>
      <a:accent2>
        <a:srgbClr val="0053A3"/>
      </a:accent2>
      <a:accent3>
        <a:srgbClr val="607D8B"/>
      </a:accent3>
      <a:accent4>
        <a:srgbClr val="CFD8DC"/>
      </a:accent4>
      <a:accent5>
        <a:srgbClr val="ECEFF1"/>
      </a:accent5>
      <a:accent6>
        <a:srgbClr val="ACDBF8"/>
      </a:accent6>
      <a:hlink>
        <a:srgbClr val="0091E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Think Green · SlidesMania</Template>
  <TotalTime>1498</TotalTime>
  <Words>875</Words>
  <Application>Microsoft Office PowerPoint</Application>
  <PresentationFormat>On-screen Show (16:9)</PresentationFormat>
  <Paragraphs>83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Source Sans Pro</vt:lpstr>
      <vt:lpstr>Roboto Slab</vt:lpstr>
      <vt:lpstr>Wingdings</vt:lpstr>
      <vt:lpstr>Arial</vt:lpstr>
      <vt:lpstr>Cordelia template</vt:lpstr>
      <vt:lpstr>Gợi suy  Giải pháp cải thiện  PII Quảng Bình</vt:lpstr>
      <vt:lpstr>Một số lưu ý khi sử dụng kết quả PII</vt:lpstr>
      <vt:lpstr>PowerPoint Presentation</vt:lpstr>
      <vt:lpstr>Một số yếu tố ảnh hưởng đến kết quả đánh giá, xếp hạng</vt:lpstr>
      <vt:lpstr>PowerPoint Presentation</vt:lpstr>
      <vt:lpstr>Về thu thập và cung cấp dữ liệu phục vụ tính toán PII</vt:lpstr>
      <vt:lpstr>PowerPoint Presentation</vt:lpstr>
      <vt:lpstr>Một số gợi suy</vt:lpstr>
      <vt:lpstr>Một số gợi suy</vt:lpstr>
      <vt:lpstr>Một số gợi suy</vt:lpstr>
      <vt:lpstr>Trân trọng cảm ơn!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Kinh nghiệm và giải pháp nâng cao chỉ số PII:   Hướng đi cho Bình Định từ thực tiễn các địa phương đi đầu</dc:title>
  <dc:creator>Phuong Mai</dc:creator>
  <cp:lastModifiedBy>Hoa Phùng</cp:lastModifiedBy>
  <cp:revision>108</cp:revision>
  <cp:lastPrinted>2025-05-22T01:12:13Z</cp:lastPrinted>
  <dcterms:modified xsi:type="dcterms:W3CDTF">2025-05-22T01:13:23Z</dcterms:modified>
</cp:coreProperties>
</file>